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58" r:id="rId3"/>
    <p:sldId id="259" r:id="rId4"/>
    <p:sldId id="262" r:id="rId5"/>
    <p:sldId id="263" r:id="rId6"/>
    <p:sldId id="264" r:id="rId7"/>
    <p:sldId id="265" r:id="rId8"/>
    <p:sldId id="261" r:id="rId9"/>
    <p:sldId id="266" r:id="rId10"/>
    <p:sldId id="268" r:id="rId11"/>
    <p:sldId id="28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768"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30052E-B530-4038-8438-78EA4F717C3C}" type="datetimeFigureOut">
              <a:rPr lang="en-GB" smtClean="0"/>
              <a:pPr/>
              <a:t>19/05/2016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18595F-BD11-4D93-95D2-3E7FB1C0FEF8}" type="slidenum">
              <a:rPr lang="en-GB" smtClean="0"/>
              <a:pPr/>
              <a:t>‹#›</a:t>
            </a:fld>
            <a:endParaRPr lang="en-GB"/>
          </a:p>
        </p:txBody>
      </p:sp>
    </p:spTree>
    <p:extLst>
      <p:ext uri="{BB962C8B-B14F-4D97-AF65-F5344CB8AC3E}">
        <p14:creationId xmlns:p14="http://schemas.microsoft.com/office/powerpoint/2010/main" xmlns="" val="2702421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18595F-BD11-4D93-95D2-3E7FB1C0FEF8}" type="slidenum">
              <a:rPr lang="en-GB" smtClean="0"/>
              <a:pPr/>
              <a:t>2</a:t>
            </a:fld>
            <a:endParaRPr lang="en-GB"/>
          </a:p>
        </p:txBody>
      </p:sp>
    </p:spTree>
    <p:extLst>
      <p:ext uri="{BB962C8B-B14F-4D97-AF65-F5344CB8AC3E}">
        <p14:creationId xmlns:p14="http://schemas.microsoft.com/office/powerpoint/2010/main" xmlns="" val="3546388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Correct version!!!</a:t>
            </a:r>
            <a:endParaRPr lang="en-GB" dirty="0"/>
          </a:p>
        </p:txBody>
      </p:sp>
      <p:sp>
        <p:nvSpPr>
          <p:cNvPr id="4" name="Slide Number Placeholder 3"/>
          <p:cNvSpPr>
            <a:spLocks noGrp="1"/>
          </p:cNvSpPr>
          <p:nvPr>
            <p:ph type="sldNum" sz="quarter" idx="10"/>
          </p:nvPr>
        </p:nvSpPr>
        <p:spPr/>
        <p:txBody>
          <a:bodyPr/>
          <a:lstStyle/>
          <a:p>
            <a:fld id="{C418595F-BD11-4D93-95D2-3E7FB1C0FEF8}" type="slidenum">
              <a:rPr lang="en-GB" smtClean="0"/>
              <a:pPr/>
              <a:t>9</a:t>
            </a:fld>
            <a:endParaRPr lang="en-GB"/>
          </a:p>
        </p:txBody>
      </p:sp>
    </p:spTree>
    <p:extLst>
      <p:ext uri="{BB962C8B-B14F-4D97-AF65-F5344CB8AC3E}">
        <p14:creationId xmlns:p14="http://schemas.microsoft.com/office/powerpoint/2010/main" xmlns="" val="1709943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Answers to card sorting activity! This will enable teachers to set expectations for pupils</a:t>
            </a:r>
            <a:r>
              <a:rPr lang="en-GB" baseline="0" dirty="0" smtClean="0"/>
              <a:t> in different years (as well as abilities) in their class, whilst developing the same context with the same/similar stimulus</a:t>
            </a:r>
            <a:endParaRPr lang="en-GB" dirty="0"/>
          </a:p>
        </p:txBody>
      </p:sp>
      <p:sp>
        <p:nvSpPr>
          <p:cNvPr id="4" name="Slide Number Placeholder 3"/>
          <p:cNvSpPr>
            <a:spLocks noGrp="1"/>
          </p:cNvSpPr>
          <p:nvPr>
            <p:ph type="sldNum" sz="quarter" idx="10"/>
          </p:nvPr>
        </p:nvSpPr>
        <p:spPr/>
        <p:txBody>
          <a:bodyPr/>
          <a:lstStyle/>
          <a:p>
            <a:fld id="{C418595F-BD11-4D93-95D2-3E7FB1C0FEF8}" type="slidenum">
              <a:rPr lang="en-GB" smtClean="0"/>
              <a:pPr/>
              <a:t>10</a:t>
            </a:fld>
            <a:endParaRPr lang="en-GB"/>
          </a:p>
        </p:txBody>
      </p:sp>
    </p:spTree>
    <p:extLst>
      <p:ext uri="{BB962C8B-B14F-4D97-AF65-F5344CB8AC3E}">
        <p14:creationId xmlns:p14="http://schemas.microsoft.com/office/powerpoint/2010/main" xmlns="" val="1904717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572481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1246033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3474969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841922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885334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8440921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8507097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6167917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2780954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488930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338346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2846746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508557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6321866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845321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5035"/>
            <a:ext cx="8229600" cy="58507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prstClr val="black">
                  <a:tint val="75000"/>
                </a:prstClr>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prstClr val="black">
                  <a:tint val="75000"/>
                </a:prstClr>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107EAEE-A873-4605-99B7-F5F7CCC7218A}" type="slidenum">
              <a:rPr lang="en-US" altLang="en-US">
                <a:solidFill>
                  <a:prstClr val="black">
                    <a:tint val="75000"/>
                  </a:prstClr>
                </a:solidFill>
              </a:rPr>
              <a:pPr>
                <a:defRPr/>
              </a:pPr>
              <a:t>‹#›</a:t>
            </a:fld>
            <a:endParaRPr lang="en-US" altLang="en-US">
              <a:solidFill>
                <a:prstClr val="black">
                  <a:tint val="75000"/>
                </a:prstClr>
              </a:solidFill>
            </a:endParaRPr>
          </a:p>
        </p:txBody>
      </p:sp>
    </p:spTree>
    <p:extLst>
      <p:ext uri="{BB962C8B-B14F-4D97-AF65-F5344CB8AC3E}">
        <p14:creationId xmlns:p14="http://schemas.microsoft.com/office/powerpoint/2010/main" xmlns="" val="2690200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2569432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3236569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384441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416915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2876624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1487711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B767CB-D895-4CD4-9D54-CB8EEA861D47}" type="datetimeFigureOut">
              <a:rPr lang="en-GB" smtClean="0"/>
              <a:pPr/>
              <a:t>19/05/2016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933437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B767CB-D895-4CD4-9D54-CB8EEA861D47}" type="datetimeFigureOut">
              <a:rPr lang="en-GB" smtClean="0"/>
              <a:pPr/>
              <a:t>19/05/2016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CB7AF9-71CE-43B0-A1E7-A03B6E1AFB1D}" type="slidenum">
              <a:rPr lang="en-GB" smtClean="0"/>
              <a:pPr/>
              <a:t>‹#›</a:t>
            </a:fld>
            <a:endParaRPr lang="en-GB"/>
          </a:p>
        </p:txBody>
      </p:sp>
    </p:spTree>
    <p:extLst>
      <p:ext uri="{BB962C8B-B14F-4D97-AF65-F5344CB8AC3E}">
        <p14:creationId xmlns:p14="http://schemas.microsoft.com/office/powerpoint/2010/main" xmlns="" val="1924062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FB7CBE-E433-4FF4-9A70-138D060BC18B}" type="datetimeFigureOut">
              <a:rPr lang="en-GB" smtClean="0">
                <a:solidFill>
                  <a:prstClr val="black">
                    <a:tint val="75000"/>
                  </a:prstClr>
                </a:solidFill>
              </a:rPr>
              <a:pPr/>
              <a:t>19/05/2016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7C436A-15E0-4ED6-8B01-E57FE095E06E}"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8857075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90735" y="5949280"/>
            <a:ext cx="2385794" cy="8132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p:cNvSpPr>
            <a:spLocks noChangeArrowheads="1"/>
          </p:cNvSpPr>
          <p:nvPr/>
        </p:nvSpPr>
        <p:spPr bwMode="auto">
          <a:xfrm rot="10800000" flipV="1">
            <a:off x="334408" y="3728066"/>
            <a:ext cx="8424936" cy="18466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n-GB" altLang="en-US" sz="2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Creating differentiated activities &amp; resources using the KS2 Languages Progression Overview to </a:t>
            </a:r>
            <a:r>
              <a:rPr kumimoji="0" lang="en-GB" altLang="en-US" sz="2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promote effective teaching and learning in </a:t>
            </a:r>
            <a:r>
              <a:rPr kumimoji="0" lang="en-GB" altLang="en-US" sz="2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mixed </a:t>
            </a:r>
            <a:r>
              <a:rPr kumimoji="0" lang="en-GB" altLang="en-US" sz="2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ability groups at </a:t>
            </a:r>
            <a:r>
              <a:rPr kumimoji="0" lang="en-GB" altLang="en-US" sz="2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KS2</a:t>
            </a:r>
            <a:endParaRPr lang="en-GB" dirty="0" smtClean="0"/>
          </a:p>
          <a:p>
            <a:r>
              <a:rPr lang="en-GB" dirty="0" smtClean="0"/>
              <a:t>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334408" y="1772816"/>
            <a:ext cx="8054016" cy="2062103"/>
          </a:xfrm>
          <a:prstGeom prst="rect">
            <a:avLst/>
          </a:prstGeom>
        </p:spPr>
        <p:txBody>
          <a:bodyPr wrap="square">
            <a:spAutoFit/>
          </a:bodyPr>
          <a:lstStyle/>
          <a:p>
            <a:pPr algn="ctr"/>
            <a:r>
              <a:rPr lang="en-GB" sz="2800" b="1" dirty="0" smtClean="0">
                <a:solidFill>
                  <a:schemeClr val="accent5">
                    <a:lumMod val="75000"/>
                  </a:schemeClr>
                </a:solidFill>
              </a:rPr>
              <a:t>Conference JUNE </a:t>
            </a:r>
            <a:r>
              <a:rPr lang="en-GB" sz="2800" b="1" dirty="0">
                <a:solidFill>
                  <a:schemeClr val="accent5">
                    <a:lumMod val="75000"/>
                  </a:schemeClr>
                </a:solidFill>
              </a:rPr>
              <a:t>2015</a:t>
            </a:r>
          </a:p>
          <a:p>
            <a:pPr algn="ctr"/>
            <a:r>
              <a:rPr lang="en-GB" sz="2800" b="1" dirty="0">
                <a:solidFill>
                  <a:schemeClr val="accent5">
                    <a:lumMod val="75000"/>
                  </a:schemeClr>
                </a:solidFill>
              </a:rPr>
              <a:t> </a:t>
            </a:r>
          </a:p>
          <a:p>
            <a:pPr algn="ctr"/>
            <a:r>
              <a:rPr lang="en-GB" sz="3600" b="1" dirty="0">
                <a:solidFill>
                  <a:schemeClr val="accent5">
                    <a:lumMod val="75000"/>
                  </a:schemeClr>
                </a:solidFill>
              </a:rPr>
              <a:t>DIFFERENTIATION IN PRIMARY LANGUAGES</a:t>
            </a:r>
          </a:p>
        </p:txBody>
      </p:sp>
      <p:pic>
        <p:nvPicPr>
          <p:cNvPr id="9" name="Picture 8"/>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o="http://schemas.microsoft.com/office/mac/office/2008/main" xmlns:mc="http://schemas.openxmlformats.org/markup-compatibility/2006" xmlns:mv="urn:schemas-microsoft-com:mac:vml"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3419872" y="0"/>
            <a:ext cx="2448272" cy="1700808"/>
          </a:xfrm>
          <a:prstGeom prst="rect">
            <a:avLst/>
          </a:prstGeom>
        </p:spPr>
      </p:pic>
      <p:sp>
        <p:nvSpPr>
          <p:cNvPr id="10" name="Rectangle 9"/>
          <p:cNvSpPr/>
          <p:nvPr/>
        </p:nvSpPr>
        <p:spPr>
          <a:xfrm>
            <a:off x="850900" y="5842685"/>
            <a:ext cx="2286000" cy="646331"/>
          </a:xfrm>
          <a:prstGeom prst="rect">
            <a:avLst/>
          </a:prstGeom>
        </p:spPr>
        <p:txBody>
          <a:bodyPr>
            <a:spAutoFit/>
          </a:bodyPr>
          <a:lstStyle/>
          <a:p>
            <a:r>
              <a:rPr lang="en-GB" dirty="0" smtClean="0">
                <a:solidFill>
                  <a:prstClr val="black"/>
                </a:solidFill>
              </a:rPr>
              <a:t>©Ensemble MFL Project 2016</a:t>
            </a:r>
            <a:endParaRPr lang="en-GB" dirty="0"/>
          </a:p>
        </p:txBody>
      </p:sp>
    </p:spTree>
    <p:extLst>
      <p:ext uri="{BB962C8B-B14F-4D97-AF65-F5344CB8AC3E}">
        <p14:creationId xmlns:p14="http://schemas.microsoft.com/office/powerpoint/2010/main" xmlns="" val="11002745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1006947342"/>
              </p:ext>
            </p:extLst>
          </p:nvPr>
        </p:nvGraphicFramePr>
        <p:xfrm>
          <a:off x="107504" y="116632"/>
          <a:ext cx="8712968" cy="6217920"/>
        </p:xfrm>
        <a:graphic>
          <a:graphicData uri="http://schemas.openxmlformats.org/drawingml/2006/table">
            <a:tbl>
              <a:tblPr firstRow="1" bandRow="1">
                <a:tableStyleId>{5C22544A-7EE6-4342-B048-85BDC9FD1C3A}</a:tableStyleId>
              </a:tblPr>
              <a:tblGrid>
                <a:gridCol w="4248472"/>
                <a:gridCol w="4464496"/>
              </a:tblGrid>
              <a:tr h="4869160">
                <a:tc>
                  <a:txBody>
                    <a:bodyPr/>
                    <a:lstStyle/>
                    <a:p>
                      <a:pPr algn="ctr"/>
                      <a:r>
                        <a:rPr lang="en-GB" sz="2400" dirty="0" smtClean="0"/>
                        <a:t>Skills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lt1"/>
                        </a:solidFill>
                        <a:effectLst/>
                        <a:latin typeface="+mn-lt"/>
                        <a:ea typeface="+mn-ea"/>
                        <a:cs typeface="+mn-cs"/>
                      </a:endParaRPr>
                    </a:p>
                    <a:p>
                      <a:pPr lvl="0"/>
                      <a:r>
                        <a:rPr lang="en-GB" sz="1400" b="1" kern="1200" dirty="0" smtClean="0">
                          <a:solidFill>
                            <a:schemeClr val="lt1"/>
                          </a:solidFill>
                          <a:effectLst/>
                          <a:latin typeface="+mn-lt"/>
                          <a:ea typeface="+mn-ea"/>
                          <a:cs typeface="+mn-cs"/>
                        </a:rPr>
                        <a:t>Write some familiar simple words using a model and from memory e.g. </a:t>
                      </a:r>
                      <a:r>
                        <a:rPr lang="en-GB" sz="1400" b="1" i="1" kern="1200" dirty="0" smtClean="0">
                          <a:solidFill>
                            <a:schemeClr val="lt1"/>
                          </a:solidFill>
                          <a:effectLst/>
                          <a:latin typeface="+mn-lt"/>
                          <a:ea typeface="+mn-ea"/>
                          <a:cs typeface="+mn-cs"/>
                        </a:rPr>
                        <a:t>familiar nouns, adjectives</a:t>
                      </a:r>
                      <a:endParaRPr lang="en-GB" sz="1400" b="1" kern="1200" dirty="0" smtClean="0">
                        <a:solidFill>
                          <a:schemeClr val="lt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i="1" kern="1200" dirty="0" smtClean="0">
                        <a:solidFill>
                          <a:schemeClr val="lt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i="1" kern="1200" dirty="0" smtClean="0">
                        <a:solidFill>
                          <a:schemeClr val="lt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lt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lt1"/>
                          </a:solidFill>
                          <a:effectLst/>
                          <a:latin typeface="+mn-lt"/>
                          <a:ea typeface="+mn-ea"/>
                          <a:cs typeface="+mn-cs"/>
                        </a:rPr>
                        <a:t>Write some familiar words, phrases and simple sentences. Apply phonic knowledge to support writing.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lt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lt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lt1"/>
                        </a:solidFill>
                        <a:effectLst/>
                        <a:latin typeface="+mn-lt"/>
                        <a:ea typeface="+mn-ea"/>
                        <a:cs typeface="+mn-cs"/>
                      </a:endParaRPr>
                    </a:p>
                    <a:p>
                      <a:pPr lvl="0"/>
                      <a:r>
                        <a:rPr lang="en-GB" sz="1400" b="1" kern="1200" dirty="0" smtClean="0">
                          <a:solidFill>
                            <a:schemeClr val="lt1"/>
                          </a:solidFill>
                          <a:effectLst/>
                          <a:latin typeface="+mn-lt"/>
                          <a:ea typeface="+mn-ea"/>
                          <a:cs typeface="+mn-cs"/>
                        </a:rPr>
                        <a:t>Write simple sentences and short texts using a model and a dictionary to check the spelling of words</a:t>
                      </a:r>
                    </a:p>
                    <a:p>
                      <a:pPr lvl="0"/>
                      <a:r>
                        <a:rPr lang="en-GB" sz="1400" b="1" kern="1200" dirty="0" smtClean="0">
                          <a:solidFill>
                            <a:schemeClr val="lt1"/>
                          </a:solidFill>
                          <a:effectLst/>
                          <a:latin typeface="+mn-lt"/>
                          <a:ea typeface="+mn-ea"/>
                          <a:cs typeface="+mn-cs"/>
                        </a:rPr>
                        <a:t>Recognise patterns when building sentences and apply knowledge of grammatical rules</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4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GB" sz="14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GB" sz="14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GB" sz="14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GB" sz="1400" dirty="0" smtClean="0"/>
                    </a:p>
                    <a:p>
                      <a:pPr lvl="0"/>
                      <a:r>
                        <a:rPr lang="en-GB" sz="1400" b="1" kern="1200" dirty="0" smtClean="0">
                          <a:solidFill>
                            <a:schemeClr val="lt1"/>
                          </a:solidFill>
                          <a:effectLst/>
                          <a:latin typeface="+mn-lt"/>
                          <a:ea typeface="+mn-ea"/>
                          <a:cs typeface="+mn-cs"/>
                        </a:rPr>
                        <a:t>Write sentences and construct short texts using a model and from memory, using knowledge of words, text and structure</a:t>
                      </a:r>
                      <a:endParaRPr lang="en-GB" sz="1400" b="1" kern="1200" dirty="0">
                        <a:solidFill>
                          <a:schemeClr val="lt1"/>
                        </a:solidFill>
                        <a:effectLst/>
                        <a:latin typeface="+mn-lt"/>
                        <a:ea typeface="+mn-ea"/>
                        <a:cs typeface="+mn-cs"/>
                      </a:endParaRPr>
                    </a:p>
                  </a:txBody>
                  <a:tcPr>
                    <a:solidFill>
                      <a:srgbClr val="7030A0"/>
                    </a:solidFill>
                  </a:tcPr>
                </a:tc>
                <a:tc>
                  <a:txBody>
                    <a:bodyPr/>
                    <a:lstStyle/>
                    <a:p>
                      <a:pPr algn="ctr"/>
                      <a:r>
                        <a:rPr lang="en-GB" sz="2400" dirty="0" smtClean="0"/>
                        <a:t>Arriving in year 4/5/6/7 able to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lt1"/>
                        </a:solidFill>
                        <a:effectLst/>
                        <a:latin typeface="+mn-lt"/>
                        <a:ea typeface="+mn-ea"/>
                        <a:cs typeface="+mn-cs"/>
                      </a:endParaRPr>
                    </a:p>
                    <a:p>
                      <a:pPr lvl="0"/>
                      <a:r>
                        <a:rPr lang="en-GB" sz="1400" b="1" kern="1200" dirty="0" smtClean="0">
                          <a:solidFill>
                            <a:schemeClr val="lt1"/>
                          </a:solidFill>
                          <a:effectLst/>
                          <a:latin typeface="+mn-lt"/>
                          <a:ea typeface="+mn-ea"/>
                          <a:cs typeface="+mn-cs"/>
                        </a:rPr>
                        <a:t>Write two or three sentences on a familiar topic using a writing frame and word bank and write a few familiar words from memory.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lt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lt1"/>
                        </a:solidFill>
                        <a:effectLst/>
                        <a:latin typeface="+mn-lt"/>
                        <a:ea typeface="+mn-ea"/>
                        <a:cs typeface="+mn-cs"/>
                      </a:endParaRPr>
                    </a:p>
                    <a:p>
                      <a:pPr lvl="0"/>
                      <a:r>
                        <a:rPr lang="en-GB" sz="1400" b="1" kern="1200" dirty="0" smtClean="0">
                          <a:solidFill>
                            <a:schemeClr val="lt1"/>
                          </a:solidFill>
                          <a:effectLst/>
                          <a:latin typeface="+mn-lt"/>
                          <a:ea typeface="+mn-ea"/>
                          <a:cs typeface="+mn-cs"/>
                        </a:rPr>
                        <a:t>Form sentences by selecting words from a word bank.</a:t>
                      </a:r>
                    </a:p>
                    <a:p>
                      <a:r>
                        <a:rPr lang="en-GB" sz="1400" b="1" kern="1200" dirty="0" smtClean="0">
                          <a:solidFill>
                            <a:schemeClr val="lt1"/>
                          </a:solidFill>
                          <a:effectLst/>
                          <a:latin typeface="+mn-lt"/>
                          <a:ea typeface="+mn-ea"/>
                          <a:cs typeface="+mn-cs"/>
                        </a:rPr>
                        <a:t>Write some words and phrases from memory and know how to apply strategies to help them with memorisation. </a:t>
                      </a:r>
                    </a:p>
                    <a:p>
                      <a:pPr algn="ctr"/>
                      <a:endParaRPr lang="en-GB" sz="1400" dirty="0" smtClean="0"/>
                    </a:p>
                    <a:p>
                      <a:pPr algn="ctr"/>
                      <a:endParaRPr lang="en-GB" sz="1400" dirty="0" smtClean="0"/>
                    </a:p>
                    <a:p>
                      <a:pPr lvl="0"/>
                      <a:r>
                        <a:rPr lang="en-GB" sz="1400" b="1" kern="1200" dirty="0" smtClean="0">
                          <a:solidFill>
                            <a:schemeClr val="lt1"/>
                          </a:solidFill>
                          <a:effectLst/>
                          <a:latin typeface="+mn-lt"/>
                          <a:ea typeface="+mn-ea"/>
                          <a:cs typeface="+mn-cs"/>
                        </a:rPr>
                        <a:t>Begin to use a bi-lingual dictionary to check spelling.</a:t>
                      </a:r>
                    </a:p>
                    <a:p>
                      <a:pPr lvl="0"/>
                      <a:r>
                        <a:rPr lang="en-GB" sz="1400" b="1" kern="1200" dirty="0" smtClean="0">
                          <a:solidFill>
                            <a:schemeClr val="lt1"/>
                          </a:solidFill>
                          <a:effectLst/>
                          <a:latin typeface="+mn-lt"/>
                          <a:ea typeface="+mn-ea"/>
                          <a:cs typeface="+mn-cs"/>
                        </a:rPr>
                        <a:t>Manipulate language by changing an element in a sentence when writing short text using a model.</a:t>
                      </a:r>
                    </a:p>
                    <a:p>
                      <a:pPr lvl="0"/>
                      <a:r>
                        <a:rPr lang="en-GB" sz="1400" b="1" kern="1200" dirty="0" smtClean="0">
                          <a:solidFill>
                            <a:schemeClr val="lt1"/>
                          </a:solidFill>
                          <a:effectLst/>
                          <a:latin typeface="+mn-lt"/>
                          <a:ea typeface="+mn-ea"/>
                          <a:cs typeface="+mn-cs"/>
                        </a:rPr>
                        <a:t>Understand word order and agreement when including high frequency adjectives of </a:t>
                      </a:r>
                      <a:r>
                        <a:rPr lang="en-GB" sz="1400" b="1" kern="1200" dirty="0" err="1" smtClean="0">
                          <a:solidFill>
                            <a:schemeClr val="lt1"/>
                          </a:solidFill>
                          <a:effectLst/>
                          <a:latin typeface="+mn-lt"/>
                          <a:ea typeface="+mn-ea"/>
                          <a:cs typeface="+mn-cs"/>
                        </a:rPr>
                        <a:t>eg</a:t>
                      </a:r>
                      <a:r>
                        <a:rPr lang="en-GB" sz="1400" b="1" kern="1200" dirty="0" smtClean="0">
                          <a:solidFill>
                            <a:schemeClr val="lt1"/>
                          </a:solidFill>
                          <a:effectLst/>
                          <a:latin typeface="+mn-lt"/>
                          <a:ea typeface="+mn-ea"/>
                          <a:cs typeface="+mn-cs"/>
                        </a:rPr>
                        <a:t> colour and six and demonstrate this, with reasonable accuracy, in their writing.</a:t>
                      </a:r>
                    </a:p>
                    <a:p>
                      <a:pPr algn="ctr"/>
                      <a:endParaRPr lang="en-GB" sz="1400" dirty="0" smtClean="0"/>
                    </a:p>
                    <a:p>
                      <a:pPr algn="ctr"/>
                      <a:endParaRPr lang="en-GB" sz="1400" dirty="0" smtClean="0"/>
                    </a:p>
                    <a:p>
                      <a:pPr lvl="0"/>
                      <a:r>
                        <a:rPr lang="en-GB" sz="1400" b="1" kern="1200" dirty="0" smtClean="0">
                          <a:solidFill>
                            <a:schemeClr val="lt1"/>
                          </a:solidFill>
                          <a:effectLst/>
                          <a:latin typeface="+mn-lt"/>
                          <a:ea typeface="+mn-ea"/>
                          <a:cs typeface="+mn-cs"/>
                        </a:rPr>
                        <a:t>Write a short text on a familiar topic using a model and adapting language already learnt to suit their own purposes. Writing reflects understanding of gender of nouns, forming the plural, word order, agreement of high frequency adjectives.  Writing may also show some understanding of past and future tense.</a:t>
                      </a:r>
                    </a:p>
                    <a:p>
                      <a:pPr lvl="0"/>
                      <a:endParaRPr lang="en-GB" sz="1400" b="1" kern="1200" dirty="0" smtClean="0">
                        <a:solidFill>
                          <a:schemeClr val="lt1"/>
                        </a:solidFill>
                        <a:effectLst/>
                        <a:latin typeface="+mn-lt"/>
                        <a:ea typeface="+mn-ea"/>
                        <a:cs typeface="+mn-cs"/>
                      </a:endParaRPr>
                    </a:p>
                  </a:txBody>
                  <a:tcPr>
                    <a:solidFill>
                      <a:srgbClr val="7030A0"/>
                    </a:solidFill>
                  </a:tcPr>
                </a:tc>
              </a:tr>
            </a:tbl>
          </a:graphicData>
        </a:graphic>
      </p:graphicFrame>
      <p:sp>
        <p:nvSpPr>
          <p:cNvPr id="7" name="TextBox 6"/>
          <p:cNvSpPr txBox="1"/>
          <p:nvPr/>
        </p:nvSpPr>
        <p:spPr>
          <a:xfrm>
            <a:off x="4355976" y="476571"/>
            <a:ext cx="1296144" cy="276999"/>
          </a:xfrm>
          <a:prstGeom prst="rect">
            <a:avLst/>
          </a:prstGeom>
          <a:solidFill>
            <a:schemeClr val="bg1"/>
          </a:solidFill>
        </p:spPr>
        <p:txBody>
          <a:bodyPr wrap="square" rtlCol="0">
            <a:spAutoFit/>
          </a:bodyPr>
          <a:lstStyle/>
          <a:p>
            <a:r>
              <a:rPr lang="en-GB" sz="1200" dirty="0" smtClean="0"/>
              <a:t>Arriving in year 4:</a:t>
            </a:r>
            <a:endParaRPr lang="en-GB" sz="1200" dirty="0"/>
          </a:p>
        </p:txBody>
      </p:sp>
      <p:sp>
        <p:nvSpPr>
          <p:cNvPr id="8" name="TextBox 7"/>
          <p:cNvSpPr txBox="1"/>
          <p:nvPr/>
        </p:nvSpPr>
        <p:spPr>
          <a:xfrm>
            <a:off x="4373558" y="4470182"/>
            <a:ext cx="1296144" cy="276999"/>
          </a:xfrm>
          <a:prstGeom prst="rect">
            <a:avLst/>
          </a:prstGeom>
          <a:solidFill>
            <a:schemeClr val="bg1"/>
          </a:solidFill>
        </p:spPr>
        <p:txBody>
          <a:bodyPr wrap="square" rtlCol="0">
            <a:spAutoFit/>
          </a:bodyPr>
          <a:lstStyle/>
          <a:p>
            <a:r>
              <a:rPr lang="en-GB" sz="1200" dirty="0" smtClean="0"/>
              <a:t>Arriving in year 7:</a:t>
            </a:r>
            <a:endParaRPr lang="en-GB" sz="1200" dirty="0"/>
          </a:p>
        </p:txBody>
      </p:sp>
      <p:sp>
        <p:nvSpPr>
          <p:cNvPr id="9" name="TextBox 8"/>
          <p:cNvSpPr txBox="1"/>
          <p:nvPr/>
        </p:nvSpPr>
        <p:spPr>
          <a:xfrm>
            <a:off x="4385033" y="2564904"/>
            <a:ext cx="1296144" cy="276999"/>
          </a:xfrm>
          <a:prstGeom prst="rect">
            <a:avLst/>
          </a:prstGeom>
          <a:solidFill>
            <a:schemeClr val="bg1"/>
          </a:solidFill>
        </p:spPr>
        <p:txBody>
          <a:bodyPr wrap="square" rtlCol="0">
            <a:spAutoFit/>
          </a:bodyPr>
          <a:lstStyle/>
          <a:p>
            <a:r>
              <a:rPr lang="en-GB" sz="1200" dirty="0" smtClean="0"/>
              <a:t>Arriving in year 6:</a:t>
            </a:r>
            <a:endParaRPr lang="en-GB" sz="1200" dirty="0"/>
          </a:p>
        </p:txBody>
      </p:sp>
      <p:sp>
        <p:nvSpPr>
          <p:cNvPr id="10" name="TextBox 9"/>
          <p:cNvSpPr txBox="1"/>
          <p:nvPr/>
        </p:nvSpPr>
        <p:spPr>
          <a:xfrm>
            <a:off x="4385033" y="1504170"/>
            <a:ext cx="1296144" cy="276999"/>
          </a:xfrm>
          <a:prstGeom prst="rect">
            <a:avLst/>
          </a:prstGeom>
          <a:solidFill>
            <a:schemeClr val="bg1"/>
          </a:solidFill>
        </p:spPr>
        <p:txBody>
          <a:bodyPr wrap="square" rtlCol="0">
            <a:spAutoFit/>
          </a:bodyPr>
          <a:lstStyle/>
          <a:p>
            <a:r>
              <a:rPr lang="en-GB" sz="1200" dirty="0" smtClean="0"/>
              <a:t>Arriving in year 5:</a:t>
            </a:r>
            <a:endParaRPr lang="en-GB" sz="1200" dirty="0"/>
          </a:p>
        </p:txBody>
      </p:sp>
      <p:sp>
        <p:nvSpPr>
          <p:cNvPr id="11" name="TextBox 10"/>
          <p:cNvSpPr txBox="1"/>
          <p:nvPr/>
        </p:nvSpPr>
        <p:spPr>
          <a:xfrm>
            <a:off x="251520" y="458905"/>
            <a:ext cx="648072" cy="276999"/>
          </a:xfrm>
          <a:prstGeom prst="rect">
            <a:avLst/>
          </a:prstGeom>
          <a:solidFill>
            <a:schemeClr val="bg1"/>
          </a:solidFill>
        </p:spPr>
        <p:txBody>
          <a:bodyPr wrap="square" rtlCol="0">
            <a:spAutoFit/>
          </a:bodyPr>
          <a:lstStyle/>
          <a:p>
            <a:r>
              <a:rPr lang="en-GB" sz="1200" b="1" dirty="0" smtClean="0"/>
              <a:t>Year 3</a:t>
            </a:r>
            <a:endParaRPr lang="en-GB" sz="1200" b="1" dirty="0"/>
          </a:p>
        </p:txBody>
      </p:sp>
      <p:sp>
        <p:nvSpPr>
          <p:cNvPr id="12" name="TextBox 11"/>
          <p:cNvSpPr txBox="1"/>
          <p:nvPr/>
        </p:nvSpPr>
        <p:spPr>
          <a:xfrm>
            <a:off x="260174" y="1504170"/>
            <a:ext cx="648072" cy="276999"/>
          </a:xfrm>
          <a:prstGeom prst="rect">
            <a:avLst/>
          </a:prstGeom>
          <a:solidFill>
            <a:schemeClr val="bg1"/>
          </a:solidFill>
        </p:spPr>
        <p:txBody>
          <a:bodyPr wrap="square" rtlCol="0">
            <a:spAutoFit/>
          </a:bodyPr>
          <a:lstStyle/>
          <a:p>
            <a:r>
              <a:rPr lang="en-GB" sz="1200" b="1" dirty="0" smtClean="0"/>
              <a:t>Year 4</a:t>
            </a:r>
            <a:endParaRPr lang="en-GB" sz="1200" b="1" dirty="0"/>
          </a:p>
        </p:txBody>
      </p:sp>
      <p:sp>
        <p:nvSpPr>
          <p:cNvPr id="13" name="TextBox 12"/>
          <p:cNvSpPr txBox="1"/>
          <p:nvPr/>
        </p:nvSpPr>
        <p:spPr>
          <a:xfrm>
            <a:off x="272750" y="2564904"/>
            <a:ext cx="648072" cy="276999"/>
          </a:xfrm>
          <a:prstGeom prst="rect">
            <a:avLst/>
          </a:prstGeom>
          <a:solidFill>
            <a:schemeClr val="bg1"/>
          </a:solidFill>
        </p:spPr>
        <p:txBody>
          <a:bodyPr wrap="square" rtlCol="0">
            <a:spAutoFit/>
          </a:bodyPr>
          <a:lstStyle/>
          <a:p>
            <a:r>
              <a:rPr lang="en-GB" sz="1200" b="1" dirty="0" smtClean="0"/>
              <a:t>Year 5</a:t>
            </a:r>
            <a:endParaRPr lang="en-GB" sz="1200" b="1" dirty="0"/>
          </a:p>
        </p:txBody>
      </p:sp>
      <p:sp>
        <p:nvSpPr>
          <p:cNvPr id="14" name="TextBox 13"/>
          <p:cNvSpPr txBox="1"/>
          <p:nvPr/>
        </p:nvSpPr>
        <p:spPr>
          <a:xfrm>
            <a:off x="272750" y="4331683"/>
            <a:ext cx="648072" cy="276999"/>
          </a:xfrm>
          <a:prstGeom prst="rect">
            <a:avLst/>
          </a:prstGeom>
          <a:solidFill>
            <a:schemeClr val="bg1"/>
          </a:solidFill>
        </p:spPr>
        <p:txBody>
          <a:bodyPr wrap="square" rtlCol="0">
            <a:spAutoFit/>
          </a:bodyPr>
          <a:lstStyle/>
          <a:p>
            <a:r>
              <a:rPr lang="en-GB" sz="1200" b="1" dirty="0" smtClean="0"/>
              <a:t>Year 6</a:t>
            </a:r>
            <a:endParaRPr lang="en-GB" sz="1200" b="1" dirty="0"/>
          </a:p>
        </p:txBody>
      </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67944" y="6163912"/>
            <a:ext cx="790903" cy="6466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027733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60648"/>
            <a:ext cx="9144000" cy="5976664"/>
          </a:xfrm>
          <a:prstGeom prst="rect">
            <a:avLst/>
          </a:prstGeom>
          <a:solidFill>
            <a:srgbClr val="7030A0"/>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700" b="1" dirty="0" smtClean="0">
                <a:solidFill>
                  <a:schemeClr val="bg1"/>
                </a:solidFill>
              </a:rPr>
              <a:t>Objective:</a:t>
            </a:r>
          </a:p>
          <a:p>
            <a:endParaRPr lang="en-GB" sz="3700" b="1" dirty="0" smtClean="0">
              <a:solidFill>
                <a:schemeClr val="bg1"/>
              </a:solidFill>
            </a:endParaRPr>
          </a:p>
          <a:p>
            <a:pPr marL="571500" lvl="0" indent="-571500" algn="l">
              <a:buFont typeface="Arial" panose="020B0604020202020204" pitchFamily="34" charset="0"/>
              <a:buChar char="•"/>
            </a:pPr>
            <a:r>
              <a:rPr lang="en-GB" sz="3700" dirty="0" smtClean="0">
                <a:solidFill>
                  <a:schemeClr val="bg1"/>
                </a:solidFill>
              </a:rPr>
              <a:t>To demonstrate strategies for enabling mixed ability pupils to make good progress across all language skills at key stage 2.</a:t>
            </a:r>
          </a:p>
          <a:p>
            <a:pPr lvl="0" algn="l"/>
            <a:endParaRPr lang="en-GB" sz="3700" dirty="0" smtClean="0">
              <a:solidFill>
                <a:schemeClr val="bg1"/>
              </a:solidFill>
            </a:endParaRPr>
          </a:p>
          <a:p>
            <a:pPr algn="l"/>
            <a:endParaRPr lang="en-GB" sz="3700" dirty="0" smtClean="0">
              <a:solidFill>
                <a:schemeClr val="bg1"/>
              </a:solidFill>
            </a:endParaRPr>
          </a:p>
          <a:p>
            <a:pPr marL="571500" indent="-571500" algn="l">
              <a:buFont typeface="Arial" panose="020B0604020202020204" pitchFamily="34" charset="0"/>
              <a:buChar char="•"/>
            </a:pPr>
            <a:endParaRPr lang="en-GB" sz="3700" b="1" dirty="0">
              <a:solidFill>
                <a:schemeClr val="bg1"/>
              </a:solidFill>
            </a:endParaRPr>
          </a:p>
        </p:txBody>
      </p:sp>
    </p:spTree>
    <p:extLst>
      <p:ext uri="{BB962C8B-B14F-4D97-AF65-F5344CB8AC3E}">
        <p14:creationId xmlns:p14="http://schemas.microsoft.com/office/powerpoint/2010/main" xmlns="" val="35824597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chemeClr val="accent1"/>
            </a:solidFill>
          </a:ln>
        </p:spPr>
        <p:txBody>
          <a:bodyPr>
            <a:normAutofit fontScale="90000"/>
          </a:bodyPr>
          <a:lstStyle/>
          <a:p>
            <a:r>
              <a:rPr lang="en-GB" dirty="0" smtClean="0">
                <a:solidFill>
                  <a:schemeClr val="accent1"/>
                </a:solidFill>
              </a:rPr>
              <a:t>From a single spoken stimulus different pupils can…</a:t>
            </a:r>
            <a:endParaRPr lang="en-GB" dirty="0">
              <a:solidFill>
                <a:schemeClr val="accent1"/>
              </a:solidFill>
            </a:endParaRPr>
          </a:p>
        </p:txBody>
      </p:sp>
      <p:sp>
        <p:nvSpPr>
          <p:cNvPr id="3" name="Content Placeholder 2"/>
          <p:cNvSpPr>
            <a:spLocks noGrp="1"/>
          </p:cNvSpPr>
          <p:nvPr>
            <p:ph idx="1"/>
          </p:nvPr>
        </p:nvSpPr>
        <p:spPr>
          <a:xfrm>
            <a:off x="457200" y="1600201"/>
            <a:ext cx="8229600" cy="4133056"/>
          </a:xfrm>
          <a:solidFill>
            <a:schemeClr val="accent1"/>
          </a:solidFill>
          <a:ln>
            <a:solidFill>
              <a:schemeClr val="accent1"/>
            </a:solidFill>
          </a:ln>
        </p:spPr>
        <p:txBody>
          <a:bodyPr>
            <a:normAutofit fontScale="85000" lnSpcReduction="10000"/>
          </a:bodyPr>
          <a:lstStyle/>
          <a:p>
            <a:pPr marL="285750" indent="-285750"/>
            <a:r>
              <a:rPr lang="en-GB" dirty="0" smtClean="0">
                <a:solidFill>
                  <a:schemeClr val="bg1"/>
                </a:solidFill>
              </a:rPr>
              <a:t>Listen enthusiastically.</a:t>
            </a:r>
          </a:p>
          <a:p>
            <a:pPr marL="285750" indent="-285750"/>
            <a:r>
              <a:rPr lang="en-GB" dirty="0" smtClean="0">
                <a:solidFill>
                  <a:schemeClr val="bg1"/>
                </a:solidFill>
              </a:rPr>
              <a:t>respond </a:t>
            </a:r>
            <a:r>
              <a:rPr lang="en-GB" dirty="0">
                <a:solidFill>
                  <a:schemeClr val="bg1"/>
                </a:solidFill>
              </a:rPr>
              <a:t>with actions.</a:t>
            </a:r>
          </a:p>
          <a:p>
            <a:pPr marL="285750" indent="-285750">
              <a:spcBef>
                <a:spcPts val="0"/>
              </a:spcBef>
              <a:defRPr/>
            </a:pPr>
            <a:r>
              <a:rPr lang="en-GB" dirty="0">
                <a:solidFill>
                  <a:schemeClr val="bg1"/>
                </a:solidFill>
              </a:rPr>
              <a:t>identify with a gesture individual phonemes in spoken text.</a:t>
            </a:r>
          </a:p>
          <a:p>
            <a:pPr marL="285750" indent="-285750"/>
            <a:r>
              <a:rPr lang="en-GB" dirty="0">
                <a:solidFill>
                  <a:schemeClr val="bg1"/>
                </a:solidFill>
              </a:rPr>
              <a:t>join in with songs and rhymes.</a:t>
            </a:r>
          </a:p>
          <a:p>
            <a:pPr marL="285750" indent="-285750"/>
            <a:r>
              <a:rPr lang="en-GB" dirty="0">
                <a:solidFill>
                  <a:schemeClr val="bg1"/>
                </a:solidFill>
              </a:rPr>
              <a:t>identify key familiar information in short spoken text</a:t>
            </a:r>
          </a:p>
          <a:p>
            <a:pPr marL="285750" indent="-285750"/>
            <a:r>
              <a:rPr lang="en-GB" dirty="0">
                <a:solidFill>
                  <a:schemeClr val="bg1"/>
                </a:solidFill>
              </a:rPr>
              <a:t>identify more detail including opinions in spoken texts.</a:t>
            </a:r>
          </a:p>
          <a:p>
            <a:pPr marL="285750" indent="-285750"/>
            <a:r>
              <a:rPr lang="en-GB" dirty="0">
                <a:solidFill>
                  <a:schemeClr val="bg1"/>
                </a:solidFill>
              </a:rPr>
              <a:t>Use strategies </a:t>
            </a:r>
            <a:r>
              <a:rPr lang="en-GB" dirty="0" err="1">
                <a:solidFill>
                  <a:schemeClr val="bg1"/>
                </a:solidFill>
              </a:rPr>
              <a:t>eg</a:t>
            </a:r>
            <a:r>
              <a:rPr lang="en-GB" dirty="0">
                <a:solidFill>
                  <a:schemeClr val="bg1"/>
                </a:solidFill>
              </a:rPr>
              <a:t>. cognates/context to de-code meanings of less familiar words/phrases.</a:t>
            </a:r>
          </a:p>
          <a:p>
            <a:endParaRPr lang="en-GB" dirty="0"/>
          </a:p>
        </p:txBody>
      </p:sp>
    </p:spTree>
    <p:extLst>
      <p:ext uri="{BB962C8B-B14F-4D97-AF65-F5344CB8AC3E}">
        <p14:creationId xmlns:p14="http://schemas.microsoft.com/office/powerpoint/2010/main" xmlns="" val="3554864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chemeClr val="accent1"/>
            </a:solidFill>
          </a:ln>
        </p:spPr>
        <p:txBody>
          <a:bodyPr>
            <a:noAutofit/>
          </a:bodyPr>
          <a:lstStyle/>
          <a:p>
            <a:r>
              <a:rPr lang="en-GB" sz="3600" dirty="0" smtClean="0">
                <a:solidFill>
                  <a:schemeClr val="accent1"/>
                </a:solidFill>
              </a:rPr>
              <a:t>In responding orally, from a single stimulus different pupils can…</a:t>
            </a:r>
            <a:endParaRPr lang="en-GB" sz="3600" dirty="0">
              <a:solidFill>
                <a:schemeClr val="accent1"/>
              </a:solidFill>
            </a:endParaRPr>
          </a:p>
        </p:txBody>
      </p:sp>
      <p:sp>
        <p:nvSpPr>
          <p:cNvPr id="3" name="Content Placeholder 2"/>
          <p:cNvSpPr>
            <a:spLocks noGrp="1"/>
          </p:cNvSpPr>
          <p:nvPr>
            <p:ph idx="1"/>
          </p:nvPr>
        </p:nvSpPr>
        <p:spPr>
          <a:solidFill>
            <a:schemeClr val="accent1"/>
          </a:solidFill>
          <a:ln>
            <a:solidFill>
              <a:schemeClr val="accent1"/>
            </a:solidFill>
          </a:ln>
        </p:spPr>
        <p:txBody>
          <a:bodyPr>
            <a:normAutofit fontScale="77500" lnSpcReduction="20000"/>
          </a:bodyPr>
          <a:lstStyle/>
          <a:p>
            <a:pPr marL="285750" indent="-285750"/>
            <a:r>
              <a:rPr lang="en-GB" dirty="0">
                <a:solidFill>
                  <a:schemeClr val="bg1"/>
                </a:solidFill>
              </a:rPr>
              <a:t>l</a:t>
            </a:r>
            <a:r>
              <a:rPr lang="en-GB" dirty="0" smtClean="0">
                <a:solidFill>
                  <a:schemeClr val="bg1"/>
                </a:solidFill>
              </a:rPr>
              <a:t>isten enthusiastically.</a:t>
            </a:r>
          </a:p>
          <a:p>
            <a:pPr marL="285750" indent="-285750"/>
            <a:r>
              <a:rPr lang="en-GB" dirty="0" smtClean="0">
                <a:solidFill>
                  <a:schemeClr val="bg1"/>
                </a:solidFill>
              </a:rPr>
              <a:t>respond </a:t>
            </a:r>
            <a:r>
              <a:rPr lang="en-GB" dirty="0">
                <a:solidFill>
                  <a:schemeClr val="bg1"/>
                </a:solidFill>
              </a:rPr>
              <a:t>with </a:t>
            </a:r>
            <a:r>
              <a:rPr lang="en-GB" dirty="0" smtClean="0">
                <a:solidFill>
                  <a:schemeClr val="bg1"/>
                </a:solidFill>
              </a:rPr>
              <a:t>actions.</a:t>
            </a:r>
            <a:endParaRPr lang="en-GB" dirty="0">
              <a:solidFill>
                <a:schemeClr val="bg1"/>
              </a:solidFill>
            </a:endParaRPr>
          </a:p>
          <a:p>
            <a:pPr marL="285750" indent="-285750">
              <a:spcBef>
                <a:spcPts val="0"/>
              </a:spcBef>
              <a:defRPr/>
            </a:pPr>
            <a:r>
              <a:rPr lang="en-GB" dirty="0" smtClean="0">
                <a:solidFill>
                  <a:schemeClr val="bg1"/>
                </a:solidFill>
              </a:rPr>
              <a:t>join </a:t>
            </a:r>
            <a:r>
              <a:rPr lang="en-GB" dirty="0">
                <a:solidFill>
                  <a:schemeClr val="bg1"/>
                </a:solidFill>
              </a:rPr>
              <a:t>in with </a:t>
            </a:r>
            <a:r>
              <a:rPr lang="en-GB" dirty="0" smtClean="0">
                <a:solidFill>
                  <a:schemeClr val="bg1"/>
                </a:solidFill>
              </a:rPr>
              <a:t>a song or rhyme.</a:t>
            </a:r>
          </a:p>
          <a:p>
            <a:pPr marL="285750" indent="-285750">
              <a:spcBef>
                <a:spcPts val="0"/>
              </a:spcBef>
              <a:defRPr/>
            </a:pPr>
            <a:r>
              <a:rPr lang="en-GB" dirty="0">
                <a:solidFill>
                  <a:schemeClr val="bg1"/>
                </a:solidFill>
              </a:rPr>
              <a:t>r</a:t>
            </a:r>
            <a:r>
              <a:rPr lang="en-GB" dirty="0" smtClean="0">
                <a:solidFill>
                  <a:schemeClr val="bg1"/>
                </a:solidFill>
              </a:rPr>
              <a:t>espond with </a:t>
            </a:r>
            <a:r>
              <a:rPr lang="en-GB" dirty="0">
                <a:solidFill>
                  <a:schemeClr val="bg1"/>
                </a:solidFill>
              </a:rPr>
              <a:t>individual </a:t>
            </a:r>
            <a:r>
              <a:rPr lang="en-GB" dirty="0" smtClean="0">
                <a:solidFill>
                  <a:schemeClr val="bg1"/>
                </a:solidFill>
              </a:rPr>
              <a:t>phonemes in target language.</a:t>
            </a:r>
            <a:endParaRPr lang="en-GB" dirty="0">
              <a:solidFill>
                <a:schemeClr val="bg1"/>
              </a:solidFill>
            </a:endParaRPr>
          </a:p>
          <a:p>
            <a:pPr marL="285750" indent="-285750">
              <a:spcBef>
                <a:spcPts val="0"/>
              </a:spcBef>
              <a:defRPr/>
            </a:pPr>
            <a:r>
              <a:rPr lang="en-GB" dirty="0">
                <a:solidFill>
                  <a:schemeClr val="bg1"/>
                </a:solidFill>
              </a:rPr>
              <a:t>respond with </a:t>
            </a:r>
            <a:r>
              <a:rPr lang="en-GB" dirty="0" smtClean="0">
                <a:solidFill>
                  <a:schemeClr val="bg1"/>
                </a:solidFill>
              </a:rPr>
              <a:t>an action </a:t>
            </a:r>
            <a:r>
              <a:rPr lang="en-GB" dirty="0">
                <a:solidFill>
                  <a:schemeClr val="bg1"/>
                </a:solidFill>
              </a:rPr>
              <a:t>prompt </a:t>
            </a:r>
            <a:r>
              <a:rPr lang="en-GB" dirty="0" smtClean="0">
                <a:solidFill>
                  <a:schemeClr val="bg1"/>
                </a:solidFill>
              </a:rPr>
              <a:t>in </a:t>
            </a:r>
            <a:r>
              <a:rPr lang="en-GB" dirty="0">
                <a:solidFill>
                  <a:schemeClr val="bg1"/>
                </a:solidFill>
              </a:rPr>
              <a:t>a single word/short phrase.</a:t>
            </a:r>
          </a:p>
          <a:p>
            <a:pPr marL="285750" indent="-285750"/>
            <a:r>
              <a:rPr lang="en-GB" dirty="0">
                <a:solidFill>
                  <a:schemeClr val="bg1"/>
                </a:solidFill>
              </a:rPr>
              <a:t>respond independently with a single word/short phrase.</a:t>
            </a:r>
          </a:p>
          <a:p>
            <a:pPr marL="285750" indent="-285750"/>
            <a:r>
              <a:rPr lang="en-GB" dirty="0">
                <a:solidFill>
                  <a:schemeClr val="bg1"/>
                </a:solidFill>
              </a:rPr>
              <a:t>respond in full sentence(s</a:t>
            </a:r>
            <a:r>
              <a:rPr lang="en-GB" dirty="0" smtClean="0">
                <a:solidFill>
                  <a:schemeClr val="bg1"/>
                </a:solidFill>
              </a:rPr>
              <a:t>) they have memorised.</a:t>
            </a:r>
            <a:endParaRPr lang="en-GB" dirty="0">
              <a:solidFill>
                <a:schemeClr val="bg1"/>
              </a:solidFill>
            </a:endParaRPr>
          </a:p>
          <a:p>
            <a:pPr marL="285750" indent="-285750"/>
            <a:r>
              <a:rPr lang="en-GB" dirty="0">
                <a:solidFill>
                  <a:schemeClr val="bg1"/>
                </a:solidFill>
              </a:rPr>
              <a:t>adapt sentence(s) </a:t>
            </a:r>
            <a:r>
              <a:rPr lang="en-GB" dirty="0" smtClean="0">
                <a:solidFill>
                  <a:schemeClr val="bg1"/>
                </a:solidFill>
              </a:rPr>
              <a:t>by substituting words to </a:t>
            </a:r>
            <a:r>
              <a:rPr lang="en-GB" dirty="0">
                <a:solidFill>
                  <a:schemeClr val="bg1"/>
                </a:solidFill>
              </a:rPr>
              <a:t>create own meanings.</a:t>
            </a:r>
          </a:p>
          <a:p>
            <a:pPr marL="285750" indent="-285750"/>
            <a:r>
              <a:rPr lang="en-GB" dirty="0">
                <a:solidFill>
                  <a:schemeClr val="bg1"/>
                </a:solidFill>
              </a:rPr>
              <a:t>give my opinion</a:t>
            </a:r>
          </a:p>
          <a:p>
            <a:pPr marL="285750" indent="-285750"/>
            <a:r>
              <a:rPr lang="en-GB" dirty="0">
                <a:solidFill>
                  <a:schemeClr val="bg1"/>
                </a:solidFill>
              </a:rPr>
              <a:t>add connectives to extend sentences</a:t>
            </a:r>
          </a:p>
          <a:p>
            <a:endParaRPr lang="en-GB" dirty="0"/>
          </a:p>
        </p:txBody>
      </p:sp>
    </p:spTree>
    <p:extLst>
      <p:ext uri="{BB962C8B-B14F-4D97-AF65-F5344CB8AC3E}">
        <p14:creationId xmlns:p14="http://schemas.microsoft.com/office/powerpoint/2010/main" xmlns="" val="3464429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chemeClr val="accent1"/>
            </a:solidFill>
          </a:ln>
        </p:spPr>
        <p:txBody>
          <a:bodyPr>
            <a:normAutofit fontScale="90000"/>
          </a:bodyPr>
          <a:lstStyle/>
          <a:p>
            <a:r>
              <a:rPr lang="en-GB" dirty="0" smtClean="0">
                <a:solidFill>
                  <a:schemeClr val="accent1"/>
                </a:solidFill>
              </a:rPr>
              <a:t>From a single written stimulus different pupils can…</a:t>
            </a:r>
            <a:endParaRPr lang="en-GB" dirty="0">
              <a:solidFill>
                <a:schemeClr val="accent1"/>
              </a:solidFill>
            </a:endParaRPr>
          </a:p>
        </p:txBody>
      </p:sp>
      <p:sp>
        <p:nvSpPr>
          <p:cNvPr id="3" name="Content Placeholder 2"/>
          <p:cNvSpPr>
            <a:spLocks noGrp="1"/>
          </p:cNvSpPr>
          <p:nvPr>
            <p:ph idx="1"/>
          </p:nvPr>
        </p:nvSpPr>
        <p:spPr>
          <a:solidFill>
            <a:schemeClr val="accent1"/>
          </a:solidFill>
          <a:ln>
            <a:solidFill>
              <a:schemeClr val="accent1"/>
            </a:solidFill>
          </a:ln>
        </p:spPr>
        <p:txBody>
          <a:bodyPr>
            <a:normAutofit fontScale="92500" lnSpcReduction="20000"/>
          </a:bodyPr>
          <a:lstStyle/>
          <a:p>
            <a:pPr marL="285750" indent="-285750">
              <a:spcBef>
                <a:spcPts val="0"/>
              </a:spcBef>
              <a:defRPr/>
            </a:pPr>
            <a:r>
              <a:rPr lang="en-GB" dirty="0">
                <a:solidFill>
                  <a:schemeClr val="bg1"/>
                </a:solidFill>
              </a:rPr>
              <a:t>join in with songs and rhymes whilst following text.</a:t>
            </a:r>
          </a:p>
          <a:p>
            <a:pPr marL="285750" indent="-285750">
              <a:spcBef>
                <a:spcPts val="0"/>
              </a:spcBef>
              <a:defRPr/>
            </a:pPr>
            <a:r>
              <a:rPr lang="en-GB" dirty="0">
                <a:solidFill>
                  <a:schemeClr val="bg1"/>
                </a:solidFill>
              </a:rPr>
              <a:t>identify and read aloud individual graphemes in written text.</a:t>
            </a:r>
          </a:p>
          <a:p>
            <a:pPr marL="285750" indent="-285750"/>
            <a:r>
              <a:rPr lang="en-GB" dirty="0">
                <a:solidFill>
                  <a:schemeClr val="bg1"/>
                </a:solidFill>
              </a:rPr>
              <a:t>identify key familiar information in short written text</a:t>
            </a:r>
          </a:p>
          <a:p>
            <a:pPr marL="285750" indent="-285750"/>
            <a:r>
              <a:rPr lang="en-GB" dirty="0">
                <a:solidFill>
                  <a:schemeClr val="bg1"/>
                </a:solidFill>
              </a:rPr>
              <a:t>identify more detail including opinions in written texts.</a:t>
            </a:r>
          </a:p>
          <a:p>
            <a:pPr marL="285750" indent="-285750"/>
            <a:r>
              <a:rPr lang="en-GB" dirty="0">
                <a:solidFill>
                  <a:schemeClr val="bg1"/>
                </a:solidFill>
              </a:rPr>
              <a:t>Use strategies </a:t>
            </a:r>
            <a:r>
              <a:rPr lang="en-GB" dirty="0" err="1">
                <a:solidFill>
                  <a:schemeClr val="bg1"/>
                </a:solidFill>
              </a:rPr>
              <a:t>eg</a:t>
            </a:r>
            <a:r>
              <a:rPr lang="en-GB" dirty="0">
                <a:solidFill>
                  <a:schemeClr val="bg1"/>
                </a:solidFill>
              </a:rPr>
              <a:t>. cognates/context to de-code meanings of less familiar </a:t>
            </a:r>
            <a:r>
              <a:rPr lang="en-GB" dirty="0" smtClean="0">
                <a:solidFill>
                  <a:schemeClr val="bg1"/>
                </a:solidFill>
              </a:rPr>
              <a:t>words/phrases in longer texts.</a:t>
            </a:r>
            <a:endParaRPr lang="en-GB" dirty="0">
              <a:solidFill>
                <a:schemeClr val="bg1"/>
              </a:solidFill>
            </a:endParaRPr>
          </a:p>
          <a:p>
            <a:endParaRPr lang="en-GB" dirty="0"/>
          </a:p>
        </p:txBody>
      </p:sp>
    </p:spTree>
    <p:extLst>
      <p:ext uri="{BB962C8B-B14F-4D97-AF65-F5344CB8AC3E}">
        <p14:creationId xmlns:p14="http://schemas.microsoft.com/office/powerpoint/2010/main" xmlns="" val="2448734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chemeClr val="accent1"/>
            </a:solidFill>
          </a:ln>
        </p:spPr>
        <p:txBody>
          <a:bodyPr>
            <a:normAutofit fontScale="90000"/>
          </a:bodyPr>
          <a:lstStyle/>
          <a:p>
            <a:r>
              <a:rPr lang="en-GB" dirty="0">
                <a:solidFill>
                  <a:schemeClr val="accent1"/>
                </a:solidFill>
              </a:rPr>
              <a:t>In responding </a:t>
            </a:r>
            <a:r>
              <a:rPr lang="en-GB" dirty="0" smtClean="0">
                <a:solidFill>
                  <a:schemeClr val="accent1"/>
                </a:solidFill>
              </a:rPr>
              <a:t>in writing, </a:t>
            </a:r>
            <a:r>
              <a:rPr lang="en-GB" dirty="0">
                <a:solidFill>
                  <a:schemeClr val="accent1"/>
                </a:solidFill>
              </a:rPr>
              <a:t>from a single stimulus different pupils can…</a:t>
            </a:r>
          </a:p>
        </p:txBody>
      </p:sp>
      <p:sp>
        <p:nvSpPr>
          <p:cNvPr id="3" name="Content Placeholder 2"/>
          <p:cNvSpPr>
            <a:spLocks noGrp="1"/>
          </p:cNvSpPr>
          <p:nvPr>
            <p:ph idx="1"/>
          </p:nvPr>
        </p:nvSpPr>
        <p:spPr>
          <a:solidFill>
            <a:schemeClr val="accent1"/>
          </a:solidFill>
          <a:ln>
            <a:solidFill>
              <a:schemeClr val="accent1"/>
            </a:solidFill>
          </a:ln>
        </p:spPr>
        <p:txBody>
          <a:bodyPr>
            <a:normAutofit fontScale="92500" lnSpcReduction="20000"/>
          </a:bodyPr>
          <a:lstStyle/>
          <a:p>
            <a:pPr marL="285750" indent="-285750"/>
            <a:r>
              <a:rPr lang="en-GB" dirty="0">
                <a:solidFill>
                  <a:schemeClr val="bg1"/>
                </a:solidFill>
              </a:rPr>
              <a:t>copy a single word/short phrase/sentence.</a:t>
            </a:r>
          </a:p>
          <a:p>
            <a:pPr marL="285750" indent="-285750"/>
            <a:r>
              <a:rPr lang="en-GB" dirty="0">
                <a:solidFill>
                  <a:schemeClr val="bg1"/>
                </a:solidFill>
              </a:rPr>
              <a:t>write a single word/short phrase/sentence using a reference sheet/display.</a:t>
            </a:r>
          </a:p>
          <a:p>
            <a:pPr marL="285750" indent="-285750">
              <a:spcBef>
                <a:spcPts val="0"/>
              </a:spcBef>
              <a:defRPr/>
            </a:pPr>
            <a:r>
              <a:rPr lang="en-GB" dirty="0">
                <a:solidFill>
                  <a:schemeClr val="bg1"/>
                </a:solidFill>
              </a:rPr>
              <a:t>write a single word/short phrase/sentence independently.</a:t>
            </a:r>
          </a:p>
          <a:p>
            <a:pPr marL="285750" indent="-285750"/>
            <a:r>
              <a:rPr lang="en-GB" dirty="0">
                <a:solidFill>
                  <a:schemeClr val="bg1"/>
                </a:solidFill>
              </a:rPr>
              <a:t>write in full sentence(s).</a:t>
            </a:r>
          </a:p>
          <a:p>
            <a:pPr marL="285750" indent="-285750"/>
            <a:r>
              <a:rPr lang="en-GB" dirty="0">
                <a:solidFill>
                  <a:schemeClr val="bg1"/>
                </a:solidFill>
              </a:rPr>
              <a:t>adapt sentence(s) to create own meanings.</a:t>
            </a:r>
          </a:p>
          <a:p>
            <a:pPr marL="285750" indent="-285750"/>
            <a:r>
              <a:rPr lang="en-GB" dirty="0">
                <a:solidFill>
                  <a:schemeClr val="bg1"/>
                </a:solidFill>
              </a:rPr>
              <a:t>use a bilingual dictionary to find new words</a:t>
            </a:r>
          </a:p>
          <a:p>
            <a:pPr marL="285750" indent="-285750"/>
            <a:r>
              <a:rPr lang="en-GB" dirty="0">
                <a:solidFill>
                  <a:schemeClr val="bg1"/>
                </a:solidFill>
              </a:rPr>
              <a:t>give my opinion</a:t>
            </a:r>
          </a:p>
          <a:p>
            <a:pPr marL="285750" indent="-285750"/>
            <a:r>
              <a:rPr lang="en-GB" dirty="0">
                <a:solidFill>
                  <a:schemeClr val="bg1"/>
                </a:solidFill>
              </a:rPr>
              <a:t>add connectives to extend sentences</a:t>
            </a:r>
          </a:p>
          <a:p>
            <a:endParaRPr lang="en-GB" dirty="0"/>
          </a:p>
        </p:txBody>
      </p:sp>
    </p:spTree>
    <p:extLst>
      <p:ext uri="{BB962C8B-B14F-4D97-AF65-F5344CB8AC3E}">
        <p14:creationId xmlns:p14="http://schemas.microsoft.com/office/powerpoint/2010/main" xmlns="" val="2226987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856984" cy="490066"/>
          </a:xfrm>
        </p:spPr>
        <p:txBody>
          <a:bodyPr>
            <a:noAutofit/>
          </a:bodyPr>
          <a:lstStyle/>
          <a:p>
            <a:r>
              <a:rPr lang="en-GB" sz="2800" dirty="0" smtClean="0"/>
              <a:t>SUMMARY: Differentiation of tasks in all 4 language skills</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400684311"/>
              </p:ext>
            </p:extLst>
          </p:nvPr>
        </p:nvGraphicFramePr>
        <p:xfrm>
          <a:off x="179512" y="620688"/>
          <a:ext cx="8856984" cy="5481776"/>
        </p:xfrm>
        <a:graphic>
          <a:graphicData uri="http://schemas.openxmlformats.org/drawingml/2006/table">
            <a:tbl>
              <a:tblPr firstRow="1" bandRow="1">
                <a:tableStyleId>{5C22544A-7EE6-4342-B048-85BDC9FD1C3A}</a:tableStyleId>
              </a:tblPr>
              <a:tblGrid>
                <a:gridCol w="2214246"/>
                <a:gridCol w="2214246"/>
                <a:gridCol w="2214246"/>
                <a:gridCol w="2214246"/>
              </a:tblGrid>
              <a:tr h="426864">
                <a:tc>
                  <a:txBody>
                    <a:bodyPr/>
                    <a:lstStyle/>
                    <a:p>
                      <a:r>
                        <a:rPr lang="en-GB" dirty="0" smtClean="0"/>
                        <a:t>Listening </a:t>
                      </a:r>
                    </a:p>
                    <a:p>
                      <a:pPr algn="ctr"/>
                      <a:r>
                        <a:rPr lang="en-GB" dirty="0" smtClean="0"/>
                        <a:t>I can…</a:t>
                      </a:r>
                      <a:endParaRPr lang="en-GB" dirty="0"/>
                    </a:p>
                  </a:txBody>
                  <a:tcPr>
                    <a:lnB w="12700" cap="flat" cmpd="sng" algn="ctr">
                      <a:solidFill>
                        <a:schemeClr val="tx1"/>
                      </a:solidFill>
                      <a:prstDash val="solid"/>
                      <a:round/>
                      <a:headEnd type="none" w="med" len="med"/>
                      <a:tailEnd type="none" w="med" len="med"/>
                    </a:lnB>
                  </a:tcPr>
                </a:tc>
                <a:tc>
                  <a:txBody>
                    <a:bodyPr/>
                    <a:lstStyle/>
                    <a:p>
                      <a:r>
                        <a:rPr lang="en-GB" dirty="0" smtClean="0"/>
                        <a:t>Speaking</a:t>
                      </a:r>
                    </a:p>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I can…</a:t>
                      </a:r>
                    </a:p>
                  </a:txBody>
                  <a:tcPr>
                    <a:lnB w="12700" cap="flat" cmpd="sng" algn="ctr">
                      <a:solidFill>
                        <a:schemeClr val="tx1"/>
                      </a:solidFill>
                      <a:prstDash val="solid"/>
                      <a:round/>
                      <a:headEnd type="none" w="med" len="med"/>
                      <a:tailEnd type="none" w="med" len="med"/>
                    </a:lnB>
                  </a:tcPr>
                </a:tc>
                <a:tc>
                  <a:txBody>
                    <a:bodyPr/>
                    <a:lstStyle/>
                    <a:p>
                      <a:r>
                        <a:rPr lang="en-GB" dirty="0" smtClean="0"/>
                        <a:t>Reading</a:t>
                      </a:r>
                    </a:p>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I can…</a:t>
                      </a:r>
                    </a:p>
                  </a:txBody>
                  <a:tcPr>
                    <a:lnB w="12700" cap="flat" cmpd="sng" algn="ctr">
                      <a:solidFill>
                        <a:schemeClr val="tx1"/>
                      </a:solidFill>
                      <a:prstDash val="solid"/>
                      <a:round/>
                      <a:headEnd type="none" w="med" len="med"/>
                      <a:tailEnd type="none" w="med" len="med"/>
                    </a:lnB>
                  </a:tcPr>
                </a:tc>
                <a:tc>
                  <a:txBody>
                    <a:bodyPr/>
                    <a:lstStyle/>
                    <a:p>
                      <a:r>
                        <a:rPr lang="en-GB" dirty="0" smtClean="0"/>
                        <a:t>Writing</a:t>
                      </a:r>
                    </a:p>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I can…</a:t>
                      </a:r>
                    </a:p>
                  </a:txBody>
                  <a:tcPr>
                    <a:lnB w="12700" cap="flat" cmpd="sng" algn="ctr">
                      <a:solidFill>
                        <a:schemeClr val="tx1"/>
                      </a:solidFill>
                      <a:prstDash val="solid"/>
                      <a:round/>
                      <a:headEnd type="none" w="med" len="med"/>
                      <a:tailEnd type="none" w="med" len="med"/>
                    </a:lnB>
                  </a:tcPr>
                </a:tc>
              </a:tr>
              <a:tr h="4841696">
                <a:tc>
                  <a:txBody>
                    <a:bodyPr/>
                    <a:lstStyle/>
                    <a:p>
                      <a:pPr marL="285750" indent="-285750">
                        <a:buFont typeface="Arial" panose="020B0604020202020204" pitchFamily="34" charset="0"/>
                        <a:buChar char="•"/>
                      </a:pPr>
                      <a:r>
                        <a:rPr lang="en-GB" sz="1400" dirty="0" smtClean="0"/>
                        <a:t>listen enthusiastically</a:t>
                      </a:r>
                    </a:p>
                    <a:p>
                      <a:pPr marL="285750" indent="-285750">
                        <a:buFont typeface="Arial" panose="020B0604020202020204" pitchFamily="34" charset="0"/>
                        <a:buChar char="•"/>
                      </a:pPr>
                      <a:r>
                        <a:rPr lang="en-GB" sz="1400" dirty="0" smtClean="0"/>
                        <a:t>respond with actions.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t>identify with a gesture individual phonemes in spoken text.</a:t>
                      </a:r>
                      <a:endParaRPr lang="en-GB" sz="1400" dirty="0" smtClean="0"/>
                    </a:p>
                    <a:p>
                      <a:pPr marL="285750" indent="-285750">
                        <a:buFont typeface="Arial" panose="020B0604020202020204" pitchFamily="34" charset="0"/>
                        <a:buChar char="•"/>
                      </a:pPr>
                      <a:r>
                        <a:rPr lang="en-GB" sz="1400" dirty="0" smtClean="0"/>
                        <a:t>join</a:t>
                      </a:r>
                      <a:r>
                        <a:rPr lang="en-GB" sz="1400" baseline="0" dirty="0" smtClean="0"/>
                        <a:t> in with songs and rhymes.</a:t>
                      </a:r>
                    </a:p>
                    <a:p>
                      <a:pPr marL="285750" indent="-285750">
                        <a:buFont typeface="Arial" panose="020B0604020202020204" pitchFamily="34" charset="0"/>
                        <a:buChar char="•"/>
                      </a:pPr>
                      <a:r>
                        <a:rPr lang="en-GB" sz="1400" baseline="0" dirty="0" smtClean="0"/>
                        <a:t>identify key familiar information in short spoken text</a:t>
                      </a:r>
                    </a:p>
                    <a:p>
                      <a:pPr marL="285750" indent="-285750">
                        <a:buFont typeface="Arial" panose="020B0604020202020204" pitchFamily="34" charset="0"/>
                        <a:buChar char="•"/>
                      </a:pPr>
                      <a:r>
                        <a:rPr lang="en-GB" sz="1400" baseline="0" dirty="0" smtClean="0"/>
                        <a:t>identify more detail including opinions in spoken texts.</a:t>
                      </a:r>
                    </a:p>
                    <a:p>
                      <a:pPr marL="285750" indent="-285750">
                        <a:buFont typeface="Arial" panose="020B0604020202020204" pitchFamily="34" charset="0"/>
                        <a:buChar char="•"/>
                      </a:pPr>
                      <a:r>
                        <a:rPr lang="en-GB" sz="1400" baseline="0" dirty="0" smtClean="0"/>
                        <a:t>Use strategies </a:t>
                      </a:r>
                      <a:r>
                        <a:rPr lang="en-GB" sz="1400" baseline="0" dirty="0" err="1" smtClean="0"/>
                        <a:t>eg</a:t>
                      </a:r>
                      <a:r>
                        <a:rPr lang="en-GB" sz="1400" baseline="0" dirty="0" smtClean="0"/>
                        <a:t>. cognates/context to de-code meanings of less familiar words/phrases.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GB" sz="1400" dirty="0" smtClean="0">
                          <a:solidFill>
                            <a:schemeClr val="tx1"/>
                          </a:solidFill>
                        </a:rPr>
                        <a:t>listen enthusiastically</a:t>
                      </a:r>
                    </a:p>
                    <a:p>
                      <a:pPr marL="285750" indent="-285750">
                        <a:buFont typeface="Arial" panose="020B0604020202020204" pitchFamily="34" charset="0"/>
                        <a:buChar char="•"/>
                      </a:pPr>
                      <a:r>
                        <a:rPr lang="en-GB" sz="1400" dirty="0" smtClean="0">
                          <a:solidFill>
                            <a:schemeClr val="tx1"/>
                          </a:solidFill>
                        </a:rPr>
                        <a:t>respond with actions</a:t>
                      </a:r>
                    </a:p>
                    <a:p>
                      <a:pPr marL="285750" indent="-285750">
                        <a:spcBef>
                          <a:spcPts val="0"/>
                        </a:spcBef>
                        <a:buFont typeface="Arial" panose="020B0604020202020204" pitchFamily="34" charset="0"/>
                        <a:buChar char="•"/>
                        <a:defRPr/>
                      </a:pPr>
                      <a:r>
                        <a:rPr lang="en-GB" sz="1400" dirty="0" smtClean="0">
                          <a:solidFill>
                            <a:schemeClr val="tx1"/>
                          </a:solidFill>
                        </a:rPr>
                        <a:t>join in with a song or rhyme.</a:t>
                      </a:r>
                    </a:p>
                    <a:p>
                      <a:pPr marL="285750" indent="-285750">
                        <a:spcBef>
                          <a:spcPts val="0"/>
                        </a:spcBef>
                        <a:buFont typeface="Arial" panose="020B0604020202020204" pitchFamily="34" charset="0"/>
                        <a:buChar char="•"/>
                        <a:defRPr/>
                      </a:pPr>
                      <a:r>
                        <a:rPr lang="en-GB" sz="1400" dirty="0" smtClean="0">
                          <a:solidFill>
                            <a:schemeClr val="tx1"/>
                          </a:solidFill>
                        </a:rPr>
                        <a:t>respond with individual phonemes in target language.</a:t>
                      </a:r>
                      <a:endParaRPr lang="en-GB" sz="1400" dirty="0" smtClean="0"/>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t>respond with action prompt in a single word/short phrase.</a:t>
                      </a:r>
                    </a:p>
                    <a:p>
                      <a:pPr marL="285750" indent="-285750">
                        <a:buFont typeface="Arial" panose="020B0604020202020204" pitchFamily="34" charset="0"/>
                        <a:buChar char="•"/>
                      </a:pPr>
                      <a:r>
                        <a:rPr lang="en-GB" sz="1400" baseline="0" dirty="0" smtClean="0"/>
                        <a:t>respond independently with a single word/short phrase.</a:t>
                      </a:r>
                    </a:p>
                    <a:p>
                      <a:pPr marL="285750" indent="-285750">
                        <a:buFont typeface="Arial" panose="020B0604020202020204" pitchFamily="34" charset="0"/>
                        <a:buChar char="•"/>
                      </a:pPr>
                      <a:r>
                        <a:rPr lang="en-GB" sz="1400" baseline="0" dirty="0" smtClean="0"/>
                        <a:t>respond in full sentence(s).</a:t>
                      </a:r>
                    </a:p>
                    <a:p>
                      <a:pPr marL="285750" indent="-285750">
                        <a:buFont typeface="Arial" panose="020B0604020202020204" pitchFamily="34" charset="0"/>
                        <a:buChar char="•"/>
                      </a:pPr>
                      <a:r>
                        <a:rPr lang="en-GB" sz="1400" baseline="0" dirty="0" smtClean="0"/>
                        <a:t>adapt sentence(s) to create own meanings.</a:t>
                      </a:r>
                    </a:p>
                    <a:p>
                      <a:pPr marL="285750" indent="-285750">
                        <a:buFont typeface="Arial" panose="020B0604020202020204" pitchFamily="34" charset="0"/>
                        <a:buChar char="•"/>
                      </a:pPr>
                      <a:r>
                        <a:rPr lang="en-GB" sz="1400" baseline="0" dirty="0" smtClean="0"/>
                        <a:t>give my opinion</a:t>
                      </a:r>
                    </a:p>
                    <a:p>
                      <a:pPr marL="285750" indent="-285750">
                        <a:buFont typeface="Arial" panose="020B0604020202020204" pitchFamily="34" charset="0"/>
                        <a:buChar char="•"/>
                      </a:pPr>
                      <a:r>
                        <a:rPr lang="en-GB" sz="1400" dirty="0" smtClean="0"/>
                        <a:t>add connectives to</a:t>
                      </a:r>
                      <a:r>
                        <a:rPr lang="en-GB" sz="1400" baseline="0" dirty="0" smtClean="0"/>
                        <a:t> extend sentences</a:t>
                      </a:r>
                      <a:endParaRPr lang="en-GB" sz="1400" dirty="0" smtClean="0"/>
                    </a:p>
                    <a:p>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join</a:t>
                      </a:r>
                      <a:r>
                        <a:rPr lang="en-GB" sz="1400" baseline="0" dirty="0" smtClean="0"/>
                        <a:t> in with songs and rhymes whilst following text.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t>identify and read aloud individual graphemes in written text.</a:t>
                      </a:r>
                    </a:p>
                    <a:p>
                      <a:pPr marL="285750" indent="-285750">
                        <a:buFont typeface="Arial" panose="020B0604020202020204" pitchFamily="34" charset="0"/>
                        <a:buChar char="•"/>
                      </a:pPr>
                      <a:r>
                        <a:rPr lang="en-GB" sz="1400" baseline="0" dirty="0" smtClean="0"/>
                        <a:t>identify key familiar information in short written text</a:t>
                      </a:r>
                    </a:p>
                    <a:p>
                      <a:pPr marL="285750" indent="-285750">
                        <a:buFont typeface="Arial" panose="020B0604020202020204" pitchFamily="34" charset="0"/>
                        <a:buChar char="•"/>
                      </a:pPr>
                      <a:r>
                        <a:rPr lang="en-GB" sz="1400" baseline="0" dirty="0" smtClean="0"/>
                        <a:t>identify more detail including opinions in written texts.</a:t>
                      </a:r>
                    </a:p>
                    <a:p>
                      <a:pPr marL="285750" indent="-285750">
                        <a:buFont typeface="Arial" panose="020B0604020202020204" pitchFamily="34" charset="0"/>
                        <a:buChar char="•"/>
                      </a:pPr>
                      <a:r>
                        <a:rPr lang="en-GB" sz="1400" baseline="0" dirty="0" smtClean="0"/>
                        <a:t>Use strategies </a:t>
                      </a:r>
                      <a:r>
                        <a:rPr lang="en-GB" sz="1400" baseline="0" dirty="0" err="1" smtClean="0"/>
                        <a:t>eg</a:t>
                      </a:r>
                      <a:r>
                        <a:rPr lang="en-GB" sz="1400" baseline="0" dirty="0" smtClean="0"/>
                        <a:t>. cognates/context to de-code meanings of less familiar words/phrases in longer texts.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baseline="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Arial" panose="020B0604020202020204" pitchFamily="34" charset="0"/>
                        <a:buChar char="•"/>
                      </a:pPr>
                      <a:r>
                        <a:rPr lang="en-GB" sz="1400" baseline="0" dirty="0" smtClean="0"/>
                        <a:t>copy a single word/short phrase/sentence.</a:t>
                      </a:r>
                    </a:p>
                    <a:p>
                      <a:pPr marL="285750" indent="-285750">
                        <a:buFont typeface="Arial" panose="020B0604020202020204" pitchFamily="34" charset="0"/>
                        <a:buChar char="•"/>
                      </a:pPr>
                      <a:r>
                        <a:rPr lang="en-GB" sz="1400" baseline="0" dirty="0" smtClean="0"/>
                        <a:t>write a single word/short phrase/sentence using a reference sheet/display.</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t>write a single word/short phrase/sentence independently.</a:t>
                      </a:r>
                    </a:p>
                    <a:p>
                      <a:pPr marL="285750" indent="-285750">
                        <a:buFont typeface="Arial" panose="020B0604020202020204" pitchFamily="34" charset="0"/>
                        <a:buChar char="•"/>
                      </a:pPr>
                      <a:r>
                        <a:rPr lang="en-GB" sz="1400" baseline="0" dirty="0" smtClean="0"/>
                        <a:t>write in full sentence(s).</a:t>
                      </a:r>
                    </a:p>
                    <a:p>
                      <a:pPr marL="285750" indent="-285750">
                        <a:buFont typeface="Arial" panose="020B0604020202020204" pitchFamily="34" charset="0"/>
                        <a:buChar char="•"/>
                      </a:pPr>
                      <a:r>
                        <a:rPr lang="en-GB" sz="1400" baseline="0" dirty="0" smtClean="0"/>
                        <a:t>adapt sentence(s) to create own meanings.</a:t>
                      </a:r>
                    </a:p>
                    <a:p>
                      <a:pPr marL="285750" indent="-285750">
                        <a:buFont typeface="Arial" panose="020B0604020202020204" pitchFamily="34" charset="0"/>
                        <a:buChar char="•"/>
                      </a:pPr>
                      <a:r>
                        <a:rPr lang="en-GB" sz="1400" baseline="0" dirty="0" smtClean="0"/>
                        <a:t>use a bilingual dictionary to find new words</a:t>
                      </a:r>
                    </a:p>
                    <a:p>
                      <a:pPr marL="285750" indent="-285750">
                        <a:buFont typeface="Arial" panose="020B0604020202020204" pitchFamily="34" charset="0"/>
                        <a:buChar char="•"/>
                      </a:pPr>
                      <a:r>
                        <a:rPr lang="en-GB" sz="1400" baseline="0" dirty="0" smtClean="0"/>
                        <a:t>give my opinion</a:t>
                      </a:r>
                    </a:p>
                    <a:p>
                      <a:pPr marL="285750" indent="-285750">
                        <a:buFont typeface="Arial" panose="020B0604020202020204" pitchFamily="34" charset="0"/>
                        <a:buChar char="•"/>
                      </a:pPr>
                      <a:r>
                        <a:rPr lang="en-GB" sz="1400" dirty="0" smtClean="0"/>
                        <a:t>add connectives to</a:t>
                      </a:r>
                      <a:r>
                        <a:rPr lang="en-GB" sz="1400" baseline="0" dirty="0" smtClean="0"/>
                        <a:t> extend sentences</a:t>
                      </a:r>
                      <a:endParaRPr lang="en-GB" sz="1400" dirty="0" smtClean="0"/>
                    </a:p>
                    <a:p>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xmlns="" val="41575456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548" y="116632"/>
            <a:ext cx="8229600" cy="72008"/>
          </a:xfrm>
        </p:spPr>
        <p:txBody>
          <a:bodyPr>
            <a:noAutofit/>
          </a:bodyPr>
          <a:lstStyle/>
          <a:p>
            <a:endParaRPr lang="en-GB" sz="1000" dirty="0"/>
          </a:p>
        </p:txBody>
      </p:sp>
      <p:graphicFrame>
        <p:nvGraphicFramePr>
          <p:cNvPr id="4" name="Table 3"/>
          <p:cNvGraphicFramePr>
            <a:graphicFrameLocks noGrp="1"/>
          </p:cNvGraphicFramePr>
          <p:nvPr>
            <p:extLst>
              <p:ext uri="{D42A27DB-BD31-4B8C-83A1-F6EECF244321}">
                <p14:modId xmlns:p14="http://schemas.microsoft.com/office/powerpoint/2010/main" xmlns="" val="1802393856"/>
              </p:ext>
            </p:extLst>
          </p:nvPr>
        </p:nvGraphicFramePr>
        <p:xfrm>
          <a:off x="323528" y="1844824"/>
          <a:ext cx="8568951" cy="4937760"/>
        </p:xfrm>
        <a:graphic>
          <a:graphicData uri="http://schemas.openxmlformats.org/drawingml/2006/table">
            <a:tbl>
              <a:tblPr firstRow="1" bandRow="1">
                <a:tableStyleId>{5C22544A-7EE6-4342-B048-85BDC9FD1C3A}</a:tableStyleId>
              </a:tblPr>
              <a:tblGrid>
                <a:gridCol w="2856317"/>
                <a:gridCol w="2856317"/>
                <a:gridCol w="2856317"/>
              </a:tblGrid>
              <a:tr h="4869160">
                <a:tc>
                  <a:txBody>
                    <a:bodyPr/>
                    <a:lstStyle/>
                    <a:p>
                      <a:pPr algn="ctr"/>
                      <a:r>
                        <a:rPr lang="en-GB" sz="2400" dirty="0" smtClean="0">
                          <a:solidFill>
                            <a:schemeClr val="tx1"/>
                          </a:solidFill>
                        </a:rPr>
                        <a:t>Skills</a:t>
                      </a:r>
                    </a:p>
                    <a:p>
                      <a:pPr algn="ctr"/>
                      <a:endParaRPr lang="en-GB" sz="240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sz="1800" i="0" dirty="0" smtClean="0">
                          <a:solidFill>
                            <a:schemeClr val="tx1"/>
                          </a:solidFill>
                        </a:rPr>
                        <a:t>(this</a:t>
                      </a:r>
                      <a:r>
                        <a:rPr lang="en-GB" sz="1800" i="0" baseline="0" dirty="0" smtClean="0">
                          <a:solidFill>
                            <a:schemeClr val="tx1"/>
                          </a:solidFill>
                        </a:rPr>
                        <a:t> expands the skills in the KS2 Programme of Study, to identify expectations for each year group and support teaching and learning. It identifies what children should cover in terms of listening, speaking, reading, writing as well as phonology and grammar)</a:t>
                      </a:r>
                      <a:endParaRPr lang="en-GB" sz="1800" dirty="0" smtClean="0">
                        <a:solidFill>
                          <a:schemeClr val="tx1"/>
                        </a:solidFill>
                      </a:endParaRPr>
                    </a:p>
                    <a:p>
                      <a:pPr algn="ctr"/>
                      <a:endParaRPr lang="en-GB" dirty="0">
                        <a:solidFill>
                          <a:schemeClr val="tx1"/>
                        </a:solidFill>
                      </a:endParaRPr>
                    </a:p>
                  </a:txBody>
                  <a:tcPr>
                    <a:solidFill>
                      <a:schemeClr val="bg1"/>
                    </a:solidFill>
                  </a:tcPr>
                </a:tc>
                <a:tc>
                  <a:txBody>
                    <a:bodyPr/>
                    <a:lstStyle/>
                    <a:p>
                      <a:pPr algn="ctr"/>
                      <a:r>
                        <a:rPr lang="en-GB" sz="2400" dirty="0" smtClean="0">
                          <a:solidFill>
                            <a:schemeClr val="tx1"/>
                          </a:solidFill>
                        </a:rPr>
                        <a:t>Example contents and language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800" i="0" dirty="0" smtClean="0">
                          <a:solidFill>
                            <a:schemeClr val="tx1"/>
                          </a:solidFill>
                        </a:rPr>
                        <a:t>(this</a:t>
                      </a:r>
                      <a:r>
                        <a:rPr lang="en-GB" sz="1800" i="0" baseline="0" dirty="0" smtClean="0">
                          <a:solidFill>
                            <a:schemeClr val="tx1"/>
                          </a:solidFill>
                        </a:rPr>
                        <a:t> shows how the skills can be developed in different contexts with </a:t>
                      </a:r>
                      <a:r>
                        <a:rPr lang="en-GB" sz="1800" i="0" baseline="0" dirty="0" err="1" smtClean="0">
                          <a:solidFill>
                            <a:schemeClr val="tx1"/>
                          </a:solidFill>
                        </a:rPr>
                        <a:t>egs</a:t>
                      </a:r>
                      <a:r>
                        <a:rPr lang="en-GB" sz="1800" i="0" baseline="0" dirty="0" smtClean="0">
                          <a:solidFill>
                            <a:schemeClr val="tx1"/>
                          </a:solidFill>
                        </a:rPr>
                        <a:t> of language learning activities.  The example contexts are based on the SOW produced by the Ensemble Language Consultants for the new KS2 curriculum. However the contexts and language can be mapped onto any SOW to enable teachers to plan to suit their children’s needs.)</a:t>
                      </a:r>
                      <a:endParaRPr lang="en-GB" sz="1800" dirty="0" smtClean="0">
                        <a:solidFill>
                          <a:schemeClr val="tx1"/>
                        </a:solidFill>
                      </a:endParaRPr>
                    </a:p>
                  </a:txBody>
                  <a:tcPr>
                    <a:solidFill>
                      <a:schemeClr val="bg1"/>
                    </a:solidFill>
                  </a:tcPr>
                </a:tc>
                <a:tc>
                  <a:txBody>
                    <a:bodyPr/>
                    <a:lstStyle/>
                    <a:p>
                      <a:pPr algn="ctr"/>
                      <a:r>
                        <a:rPr lang="en-GB" sz="2400" dirty="0" smtClean="0">
                          <a:solidFill>
                            <a:schemeClr val="tx1"/>
                          </a:solidFill>
                        </a:rPr>
                        <a:t>Arriving in year 4/5/6/7 able to …</a:t>
                      </a:r>
                    </a:p>
                    <a:p>
                      <a:pPr algn="ctr"/>
                      <a:r>
                        <a:rPr lang="en-GB" sz="1600" i="0" dirty="0" smtClean="0">
                          <a:solidFill>
                            <a:schemeClr val="tx1"/>
                          </a:solidFill>
                        </a:rPr>
                        <a:t>(the</a:t>
                      </a:r>
                      <a:r>
                        <a:rPr lang="en-GB" sz="1600" i="0" baseline="0" dirty="0" smtClean="0">
                          <a:solidFill>
                            <a:schemeClr val="tx1"/>
                          </a:solidFill>
                        </a:rPr>
                        <a:t> likely achievement of children in each year group, supporting transition from year to year. Helps teachers assess what children can do at end of year, and whether they are in line with expectations, exceeding them or below.  It also helps identify planning gaps for the next stage.)</a:t>
                      </a:r>
                      <a:endParaRPr lang="en-GB" sz="1600" i="0" dirty="0">
                        <a:solidFill>
                          <a:schemeClr val="tx1"/>
                        </a:solidFill>
                      </a:endParaRPr>
                    </a:p>
                  </a:txBody>
                  <a:tcPr>
                    <a:solidFill>
                      <a:schemeClr val="bg1"/>
                    </a:solidFill>
                  </a:tcPr>
                </a:tc>
              </a:tr>
            </a:tbl>
          </a:graphicData>
        </a:graphic>
      </p:graphicFrame>
      <p:sp>
        <p:nvSpPr>
          <p:cNvPr id="5" name="Content Placeholder 2"/>
          <p:cNvSpPr txBox="1">
            <a:spLocks/>
          </p:cNvSpPr>
          <p:nvPr/>
        </p:nvSpPr>
        <p:spPr>
          <a:xfrm>
            <a:off x="179512" y="620688"/>
            <a:ext cx="8589640" cy="1368152"/>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800" b="1" dirty="0" smtClean="0">
                <a:solidFill>
                  <a:srgbClr val="0070C0"/>
                </a:solidFill>
              </a:rPr>
              <a:t>By following a single skill in the </a:t>
            </a:r>
            <a:r>
              <a:rPr lang="en-GB" sz="1800" b="1" dirty="0" smtClean="0">
                <a:solidFill>
                  <a:srgbClr val="0070C0"/>
                </a:solidFill>
              </a:rPr>
              <a:t>Ensemble KS2 Languages </a:t>
            </a:r>
            <a:r>
              <a:rPr lang="en-GB" sz="1800" b="1" dirty="0" smtClean="0">
                <a:solidFill>
                  <a:srgbClr val="0070C0"/>
                </a:solidFill>
              </a:rPr>
              <a:t>Progression </a:t>
            </a:r>
            <a:r>
              <a:rPr lang="en-GB" sz="1800" b="1" dirty="0" smtClean="0">
                <a:solidFill>
                  <a:srgbClr val="0070C0"/>
                </a:solidFill>
              </a:rPr>
              <a:t>Overview </a:t>
            </a:r>
            <a:r>
              <a:rPr lang="en-GB" sz="1800" b="1" dirty="0" smtClean="0">
                <a:solidFill>
                  <a:srgbClr val="0070C0"/>
                </a:solidFill>
              </a:rPr>
              <a:t>as it progresses through each year, we can see how a pupil will respond at each stage, to enable us to plan for different expectations for each year group, as well as high or lower ability within a class. For example:</a:t>
            </a:r>
            <a:endParaRPr lang="en-GB" sz="1800" b="1" dirty="0">
              <a:solidFill>
                <a:srgbClr val="0070C0"/>
              </a:solidFill>
            </a:endParaRPr>
          </a:p>
        </p:txBody>
      </p:sp>
    </p:spTree>
    <p:extLst>
      <p:ext uri="{BB962C8B-B14F-4D97-AF65-F5344CB8AC3E}">
        <p14:creationId xmlns:p14="http://schemas.microsoft.com/office/powerpoint/2010/main" xmlns="" val="381428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3814422566"/>
              </p:ext>
            </p:extLst>
          </p:nvPr>
        </p:nvGraphicFramePr>
        <p:xfrm>
          <a:off x="107504" y="116632"/>
          <a:ext cx="8712968" cy="6644640"/>
        </p:xfrm>
        <a:graphic>
          <a:graphicData uri="http://schemas.openxmlformats.org/drawingml/2006/table">
            <a:tbl>
              <a:tblPr firstRow="1" bandRow="1">
                <a:tableStyleId>{5C22544A-7EE6-4342-B048-85BDC9FD1C3A}</a:tableStyleId>
              </a:tblPr>
              <a:tblGrid>
                <a:gridCol w="4248472"/>
                <a:gridCol w="4464496"/>
              </a:tblGrid>
              <a:tr h="4869160">
                <a:tc>
                  <a:txBody>
                    <a:bodyPr/>
                    <a:lstStyle/>
                    <a:p>
                      <a:pPr algn="ctr"/>
                      <a:r>
                        <a:rPr lang="en-GB" sz="2400" dirty="0" smtClean="0">
                          <a:solidFill>
                            <a:schemeClr val="tx1"/>
                          </a:solidFill>
                        </a:rPr>
                        <a:t>Skills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tx1"/>
                          </a:solidFill>
                          <a:effectLst/>
                          <a:latin typeface="+mn-lt"/>
                          <a:ea typeface="+mn-ea"/>
                          <a:cs typeface="+mn-cs"/>
                        </a:rPr>
                        <a:t>Listen and respond to familiar spoken words, phrases and sentences e.g. </a:t>
                      </a:r>
                      <a:r>
                        <a:rPr lang="en-GB" sz="1400" b="1" i="1" kern="1200" dirty="0" smtClean="0">
                          <a:solidFill>
                            <a:schemeClr val="tx1"/>
                          </a:solidFill>
                          <a:effectLst/>
                          <a:latin typeface="+mn-lt"/>
                          <a:ea typeface="+mn-ea"/>
                          <a:cs typeface="+mn-cs"/>
                        </a:rPr>
                        <a:t>simple instructions, rhymes, songs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i="1" kern="1200" dirty="0" smtClean="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i="1" kern="1200" dirty="0" smtClean="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i="1" kern="1200" dirty="0" smtClean="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tx1"/>
                          </a:solidFill>
                          <a:effectLst/>
                          <a:latin typeface="+mn-lt"/>
                          <a:ea typeface="+mn-ea"/>
                          <a:cs typeface="+mn-cs"/>
                        </a:rPr>
                        <a:t>Listen for specific words and phrases e.g. </a:t>
                      </a:r>
                      <a:r>
                        <a:rPr lang="en-GB" sz="1400" b="1" i="1" kern="1200" dirty="0" smtClean="0">
                          <a:solidFill>
                            <a:schemeClr val="tx1"/>
                          </a:solidFill>
                          <a:effectLst/>
                          <a:latin typeface="+mn-lt"/>
                          <a:ea typeface="+mn-ea"/>
                          <a:cs typeface="+mn-cs"/>
                        </a:rPr>
                        <a:t>in instructions and other spoken sources such as songs stories, poems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tx1"/>
                          </a:solidFill>
                          <a:effectLst/>
                          <a:latin typeface="+mn-lt"/>
                          <a:ea typeface="+mn-ea"/>
                          <a:cs typeface="+mn-cs"/>
                        </a:rPr>
                        <a:t>Listen attentively and understand more complex phrases and sentences e.g. </a:t>
                      </a:r>
                      <a:r>
                        <a:rPr lang="en-GB" sz="1400" b="1" i="1" kern="1200" dirty="0" smtClean="0">
                          <a:solidFill>
                            <a:schemeClr val="tx1"/>
                          </a:solidFill>
                          <a:effectLst/>
                          <a:latin typeface="+mn-lt"/>
                          <a:ea typeface="+mn-ea"/>
                          <a:cs typeface="+mn-cs"/>
                        </a:rPr>
                        <a:t>in instruction, directions and other spoken sources such as songs stories, poems</a:t>
                      </a:r>
                      <a:endParaRPr lang="en-GB" sz="1400" b="1" kern="1200" dirty="0" smtClean="0">
                        <a:solidFill>
                          <a:schemeClr val="tx1"/>
                        </a:solidFill>
                        <a:effectLst/>
                        <a:latin typeface="+mn-lt"/>
                        <a:ea typeface="+mn-ea"/>
                        <a:cs typeface="+mn-cs"/>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sz="140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sz="140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sz="140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sz="1400" dirty="0" smtClean="0">
                        <a:solidFill>
                          <a:schemeClr val="tx1"/>
                        </a:solidFill>
                      </a:endParaRPr>
                    </a:p>
                    <a:p>
                      <a:pPr lvl="0"/>
                      <a:r>
                        <a:rPr lang="en-GB" sz="1400" b="1" kern="1200" dirty="0" smtClean="0">
                          <a:solidFill>
                            <a:schemeClr val="tx1"/>
                          </a:solidFill>
                          <a:effectLst/>
                          <a:latin typeface="+mn-lt"/>
                          <a:ea typeface="+mn-ea"/>
                          <a:cs typeface="+mn-cs"/>
                        </a:rPr>
                        <a:t>Understand the main points and simple opinions in spoken sources e.g. </a:t>
                      </a:r>
                      <a:r>
                        <a:rPr lang="en-GB" sz="1400" b="1" i="1" kern="1200" dirty="0" smtClean="0">
                          <a:solidFill>
                            <a:schemeClr val="tx1"/>
                          </a:solidFill>
                          <a:effectLst/>
                          <a:latin typeface="+mn-lt"/>
                          <a:ea typeface="+mn-ea"/>
                          <a:cs typeface="+mn-cs"/>
                        </a:rPr>
                        <a:t>story, song or passage</a:t>
                      </a:r>
                      <a:endParaRPr lang="en-GB" sz="1400" b="1" kern="1200" dirty="0" smtClean="0">
                        <a:solidFill>
                          <a:schemeClr val="tx1"/>
                        </a:solidFill>
                        <a:effectLst/>
                        <a:latin typeface="+mn-lt"/>
                        <a:ea typeface="+mn-ea"/>
                        <a:cs typeface="+mn-cs"/>
                      </a:endParaRPr>
                    </a:p>
                    <a:p>
                      <a:pPr lvl="0"/>
                      <a:r>
                        <a:rPr lang="en-GB" sz="1400" b="1" kern="1200" dirty="0" smtClean="0">
                          <a:solidFill>
                            <a:schemeClr val="tx1"/>
                          </a:solidFill>
                          <a:effectLst/>
                          <a:latin typeface="+mn-lt"/>
                          <a:ea typeface="+mn-ea"/>
                          <a:cs typeface="+mn-cs"/>
                        </a:rPr>
                        <a:t>Understand longer and more complex phrases or sentences e.g. </a:t>
                      </a:r>
                      <a:r>
                        <a:rPr lang="en-GB" sz="1400" b="1" i="1" kern="1200" dirty="0" smtClean="0">
                          <a:solidFill>
                            <a:schemeClr val="tx1"/>
                          </a:solidFill>
                          <a:effectLst/>
                          <a:latin typeface="+mn-lt"/>
                          <a:ea typeface="+mn-ea"/>
                          <a:cs typeface="+mn-cs"/>
                        </a:rPr>
                        <a:t>descriptions, information, instructions</a:t>
                      </a:r>
                      <a:endParaRPr lang="en-GB" sz="1400" b="1" kern="1200" dirty="0" smtClean="0">
                        <a:solidFill>
                          <a:schemeClr val="tx1"/>
                        </a:solidFill>
                        <a:effectLst/>
                        <a:latin typeface="+mn-lt"/>
                        <a:ea typeface="+mn-ea"/>
                        <a:cs typeface="+mn-cs"/>
                      </a:endParaRPr>
                    </a:p>
                  </a:txBody>
                  <a:tcPr>
                    <a:solidFill>
                      <a:schemeClr val="bg1"/>
                    </a:solidFill>
                  </a:tcPr>
                </a:tc>
                <a:tc>
                  <a:txBody>
                    <a:bodyPr/>
                    <a:lstStyle/>
                    <a:p>
                      <a:pPr algn="ctr"/>
                      <a:r>
                        <a:rPr lang="en-GB" sz="2400" dirty="0" smtClean="0">
                          <a:solidFill>
                            <a:schemeClr val="tx1"/>
                          </a:solidFill>
                        </a:rPr>
                        <a:t>Arriving in year 4/5/6/7 able to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tx1"/>
                          </a:solidFill>
                          <a:effectLst/>
                          <a:latin typeface="+mn-lt"/>
                          <a:ea typeface="+mn-ea"/>
                          <a:cs typeface="+mn-cs"/>
                        </a:rPr>
                        <a:t>Appreciate and understand that to pick out familiar words and phrases in songs, poems and stories they need to listen carefully.  Show they can do this this by giving a physical response e.g. pointing to a picture, holding up a card.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tx1"/>
                        </a:solidFill>
                        <a:effectLst/>
                        <a:latin typeface="+mn-lt"/>
                        <a:ea typeface="+mn-ea"/>
                        <a:cs typeface="+mn-cs"/>
                      </a:endParaRPr>
                    </a:p>
                    <a:p>
                      <a:pPr lvl="0"/>
                      <a:r>
                        <a:rPr lang="en-GB" sz="1400" b="1" kern="1200" dirty="0" smtClean="0">
                          <a:solidFill>
                            <a:schemeClr val="tx1"/>
                          </a:solidFill>
                          <a:effectLst/>
                          <a:latin typeface="+mn-lt"/>
                          <a:ea typeface="+mn-ea"/>
                          <a:cs typeface="+mn-cs"/>
                        </a:rPr>
                        <a:t>Understand that some sounds and letter combinations are pronounced differently in the new language</a:t>
                      </a:r>
                    </a:p>
                    <a:p>
                      <a:pPr lvl="0"/>
                      <a:r>
                        <a:rPr lang="en-GB" sz="1400" b="1" kern="1200" dirty="0" smtClean="0">
                          <a:solidFill>
                            <a:schemeClr val="tx1"/>
                          </a:solidFill>
                          <a:effectLst/>
                          <a:latin typeface="+mn-lt"/>
                          <a:ea typeface="+mn-ea"/>
                          <a:cs typeface="+mn-cs"/>
                        </a:rPr>
                        <a:t>Identify specific key phonemes, words and phrases when listening to songs, poems and stories. </a:t>
                      </a:r>
                    </a:p>
                    <a:p>
                      <a:pPr lvl="0"/>
                      <a:endParaRPr lang="en-GB" sz="1400" b="1" kern="1200" dirty="0" smtClean="0">
                        <a:solidFill>
                          <a:schemeClr val="tx1"/>
                        </a:solidFill>
                        <a:effectLst/>
                        <a:latin typeface="+mn-lt"/>
                        <a:ea typeface="+mn-ea"/>
                        <a:cs typeface="+mn-cs"/>
                      </a:endParaRPr>
                    </a:p>
                    <a:p>
                      <a:pPr algn="ctr"/>
                      <a:endParaRPr lang="en-GB" sz="1400" dirty="0" smtClean="0">
                        <a:solidFill>
                          <a:schemeClr val="tx1"/>
                        </a:solidFill>
                      </a:endParaRPr>
                    </a:p>
                    <a:p>
                      <a:pPr algn="ctr"/>
                      <a:endParaRPr lang="en-GB" sz="1400" dirty="0" smtClean="0">
                        <a:solidFill>
                          <a:schemeClr val="tx1"/>
                        </a:solidFill>
                      </a:endParaRPr>
                    </a:p>
                    <a:p>
                      <a:pPr lvl="0"/>
                      <a:r>
                        <a:rPr lang="en-GB" sz="1400" b="1" kern="1200" dirty="0" smtClean="0">
                          <a:solidFill>
                            <a:schemeClr val="tx1"/>
                          </a:solidFill>
                          <a:effectLst/>
                          <a:latin typeface="+mn-lt"/>
                          <a:ea typeface="+mn-ea"/>
                          <a:cs typeface="+mn-cs"/>
                        </a:rPr>
                        <a:t>Understand the main spoken points of a short text that contains familiar and unfamiliar language in a new context</a:t>
                      </a:r>
                    </a:p>
                    <a:p>
                      <a:pPr lvl="0"/>
                      <a:r>
                        <a:rPr lang="en-GB" sz="1400" b="1" kern="1200" dirty="0" smtClean="0">
                          <a:solidFill>
                            <a:schemeClr val="tx1"/>
                          </a:solidFill>
                          <a:effectLst/>
                          <a:latin typeface="+mn-lt"/>
                          <a:ea typeface="+mn-ea"/>
                          <a:cs typeface="+mn-cs"/>
                        </a:rPr>
                        <a:t>Identify specific sounds in familiar and unfamiliar words.</a:t>
                      </a:r>
                    </a:p>
                    <a:p>
                      <a:pPr algn="ctr"/>
                      <a:endParaRPr lang="en-GB" sz="1400" dirty="0" smtClean="0">
                        <a:solidFill>
                          <a:schemeClr val="tx1"/>
                        </a:solidFill>
                      </a:endParaRPr>
                    </a:p>
                    <a:p>
                      <a:pPr algn="ctr"/>
                      <a:endParaRPr lang="en-GB" sz="1400" dirty="0" smtClean="0">
                        <a:solidFill>
                          <a:schemeClr val="tx1"/>
                        </a:solidFill>
                      </a:endParaRPr>
                    </a:p>
                    <a:p>
                      <a:pPr lvl="0"/>
                      <a:r>
                        <a:rPr lang="en-GB" sz="1400" b="1" kern="1200" dirty="0" smtClean="0">
                          <a:solidFill>
                            <a:schemeClr val="tx1"/>
                          </a:solidFill>
                          <a:effectLst/>
                          <a:latin typeface="+mn-lt"/>
                          <a:ea typeface="+mn-ea"/>
                          <a:cs typeface="+mn-cs"/>
                        </a:rPr>
                        <a:t>Understand that some sounds and letter combinations need to be said and written differently to English</a:t>
                      </a:r>
                    </a:p>
                    <a:p>
                      <a:pPr lvl="0"/>
                      <a:r>
                        <a:rPr lang="en-GB" sz="1400" b="1" kern="1200" dirty="0" smtClean="0">
                          <a:solidFill>
                            <a:schemeClr val="tx1"/>
                          </a:solidFill>
                          <a:effectLst/>
                          <a:latin typeface="+mn-lt"/>
                          <a:ea typeface="+mn-ea"/>
                          <a:cs typeface="+mn-cs"/>
                        </a:rPr>
                        <a:t>Listen to spoken foreign language for details and gist. Can identify key points and some detail.</a:t>
                      </a:r>
                    </a:p>
                    <a:p>
                      <a:pPr lvl="0"/>
                      <a:r>
                        <a:rPr lang="en-GB" sz="1400" b="1" kern="1200" dirty="0" smtClean="0">
                          <a:solidFill>
                            <a:schemeClr val="tx1"/>
                          </a:solidFill>
                          <a:effectLst/>
                          <a:latin typeface="+mn-lt"/>
                          <a:ea typeface="+mn-ea"/>
                          <a:cs typeface="+mn-cs"/>
                        </a:rPr>
                        <a:t>Also understand the main spoken points of a short text on a known topic that contains familiar and unfamiliar language.</a:t>
                      </a:r>
                    </a:p>
                    <a:p>
                      <a:pPr lvl="0"/>
                      <a:r>
                        <a:rPr lang="en-GB" sz="1400" b="1" kern="1200" dirty="0" smtClean="0">
                          <a:solidFill>
                            <a:schemeClr val="tx1"/>
                          </a:solidFill>
                          <a:effectLst/>
                          <a:latin typeface="+mn-lt"/>
                          <a:ea typeface="+mn-ea"/>
                          <a:cs typeface="+mn-cs"/>
                        </a:rPr>
                        <a:t>Follow a wide range of classroom instructions.</a:t>
                      </a:r>
                    </a:p>
                  </a:txBody>
                  <a:tcPr>
                    <a:solidFill>
                      <a:schemeClr val="bg1"/>
                    </a:solidFill>
                  </a:tcPr>
                </a:tc>
              </a:tr>
            </a:tbl>
          </a:graphicData>
        </a:graphic>
      </p:graphicFrame>
      <p:sp>
        <p:nvSpPr>
          <p:cNvPr id="7" name="TextBox 6"/>
          <p:cNvSpPr txBox="1"/>
          <p:nvPr/>
        </p:nvSpPr>
        <p:spPr>
          <a:xfrm>
            <a:off x="4355976" y="476571"/>
            <a:ext cx="1296144" cy="276999"/>
          </a:xfrm>
          <a:prstGeom prst="rect">
            <a:avLst/>
          </a:prstGeom>
          <a:solidFill>
            <a:schemeClr val="bg1"/>
          </a:solidFill>
        </p:spPr>
        <p:txBody>
          <a:bodyPr wrap="square" rtlCol="0">
            <a:spAutoFit/>
          </a:bodyPr>
          <a:lstStyle/>
          <a:p>
            <a:r>
              <a:rPr lang="en-GB" sz="1200" dirty="0" smtClean="0"/>
              <a:t>Arriving in year 4:</a:t>
            </a:r>
            <a:endParaRPr lang="en-GB" sz="1200" dirty="0"/>
          </a:p>
        </p:txBody>
      </p:sp>
      <p:sp>
        <p:nvSpPr>
          <p:cNvPr id="8" name="TextBox 7"/>
          <p:cNvSpPr txBox="1"/>
          <p:nvPr/>
        </p:nvSpPr>
        <p:spPr>
          <a:xfrm>
            <a:off x="4373558" y="4729257"/>
            <a:ext cx="1296144" cy="276999"/>
          </a:xfrm>
          <a:prstGeom prst="rect">
            <a:avLst/>
          </a:prstGeom>
          <a:solidFill>
            <a:schemeClr val="bg1"/>
          </a:solidFill>
        </p:spPr>
        <p:txBody>
          <a:bodyPr wrap="square" rtlCol="0">
            <a:spAutoFit/>
          </a:bodyPr>
          <a:lstStyle/>
          <a:p>
            <a:r>
              <a:rPr lang="en-GB" sz="1200" dirty="0" smtClean="0"/>
              <a:t>Arriving in year 7:</a:t>
            </a:r>
            <a:endParaRPr lang="en-GB" sz="1200" dirty="0"/>
          </a:p>
        </p:txBody>
      </p:sp>
      <p:sp>
        <p:nvSpPr>
          <p:cNvPr id="9" name="TextBox 8"/>
          <p:cNvSpPr txBox="1"/>
          <p:nvPr/>
        </p:nvSpPr>
        <p:spPr>
          <a:xfrm>
            <a:off x="4385033" y="3351475"/>
            <a:ext cx="1296144" cy="276999"/>
          </a:xfrm>
          <a:prstGeom prst="rect">
            <a:avLst/>
          </a:prstGeom>
          <a:solidFill>
            <a:schemeClr val="bg1"/>
          </a:solidFill>
        </p:spPr>
        <p:txBody>
          <a:bodyPr wrap="square" rtlCol="0">
            <a:spAutoFit/>
          </a:bodyPr>
          <a:lstStyle/>
          <a:p>
            <a:r>
              <a:rPr lang="en-GB" sz="1200" dirty="0" smtClean="0"/>
              <a:t>Arriving in year 6:</a:t>
            </a:r>
            <a:endParaRPr lang="en-GB" sz="1200" dirty="0"/>
          </a:p>
        </p:txBody>
      </p:sp>
      <p:sp>
        <p:nvSpPr>
          <p:cNvPr id="10" name="TextBox 9"/>
          <p:cNvSpPr txBox="1"/>
          <p:nvPr/>
        </p:nvSpPr>
        <p:spPr>
          <a:xfrm>
            <a:off x="4364678" y="1916832"/>
            <a:ext cx="1296144" cy="276999"/>
          </a:xfrm>
          <a:prstGeom prst="rect">
            <a:avLst/>
          </a:prstGeom>
          <a:solidFill>
            <a:schemeClr val="bg1"/>
          </a:solidFill>
        </p:spPr>
        <p:txBody>
          <a:bodyPr wrap="square" rtlCol="0">
            <a:spAutoFit/>
          </a:bodyPr>
          <a:lstStyle/>
          <a:p>
            <a:r>
              <a:rPr lang="en-GB" sz="1200" dirty="0" smtClean="0"/>
              <a:t>Arriving in year 5:</a:t>
            </a:r>
            <a:endParaRPr lang="en-GB" sz="1200" dirty="0"/>
          </a:p>
        </p:txBody>
      </p:sp>
      <p:sp>
        <p:nvSpPr>
          <p:cNvPr id="11" name="TextBox 10"/>
          <p:cNvSpPr txBox="1"/>
          <p:nvPr/>
        </p:nvSpPr>
        <p:spPr>
          <a:xfrm>
            <a:off x="251520" y="458905"/>
            <a:ext cx="648072" cy="276999"/>
          </a:xfrm>
          <a:prstGeom prst="rect">
            <a:avLst/>
          </a:prstGeom>
          <a:solidFill>
            <a:schemeClr val="bg1"/>
          </a:solidFill>
        </p:spPr>
        <p:txBody>
          <a:bodyPr wrap="square" rtlCol="0">
            <a:spAutoFit/>
          </a:bodyPr>
          <a:lstStyle/>
          <a:p>
            <a:r>
              <a:rPr lang="en-GB" sz="1200" b="1" dirty="0" smtClean="0"/>
              <a:t>Year 3</a:t>
            </a:r>
            <a:endParaRPr lang="en-GB" sz="1200" b="1" dirty="0"/>
          </a:p>
        </p:txBody>
      </p:sp>
      <p:sp>
        <p:nvSpPr>
          <p:cNvPr id="12" name="TextBox 11"/>
          <p:cNvSpPr txBox="1"/>
          <p:nvPr/>
        </p:nvSpPr>
        <p:spPr>
          <a:xfrm>
            <a:off x="234143" y="1916831"/>
            <a:ext cx="648072" cy="276999"/>
          </a:xfrm>
          <a:prstGeom prst="rect">
            <a:avLst/>
          </a:prstGeom>
          <a:solidFill>
            <a:schemeClr val="bg1"/>
          </a:solidFill>
        </p:spPr>
        <p:txBody>
          <a:bodyPr wrap="square" rtlCol="0">
            <a:spAutoFit/>
          </a:bodyPr>
          <a:lstStyle/>
          <a:p>
            <a:r>
              <a:rPr lang="en-GB" sz="1200" b="1" dirty="0" smtClean="0"/>
              <a:t>Year 4</a:t>
            </a:r>
            <a:endParaRPr lang="en-GB" sz="1200" b="1" dirty="0"/>
          </a:p>
        </p:txBody>
      </p:sp>
      <p:sp>
        <p:nvSpPr>
          <p:cNvPr id="13" name="TextBox 12"/>
          <p:cNvSpPr txBox="1"/>
          <p:nvPr/>
        </p:nvSpPr>
        <p:spPr>
          <a:xfrm>
            <a:off x="217476" y="3233255"/>
            <a:ext cx="648072" cy="276999"/>
          </a:xfrm>
          <a:prstGeom prst="rect">
            <a:avLst/>
          </a:prstGeom>
          <a:solidFill>
            <a:schemeClr val="bg1"/>
          </a:solidFill>
        </p:spPr>
        <p:txBody>
          <a:bodyPr wrap="square" rtlCol="0">
            <a:spAutoFit/>
          </a:bodyPr>
          <a:lstStyle/>
          <a:p>
            <a:r>
              <a:rPr lang="en-GB" sz="1200" b="1" dirty="0" smtClean="0"/>
              <a:t>Year 5</a:t>
            </a:r>
            <a:endParaRPr lang="en-GB" sz="1200" b="1" dirty="0"/>
          </a:p>
        </p:txBody>
      </p:sp>
      <p:sp>
        <p:nvSpPr>
          <p:cNvPr id="14" name="TextBox 13"/>
          <p:cNvSpPr txBox="1"/>
          <p:nvPr/>
        </p:nvSpPr>
        <p:spPr>
          <a:xfrm>
            <a:off x="251520" y="4622998"/>
            <a:ext cx="648072" cy="276999"/>
          </a:xfrm>
          <a:prstGeom prst="rect">
            <a:avLst/>
          </a:prstGeom>
          <a:solidFill>
            <a:schemeClr val="bg1"/>
          </a:solidFill>
        </p:spPr>
        <p:txBody>
          <a:bodyPr wrap="square" rtlCol="0">
            <a:spAutoFit/>
          </a:bodyPr>
          <a:lstStyle/>
          <a:p>
            <a:r>
              <a:rPr lang="en-GB" sz="1200" b="1" dirty="0" smtClean="0"/>
              <a:t>Year 6</a:t>
            </a:r>
            <a:endParaRPr lang="en-GB" sz="1200" b="1" dirty="0"/>
          </a:p>
        </p:txBody>
      </p:sp>
      <p:sp>
        <p:nvSpPr>
          <p:cNvPr id="3" name="Smiley Face 2"/>
          <p:cNvSpPr/>
          <p:nvPr/>
        </p:nvSpPr>
        <p:spPr>
          <a:xfrm>
            <a:off x="3707904" y="188640"/>
            <a:ext cx="648072" cy="547264"/>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50003" y="6093295"/>
            <a:ext cx="799789" cy="6675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593029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TotalTime>
  <Words>1431</Words>
  <Application>Microsoft Office PowerPoint</Application>
  <PresentationFormat>On-screen Show (4:3)</PresentationFormat>
  <Paragraphs>182</Paragraphs>
  <Slides>10</Slides>
  <Notes>3</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1_Office Theme</vt:lpstr>
      <vt:lpstr>Slide 1</vt:lpstr>
      <vt:lpstr>Slide 2</vt:lpstr>
      <vt:lpstr>From a single spoken stimulus different pupils can…</vt:lpstr>
      <vt:lpstr>In responding orally, from a single stimulus different pupils can…</vt:lpstr>
      <vt:lpstr>From a single written stimulus different pupils can…</vt:lpstr>
      <vt:lpstr>In responding in writing, from a single stimulus different pupils can…</vt:lpstr>
      <vt:lpstr>SUMMARY: Differentiation of tasks in all 4 language skills</vt:lpstr>
      <vt:lpstr>Slide 8</vt:lpstr>
      <vt:lpstr>Slide 9</vt:lpstr>
      <vt:lpstr>Slide 10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Watkiss</dc:creator>
  <cp:lastModifiedBy>Bridget</cp:lastModifiedBy>
  <cp:revision>72</cp:revision>
  <dcterms:created xsi:type="dcterms:W3CDTF">2015-04-09T10:55:49Z</dcterms:created>
  <dcterms:modified xsi:type="dcterms:W3CDTF">2016-05-19T13:56:20Z</dcterms:modified>
</cp:coreProperties>
</file>