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30"/>
  </p:notesMasterIdLst>
  <p:sldIdLst>
    <p:sldId id="256" r:id="rId3"/>
    <p:sldId id="257" r:id="rId4"/>
    <p:sldId id="258" r:id="rId5"/>
    <p:sldId id="265" r:id="rId6"/>
    <p:sldId id="294" r:id="rId7"/>
    <p:sldId id="259" r:id="rId8"/>
    <p:sldId id="293" r:id="rId9"/>
    <p:sldId id="267" r:id="rId10"/>
    <p:sldId id="268" r:id="rId11"/>
    <p:sldId id="269" r:id="rId12"/>
    <p:sldId id="295" r:id="rId13"/>
    <p:sldId id="264" r:id="rId14"/>
    <p:sldId id="311" r:id="rId15"/>
    <p:sldId id="280" r:id="rId16"/>
    <p:sldId id="270" r:id="rId17"/>
    <p:sldId id="271" r:id="rId18"/>
    <p:sldId id="285" r:id="rId19"/>
    <p:sldId id="272" r:id="rId20"/>
    <p:sldId id="273" r:id="rId21"/>
    <p:sldId id="260" r:id="rId22"/>
    <p:sldId id="276" r:id="rId23"/>
    <p:sldId id="277" r:id="rId24"/>
    <p:sldId id="279" r:id="rId25"/>
    <p:sldId id="278" r:id="rId26"/>
    <p:sldId id="312" r:id="rId27"/>
    <p:sldId id="286" r:id="rId28"/>
    <p:sldId id="314" r:id="rId2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33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 autoAdjust="0"/>
    <p:restoredTop sz="83570" autoAdjust="0"/>
  </p:normalViewPr>
  <p:slideViewPr>
    <p:cSldViewPr>
      <p:cViewPr>
        <p:scale>
          <a:sx n="75" d="100"/>
          <a:sy n="75" d="100"/>
        </p:scale>
        <p:origin x="-126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E6BA518-3A3B-42A2-BF2C-21B68D9087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63891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3BC440-B4B2-44EB-9EB9-D9192F588C4E}" type="slidenum">
              <a:rPr lang="en-GB" smtClean="0">
                <a:latin typeface="Arial" charset="0"/>
              </a:rPr>
              <a:pPr/>
              <a:t>1</a:t>
            </a:fld>
            <a:endParaRPr lang="en-GB" smtClean="0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4336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CA7A39-0527-416B-9A6B-049901EC17B9}" type="slidenum">
              <a:rPr lang="en-GB" smtClean="0">
                <a:latin typeface="Arial" charset="0"/>
              </a:rPr>
              <a:pPr/>
              <a:t>10</a:t>
            </a:fld>
            <a:endParaRPr lang="en-GB" smtClean="0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035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E6FA54-5AEA-4545-9FE8-74146BCBF8C4}" type="slidenum">
              <a:rPr lang="en-GB" smtClean="0">
                <a:latin typeface="Arial" charset="0"/>
              </a:rPr>
              <a:pPr/>
              <a:t>11</a:t>
            </a:fld>
            <a:endParaRPr lang="en-GB" smtClean="0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8003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A97084-0454-4C13-AF6B-F57BEE0549CB}" type="slidenum">
              <a:rPr lang="en-GB" smtClean="0">
                <a:latin typeface="Arial" charset="0"/>
              </a:rPr>
              <a:pPr/>
              <a:t>12</a:t>
            </a:fld>
            <a:endParaRPr lang="en-GB" smtClean="0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80480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C9076A-E87A-4C93-B8DE-E3F4935D6D97}" type="slidenum">
              <a:rPr lang="en-GB" smtClean="0">
                <a:latin typeface="Arial" charset="0"/>
              </a:rPr>
              <a:pPr/>
              <a:t>13</a:t>
            </a:fld>
            <a:endParaRPr lang="en-GB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217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A852E1-1D56-4F12-996B-E228489637C3}" type="slidenum">
              <a:rPr lang="en-GB" smtClean="0">
                <a:latin typeface="Arial" charset="0"/>
              </a:rPr>
              <a:pPr/>
              <a:t>14</a:t>
            </a:fld>
            <a:endParaRPr lang="en-GB" smtClean="0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0085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897B96-9EA8-4315-A651-587E3CE50421}" type="slidenum">
              <a:rPr lang="en-GB" smtClean="0">
                <a:latin typeface="Arial" charset="0"/>
              </a:rPr>
              <a:pPr/>
              <a:t>15</a:t>
            </a:fld>
            <a:endParaRPr lang="en-GB" smtClean="0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27857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6B1250-12DC-4A78-9E7F-A700E1609449}" type="slidenum">
              <a:rPr lang="en-GB" smtClean="0">
                <a:latin typeface="Arial" charset="0"/>
              </a:rPr>
              <a:pPr/>
              <a:t>16</a:t>
            </a:fld>
            <a:endParaRPr lang="en-GB" smtClean="0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28056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90490A-0B72-4987-97E5-0E1537DBB245}" type="slidenum">
              <a:rPr lang="en-GB" smtClean="0">
                <a:latin typeface="Arial" charset="0"/>
              </a:rPr>
              <a:pPr/>
              <a:t>17</a:t>
            </a:fld>
            <a:endParaRPr lang="en-GB" smtClean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27890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B09073-B032-4666-8736-E6E623C10B8D}" type="slidenum">
              <a:rPr lang="en-GB" smtClean="0">
                <a:latin typeface="Arial" charset="0"/>
              </a:rPr>
              <a:pPr/>
              <a:t>18</a:t>
            </a:fld>
            <a:endParaRPr lang="en-GB" smtClean="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87085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3FEE86-6BE0-458E-8256-57DEF93E3931}" type="slidenum">
              <a:rPr lang="en-GB" smtClean="0">
                <a:latin typeface="Arial" charset="0"/>
              </a:rPr>
              <a:pPr/>
              <a:t>19</a:t>
            </a:fld>
            <a:endParaRPr lang="en-GB" smtClean="0">
              <a:latin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241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34ED9C-B16A-4F6E-B156-B5AFAEC98D4C}" type="slidenum">
              <a:rPr lang="en-GB" smtClean="0">
                <a:latin typeface="Arial" charset="0"/>
              </a:rPr>
              <a:pPr/>
              <a:t>2</a:t>
            </a:fld>
            <a:endParaRPr lang="en-GB" smtClean="0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21995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58A8C3-E1A9-4533-AD06-BE67E6F3E042}" type="slidenum">
              <a:rPr lang="en-GB" smtClean="0">
                <a:latin typeface="Arial" charset="0"/>
              </a:rPr>
              <a:pPr/>
              <a:t>20</a:t>
            </a:fld>
            <a:endParaRPr lang="en-GB" smtClean="0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2228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AB5D92-AE73-4D2A-B222-94EA7140D526}" type="slidenum">
              <a:rPr lang="en-GB" smtClean="0">
                <a:latin typeface="Arial" charset="0"/>
              </a:rPr>
              <a:pPr/>
              <a:t>21</a:t>
            </a:fld>
            <a:endParaRPr lang="en-GB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71264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FCF5AA-8E81-4303-8FB1-20C710A7496E}" type="slidenum">
              <a:rPr lang="en-GB" smtClean="0">
                <a:latin typeface="Arial" charset="0"/>
              </a:rPr>
              <a:pPr/>
              <a:t>22</a:t>
            </a:fld>
            <a:endParaRPr lang="en-GB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40600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56403B-F7E8-46EF-8718-46D25991E381}" type="slidenum">
              <a:rPr lang="en-GB" smtClean="0">
                <a:latin typeface="Arial" charset="0"/>
              </a:rPr>
              <a:pPr/>
              <a:t>23</a:t>
            </a:fld>
            <a:endParaRPr lang="en-GB" smtClean="0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79090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FAFE9-701B-44E7-B84C-DE73428626D8}" type="slidenum">
              <a:rPr lang="en-GB" smtClean="0">
                <a:latin typeface="Arial" charset="0"/>
              </a:rPr>
              <a:pPr/>
              <a:t>24</a:t>
            </a:fld>
            <a:endParaRPr lang="en-GB" smtClean="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8966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465D52-042D-4E48-82F4-A2A6D057A2CB}" type="slidenum">
              <a:rPr lang="en-GB" smtClean="0">
                <a:latin typeface="Arial" charset="0"/>
              </a:rPr>
              <a:pPr/>
              <a:t>26</a:t>
            </a:fld>
            <a:endParaRPr lang="en-GB" smtClean="0">
              <a:latin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0913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8A370B-72FC-4331-A856-51C29B5E54DF}" type="slidenum">
              <a:rPr lang="en-GB" smtClean="0">
                <a:latin typeface="Arial" charset="0"/>
              </a:rPr>
              <a:pPr/>
              <a:t>3</a:t>
            </a:fld>
            <a:endParaRPr lang="en-GB" smtClean="0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9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6666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97F7C8-881D-42DE-8B7F-45A34398E113}" type="slidenum">
              <a:rPr lang="en-GB" smtClean="0">
                <a:latin typeface="Arial" charset="0"/>
              </a:rPr>
              <a:pPr/>
              <a:t>4</a:t>
            </a:fld>
            <a:endParaRPr lang="en-GB" smtClean="0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9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6418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08512D-EC3B-456D-9652-A2FA94C7B6F6}" type="slidenum">
              <a:rPr lang="en-GB" smtClean="0">
                <a:latin typeface="Arial" charset="0"/>
              </a:rPr>
              <a:pPr/>
              <a:t>5</a:t>
            </a:fld>
            <a:endParaRPr lang="en-GB" smtClean="0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2526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69E7BF-D99C-48E8-8CB0-A13DCBC09921}" type="slidenum">
              <a:rPr lang="en-GB" smtClean="0">
                <a:latin typeface="Arial" charset="0"/>
              </a:rPr>
              <a:pPr/>
              <a:t>6</a:t>
            </a:fld>
            <a:endParaRPr lang="en-GB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9683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684457-F41D-42B9-8A72-ABA31A672772}" type="slidenum">
              <a:rPr lang="en-GB" smtClean="0">
                <a:latin typeface="Arial" charset="0"/>
              </a:rPr>
              <a:pPr/>
              <a:t>7</a:t>
            </a:fld>
            <a:endParaRPr lang="en-GB" smtClean="0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5046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A26B2B-AA1E-4C46-8F5A-3EF3FE3B8B3C}" type="slidenum">
              <a:rPr lang="en-GB" smtClean="0">
                <a:latin typeface="Arial" charset="0"/>
              </a:rPr>
              <a:pPr/>
              <a:t>8</a:t>
            </a:fld>
            <a:endParaRPr lang="en-GB" smtClean="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4568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9B2821-A86A-4FE3-A734-F34142FA120A}" type="slidenum">
              <a:rPr lang="en-GB" smtClean="0">
                <a:latin typeface="Arial" charset="0"/>
              </a:rPr>
              <a:pPr/>
              <a:t>9</a:t>
            </a:fld>
            <a:endParaRPr lang="en-GB" smtClean="0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1401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26C93-81A5-46F5-ACF1-DBDC5E3A36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2857E-A5C2-460E-87FD-971CF4AEF0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162B3-1BB1-421E-AA58-EEC32CD093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D2BC1-5CDA-44E4-B74A-96C281D429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898F0-E34A-490C-8B0C-32232F3830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AEA1B-4BCE-4C15-89A4-2D834A2E88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83F0A-A070-4CA8-B12D-1B9E3D4589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6781C-B116-4634-A3C2-F7284A0863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78FD5-1599-49A6-AB1A-C0AA22820F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B2176-17F6-4440-B991-B0A99C0001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5DFFB-0507-4435-BFF5-32D405156C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06F7A-DA0B-4F90-B028-639309A2FC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04D46-8FD7-4595-AC50-489D908EB9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C83D9-6B3A-456F-AE6D-FBAAFFE91A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EFB60-9104-4AF5-8538-4431977ECD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8D326-BC8B-4B90-BD8B-6DBDB6F977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3137F-D81D-4E43-914D-0F51BDE77E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A37FE-30C6-4D43-8C11-7705ACDA94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735B7-32EF-41E7-A4F0-C5F1C8DA17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CC2DE-EC73-42DD-A223-109AE506A4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9E12B-C545-464A-8EEF-4E84D21981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B68F5-F106-49FE-9134-B42209D107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6FD92-5719-4FE0-AE6A-16803E4DC2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53BE4-713D-46B9-912A-7286759E91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74638"/>
            <a:ext cx="8218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650226B8-3853-4157-B4F2-37E4AAC616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3E3DDBD5-C915-47A3-8E34-55B94A06DC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jt44.free.fr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dle.net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slactivities.ca/songs/1000pattes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2849326"/>
            <a:ext cx="7772400" cy="1470025"/>
          </a:xfrm>
        </p:spPr>
        <p:txBody>
          <a:bodyPr/>
          <a:lstStyle/>
          <a:p>
            <a:pPr eaLnBrk="1" hangingPunct="1"/>
            <a:r>
              <a:rPr lang="en-GB" sz="5400" dirty="0" smtClean="0"/>
              <a:t>Ants in your Pants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3357" y="5093198"/>
            <a:ext cx="5176838" cy="1152525"/>
          </a:xfrm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GB" sz="2000" dirty="0" smtClean="0">
                <a:solidFill>
                  <a:schemeClr val="bg2"/>
                </a:solidFill>
              </a:rPr>
              <a:t>Linda Owen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>
                <a:solidFill>
                  <a:schemeClr val="bg2"/>
                </a:solidFill>
              </a:rPr>
              <a:t>Primary Languages consultant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>
                <a:solidFill>
                  <a:schemeClr val="bg2"/>
                </a:solidFill>
              </a:rPr>
              <a:t>Side By Side Learning Ltd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50825" y="260350"/>
            <a:ext cx="8569325" cy="6337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Year 1/2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indent="-220663" eaLnBrk="1" hangingPunct="1">
              <a:buFontTx/>
              <a:buNone/>
            </a:pPr>
            <a:r>
              <a:rPr lang="en-GB" sz="3200" smtClean="0"/>
              <a:t>  Add vocabulary (Liverpool SoW for KS1, LJR La Ronde des Petits, Entre Dans La Ronde). Sort by gender.</a:t>
            </a:r>
          </a:p>
          <a:p>
            <a:pPr lvl="2" indent="-220663" eaLnBrk="1" hangingPunct="1">
              <a:buFontTx/>
              <a:buNone/>
            </a:pPr>
            <a:r>
              <a:rPr lang="en-GB" sz="3200" smtClean="0"/>
              <a:t>  Prepositions</a:t>
            </a:r>
          </a:p>
          <a:p>
            <a:pPr lvl="2" indent="-220663" eaLnBrk="1" hangingPunct="1">
              <a:buFontTx/>
              <a:buNone/>
            </a:pPr>
            <a:r>
              <a:rPr lang="en-GB" sz="3200" smtClean="0"/>
              <a:t>  Position of colour adjectives</a:t>
            </a:r>
          </a:p>
          <a:p>
            <a:pPr lvl="2" indent="-220663" eaLnBrk="1" hangingPunct="1">
              <a:buFontTx/>
              <a:buNone/>
            </a:pPr>
            <a:r>
              <a:rPr lang="en-GB" sz="3200" smtClean="0"/>
              <a:t>  Adjectives of size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2268538" y="5229225"/>
            <a:ext cx="4824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  <a:hlinkClick r:id="rId3"/>
              </a:rPr>
              <a:t>http://jt44.free.fr</a:t>
            </a: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Year 3/4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lvl="2" indent="-220663" eaLnBrk="1" hangingPunct="1">
              <a:buFontTx/>
              <a:buNone/>
            </a:pPr>
            <a:r>
              <a:rPr lang="en-GB" sz="3200" smtClean="0"/>
              <a:t>  </a:t>
            </a:r>
          </a:p>
          <a:p>
            <a:pPr eaLnBrk="1" hangingPunct="1"/>
            <a:endParaRPr lang="en-GB" smtClean="0"/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>
            <a:off x="684213" y="1333689"/>
            <a:ext cx="84597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>
              <a:tabLst>
                <a:tab pos="457200" algn="l"/>
              </a:tabLst>
            </a:pPr>
            <a:r>
              <a:rPr lang="en-GB" sz="3200" dirty="0">
                <a:solidFill>
                  <a:schemeClr val="accent2"/>
                </a:solidFill>
                <a:latin typeface="Comic Sans MS" pitchFamily="66" charset="0"/>
              </a:rPr>
              <a:t>Revisit the vocabulary </a:t>
            </a:r>
          </a:p>
          <a:p>
            <a:pPr lvl="1">
              <a:tabLst>
                <a:tab pos="457200" algn="l"/>
              </a:tabLst>
            </a:pPr>
            <a:endParaRPr lang="en-GB" sz="3200" dirty="0">
              <a:solidFill>
                <a:schemeClr val="accent2"/>
              </a:solidFill>
              <a:latin typeface="Comic Sans MS" pitchFamily="66" charset="0"/>
            </a:endParaRPr>
          </a:p>
          <a:p>
            <a:pPr lvl="1">
              <a:tabLst>
                <a:tab pos="457200" algn="l"/>
              </a:tabLst>
            </a:pPr>
            <a:r>
              <a:rPr lang="en-GB" sz="3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857250"/>
            <a:ext cx="4429125" cy="7699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hlinkClick r:id="rId3"/>
              </a:rPr>
              <a:t>www.wordle.net</a:t>
            </a:r>
            <a:r>
              <a:rPr lang="en-GB" sz="4400" b="1">
                <a:solidFill>
                  <a:srgbClr val="FFC000"/>
                </a:solidFill>
              </a:rPr>
              <a:t> </a:t>
            </a:r>
            <a:endParaRPr lang="en-GB" sz="3200" b="1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Year 3/4</a:t>
            </a:r>
          </a:p>
        </p:txBody>
      </p:sp>
      <p:sp>
        <p:nvSpPr>
          <p:cNvPr id="1638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indent="-220663" eaLnBrk="1" hangingPunct="1">
              <a:buFontTx/>
              <a:buNone/>
            </a:pPr>
            <a:r>
              <a:rPr lang="en-GB" sz="3200" smtClean="0"/>
              <a:t>  </a:t>
            </a:r>
          </a:p>
          <a:p>
            <a:pPr eaLnBrk="1" hangingPunct="1"/>
            <a:endParaRPr lang="en-GB" smtClean="0"/>
          </a:p>
        </p:txBody>
      </p:sp>
      <p:sp>
        <p:nvSpPr>
          <p:cNvPr id="16389" name="Rectangle 1028"/>
          <p:cNvSpPr>
            <a:spLocks noChangeArrowheads="1"/>
          </p:cNvSpPr>
          <p:nvPr/>
        </p:nvSpPr>
        <p:spPr bwMode="auto">
          <a:xfrm>
            <a:off x="684213" y="1333500"/>
            <a:ext cx="84597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Connectives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Expressing an opinion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Year 3/4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indent="-220663" eaLnBrk="1" hangingPunct="1">
              <a:buFontTx/>
              <a:buNone/>
            </a:pPr>
            <a:r>
              <a:rPr lang="en-GB" sz="3200" smtClean="0"/>
              <a:t>  </a:t>
            </a:r>
          </a:p>
          <a:p>
            <a:pPr eaLnBrk="1" hangingPunct="1"/>
            <a:endParaRPr lang="en-GB" smtClean="0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684213" y="1330325"/>
            <a:ext cx="8459787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Connectives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Expressing an opinion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Link to Science: habitats </a:t>
            </a:r>
          </a:p>
          <a:p>
            <a:pPr lvl="1">
              <a:tabLst>
                <a:tab pos="457200" algn="l"/>
              </a:tabLst>
            </a:pPr>
            <a:endParaRPr lang="en-GB" sz="3200">
              <a:solidFill>
                <a:schemeClr val="accent2"/>
              </a:solidFill>
              <a:latin typeface="Comic Sans MS" pitchFamily="66" charset="0"/>
            </a:endParaRPr>
          </a:p>
          <a:p>
            <a:pPr lvl="1">
              <a:tabLst>
                <a:tab pos="457200" algn="l"/>
              </a:tabLst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Year 3/4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indent="-220663" eaLnBrk="1" hangingPunct="1">
              <a:buFontTx/>
              <a:buNone/>
            </a:pPr>
            <a:r>
              <a:rPr lang="en-GB" sz="3200" smtClean="0"/>
              <a:t>  </a:t>
            </a:r>
          </a:p>
          <a:p>
            <a:pPr eaLnBrk="1" hangingPunct="1"/>
            <a:endParaRPr lang="en-GB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684213" y="1327150"/>
            <a:ext cx="8459787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Connectives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Expressing an opinion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Link to Science: habitats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Link to Geography: climate regions, weather</a:t>
            </a:r>
          </a:p>
          <a:p>
            <a:pPr lvl="1">
              <a:tabLst>
                <a:tab pos="457200" algn="l"/>
              </a:tabLst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Qui habite ici?</a:t>
            </a:r>
          </a:p>
        </p:txBody>
      </p:sp>
      <p:sp>
        <p:nvSpPr>
          <p:cNvPr id="7066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1187450" y="1628775"/>
            <a:ext cx="4038600" cy="4525963"/>
          </a:xfrm>
        </p:spPr>
        <p:txBody>
          <a:bodyPr/>
          <a:lstStyle/>
          <a:p>
            <a:pPr eaLnBrk="1" hangingPunct="1"/>
            <a:r>
              <a:rPr lang="en-GB" sz="2800" smtClean="0"/>
              <a:t>Il fait froid</a:t>
            </a:r>
          </a:p>
          <a:p>
            <a:pPr eaLnBrk="1" hangingPunct="1"/>
            <a:r>
              <a:rPr lang="en-GB" sz="2800" smtClean="0"/>
              <a:t>Il neige</a:t>
            </a:r>
          </a:p>
          <a:p>
            <a:pPr eaLnBrk="1" hangingPunct="1"/>
            <a:r>
              <a:rPr lang="en-GB" sz="2800" smtClean="0"/>
              <a:t>Il g</a:t>
            </a:r>
            <a:r>
              <a:rPr lang="en-US" sz="2800" smtClean="0"/>
              <a:t>èle</a:t>
            </a:r>
          </a:p>
          <a:p>
            <a:pPr eaLnBrk="1" hangingPunct="1"/>
            <a:r>
              <a:rPr lang="en-US" sz="2800" smtClean="0"/>
              <a:t>Il y a du vent</a:t>
            </a:r>
          </a:p>
          <a:p>
            <a:pPr eaLnBrk="1" hangingPunct="1"/>
            <a:r>
              <a:rPr lang="en-US" sz="2800" smtClean="0"/>
              <a:t>C’est l’Arctique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06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06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06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06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Year 3/4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indent="-220663" eaLnBrk="1" hangingPunct="1">
              <a:buFontTx/>
              <a:buNone/>
            </a:pPr>
            <a:r>
              <a:rPr lang="en-GB" sz="3200" smtClean="0"/>
              <a:t>  </a:t>
            </a:r>
          </a:p>
          <a:p>
            <a:pPr eaLnBrk="1" hangingPunct="1"/>
            <a:endParaRPr lang="en-GB" smtClean="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684213" y="1325563"/>
            <a:ext cx="8459787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Connectives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Expressing an opinion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Link to Science: habitats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Link to Geography: climate regions, weather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Link to Science: designing an experiment</a:t>
            </a:r>
          </a:p>
          <a:p>
            <a:pPr lvl="1">
              <a:tabLst>
                <a:tab pos="457200" algn="l"/>
              </a:tabLst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Year 3/4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indent="-220663" eaLnBrk="1" hangingPunct="1">
              <a:buFontTx/>
              <a:buNone/>
            </a:pPr>
            <a:r>
              <a:rPr lang="en-GB" sz="3200" smtClean="0"/>
              <a:t>  </a:t>
            </a:r>
          </a:p>
          <a:p>
            <a:pPr eaLnBrk="1" hangingPunct="1"/>
            <a:endParaRPr lang="en-GB" smtClean="0"/>
          </a:p>
        </p:txBody>
      </p:sp>
      <p:sp>
        <p:nvSpPr>
          <p:cNvPr id="21511" name="Rectangle 4"/>
          <p:cNvSpPr>
            <a:spLocks noChangeArrowheads="1"/>
          </p:cNvSpPr>
          <p:nvPr/>
        </p:nvSpPr>
        <p:spPr bwMode="auto">
          <a:xfrm>
            <a:off x="684213" y="1341438"/>
            <a:ext cx="845978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Connectives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Expressing an opinion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Link to Science: habitats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Link to Geography: climate regions, weather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Link to Science: designing an experiment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Link to Computing: word-processing, cutting and pasting </a:t>
            </a:r>
          </a:p>
          <a:p>
            <a:pPr lvl="1">
              <a:tabLst>
                <a:tab pos="457200" algn="l"/>
              </a:tabLst>
            </a:pPr>
            <a:r>
              <a:rPr lang="en-GB" sz="3200">
                <a:solidFill>
                  <a:schemeClr val="accent2"/>
                </a:solidFill>
                <a:latin typeface="Comic Sans MS" pitchFamily="66" charset="0"/>
              </a:rPr>
              <a:t>Link to English (fiction and non-fiction)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200">
                <a:latin typeface="Comic Sans MS" pitchFamily="66" charset="0"/>
                <a:cs typeface="Times New Roman" pitchFamily="18" charset="0"/>
              </a:rPr>
              <a:t>                </a:t>
            </a:r>
            <a:endParaRPr lang="en-GB"/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Aims of the session</a:t>
            </a:r>
          </a:p>
        </p:txBody>
      </p:sp>
      <p:sp>
        <p:nvSpPr>
          <p:cNvPr id="41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98525" indent="-719138" eaLnBrk="1" hangingPunct="1">
              <a:lnSpc>
                <a:spcPct val="90000"/>
              </a:lnSpc>
            </a:pPr>
            <a:r>
              <a:rPr lang="en-GB" sz="2800" smtClean="0"/>
              <a:t>Look at a ‘spiral curriculum’ where the language skills become more sophisticated along with the content</a:t>
            </a:r>
          </a:p>
          <a:p>
            <a:pPr marL="898525" indent="-719138" eaLnBrk="1" hangingPunct="1">
              <a:lnSpc>
                <a:spcPct val="90000"/>
              </a:lnSpc>
            </a:pPr>
            <a:r>
              <a:rPr lang="en-GB" sz="2800" smtClean="0"/>
              <a:t>Consider different ways of introducing and reinforcing nouns</a:t>
            </a:r>
          </a:p>
          <a:p>
            <a:pPr marL="898525" indent="-719138" eaLnBrk="1" hangingPunct="1">
              <a:lnSpc>
                <a:spcPct val="90000"/>
              </a:lnSpc>
            </a:pPr>
            <a:r>
              <a:rPr lang="en-GB" sz="2800" smtClean="0"/>
              <a:t>Consider different ways of introducing other parts of speech such as prepositions and connectives</a:t>
            </a:r>
          </a:p>
          <a:p>
            <a:pPr marL="898525" indent="-719138" eaLnBrk="1" hangingPunct="1">
              <a:lnSpc>
                <a:spcPct val="90000"/>
              </a:lnSpc>
            </a:pPr>
            <a:r>
              <a:rPr lang="en-GB" sz="2800" smtClean="0"/>
              <a:t>Consider how Primary Languages can reinforce other curricular areas</a:t>
            </a:r>
          </a:p>
          <a:p>
            <a:pPr marL="898525" indent="-719138" eaLnBrk="1" hangingPunct="1">
              <a:lnSpc>
                <a:spcPct val="90000"/>
              </a:lnSpc>
            </a:pPr>
            <a:endParaRPr lang="en-GB" sz="2800" smtClean="0"/>
          </a:p>
          <a:p>
            <a:pPr marL="898525" indent="-719138" eaLnBrk="1" hangingPunct="1">
              <a:lnSpc>
                <a:spcPct val="90000"/>
              </a:lnSpc>
            </a:pP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Y5/6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/>
            <a:r>
              <a:rPr lang="en-GB" smtClean="0"/>
              <a:t>Link to Science: food chains 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Y5/6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/>
            <a:r>
              <a:rPr lang="en-GB" smtClean="0"/>
              <a:t>Link to Science: food chains</a:t>
            </a:r>
          </a:p>
          <a:p>
            <a:pPr eaLnBrk="1" hangingPunct="1"/>
            <a:r>
              <a:rPr lang="en-GB" smtClean="0"/>
              <a:t>Use of the passive voice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Y5/6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/>
            <a:r>
              <a:rPr lang="en-GB" smtClean="0"/>
              <a:t>Link to Science: food chains  </a:t>
            </a:r>
          </a:p>
          <a:p>
            <a:pPr eaLnBrk="1" hangingPunct="1"/>
            <a:r>
              <a:rPr lang="en-GB" smtClean="0"/>
              <a:t>Use of the passive voice</a:t>
            </a:r>
          </a:p>
          <a:p>
            <a:pPr eaLnBrk="1" hangingPunct="1"/>
            <a:r>
              <a:rPr lang="en-GB" smtClean="0"/>
              <a:t>Link to Science: using a classification key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2"/>
          <p:cNvSpPr txBox="1">
            <a:spLocks noChangeArrowheads="1"/>
          </p:cNvSpPr>
          <p:nvPr/>
        </p:nvSpPr>
        <p:spPr bwMode="auto">
          <a:xfrm>
            <a:off x="6743700" y="4005263"/>
            <a:ext cx="2400300" cy="14398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FR" sz="3200">
                <a:latin typeface="Comic Sans MS" pitchFamily="66" charset="0"/>
                <a:cs typeface="Times New Roman" pitchFamily="18" charset="0"/>
              </a:rPr>
              <a:t>Je suis un ver de terre</a:t>
            </a:r>
            <a:endParaRPr lang="fr-FR" sz="3200">
              <a:latin typeface="Comic Sans MS" pitchFamily="66" charset="0"/>
            </a:endParaRPr>
          </a:p>
        </p:txBody>
      </p:sp>
      <p:sp>
        <p:nvSpPr>
          <p:cNvPr id="25603" name="Text Box 27"/>
          <p:cNvSpPr txBox="1">
            <a:spLocks noChangeArrowheads="1"/>
          </p:cNvSpPr>
          <p:nvPr/>
        </p:nvSpPr>
        <p:spPr bwMode="auto">
          <a:xfrm>
            <a:off x="3276600" y="620713"/>
            <a:ext cx="338455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J’ai des jambes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04" name="Line 26"/>
          <p:cNvSpPr>
            <a:spLocks noChangeShapeType="1"/>
          </p:cNvSpPr>
          <p:nvPr/>
        </p:nvSpPr>
        <p:spPr bwMode="auto">
          <a:xfrm flipH="1">
            <a:off x="2916238" y="1412875"/>
            <a:ext cx="792162" cy="787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5605" name="Line 19"/>
          <p:cNvSpPr>
            <a:spLocks noChangeShapeType="1"/>
          </p:cNvSpPr>
          <p:nvPr/>
        </p:nvSpPr>
        <p:spPr bwMode="auto">
          <a:xfrm>
            <a:off x="5364163" y="1341438"/>
            <a:ext cx="769937" cy="828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5606" name="Text Box 20"/>
          <p:cNvSpPr txBox="1">
            <a:spLocks noChangeArrowheads="1"/>
          </p:cNvSpPr>
          <p:nvPr/>
        </p:nvSpPr>
        <p:spPr bwMode="auto">
          <a:xfrm>
            <a:off x="1042988" y="2276475"/>
            <a:ext cx="3095625" cy="10810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J’ai plus de 6 jambes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07" name="Line 24"/>
          <p:cNvSpPr>
            <a:spLocks noChangeShapeType="1"/>
          </p:cNvSpPr>
          <p:nvPr/>
        </p:nvSpPr>
        <p:spPr bwMode="auto">
          <a:xfrm flipH="1">
            <a:off x="900113" y="3644900"/>
            <a:ext cx="719137" cy="1152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5608" name="Line 16"/>
          <p:cNvSpPr>
            <a:spLocks noChangeShapeType="1"/>
          </p:cNvSpPr>
          <p:nvPr/>
        </p:nvSpPr>
        <p:spPr bwMode="auto">
          <a:xfrm>
            <a:off x="2916238" y="3429000"/>
            <a:ext cx="215900" cy="1152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5609" name="Text Box 15"/>
          <p:cNvSpPr txBox="1">
            <a:spLocks noChangeArrowheads="1"/>
          </p:cNvSpPr>
          <p:nvPr/>
        </p:nvSpPr>
        <p:spPr bwMode="auto">
          <a:xfrm>
            <a:off x="3203575" y="3644900"/>
            <a:ext cx="1008063" cy="576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Non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10" name="Text Box 23"/>
          <p:cNvSpPr txBox="1">
            <a:spLocks noChangeArrowheads="1"/>
          </p:cNvSpPr>
          <p:nvPr/>
        </p:nvSpPr>
        <p:spPr bwMode="auto">
          <a:xfrm>
            <a:off x="250825" y="3573463"/>
            <a:ext cx="935038" cy="5762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Oui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11" name="Text Box 21"/>
          <p:cNvSpPr txBox="1">
            <a:spLocks noChangeArrowheads="1"/>
          </p:cNvSpPr>
          <p:nvPr/>
        </p:nvSpPr>
        <p:spPr bwMode="auto">
          <a:xfrm>
            <a:off x="5795963" y="2205038"/>
            <a:ext cx="2089150" cy="1008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J’ai une coquille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12" name="Line 9"/>
          <p:cNvSpPr>
            <a:spLocks noChangeShapeType="1"/>
          </p:cNvSpPr>
          <p:nvPr/>
        </p:nvSpPr>
        <p:spPr bwMode="auto">
          <a:xfrm flipH="1">
            <a:off x="5724525" y="3357563"/>
            <a:ext cx="503238" cy="12811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5613" name="Line 5"/>
          <p:cNvSpPr>
            <a:spLocks noChangeShapeType="1"/>
          </p:cNvSpPr>
          <p:nvPr/>
        </p:nvSpPr>
        <p:spPr bwMode="auto">
          <a:xfrm>
            <a:off x="7308850" y="3213100"/>
            <a:ext cx="571500" cy="825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5614" name="Text Box 4"/>
          <p:cNvSpPr txBox="1">
            <a:spLocks noChangeArrowheads="1"/>
          </p:cNvSpPr>
          <p:nvPr/>
        </p:nvSpPr>
        <p:spPr bwMode="auto">
          <a:xfrm>
            <a:off x="0" y="4868863"/>
            <a:ext cx="2339975" cy="11525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Je suis une araignée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15" name="Text Box 14"/>
          <p:cNvSpPr txBox="1">
            <a:spLocks noChangeArrowheads="1"/>
          </p:cNvSpPr>
          <p:nvPr/>
        </p:nvSpPr>
        <p:spPr bwMode="auto">
          <a:xfrm>
            <a:off x="2339975" y="4581525"/>
            <a:ext cx="2592388" cy="1152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Je suis une fourmi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16" name="Text Box 8"/>
          <p:cNvSpPr txBox="1">
            <a:spLocks noChangeArrowheads="1"/>
          </p:cNvSpPr>
          <p:nvPr/>
        </p:nvSpPr>
        <p:spPr bwMode="auto">
          <a:xfrm>
            <a:off x="5003800" y="4797425"/>
            <a:ext cx="2171700" cy="1152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Je suis un escargot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17" name="Text Box 22"/>
          <p:cNvSpPr txBox="1">
            <a:spLocks noChangeArrowheads="1"/>
          </p:cNvSpPr>
          <p:nvPr/>
        </p:nvSpPr>
        <p:spPr bwMode="auto">
          <a:xfrm>
            <a:off x="0" y="0"/>
            <a:ext cx="5040313" cy="5048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Using a classification key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18" name="Text Box 37"/>
          <p:cNvSpPr txBox="1">
            <a:spLocks noChangeArrowheads="1"/>
          </p:cNvSpPr>
          <p:nvPr/>
        </p:nvSpPr>
        <p:spPr bwMode="auto">
          <a:xfrm>
            <a:off x="2051050" y="1412875"/>
            <a:ext cx="935038" cy="576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Oui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19" name="Text Box 38"/>
          <p:cNvSpPr txBox="1">
            <a:spLocks noChangeArrowheads="1"/>
          </p:cNvSpPr>
          <p:nvPr/>
        </p:nvSpPr>
        <p:spPr bwMode="auto">
          <a:xfrm>
            <a:off x="5003800" y="3429000"/>
            <a:ext cx="935038" cy="576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Oui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20" name="Text Box 39"/>
          <p:cNvSpPr txBox="1">
            <a:spLocks noChangeArrowheads="1"/>
          </p:cNvSpPr>
          <p:nvPr/>
        </p:nvSpPr>
        <p:spPr bwMode="auto">
          <a:xfrm>
            <a:off x="6084888" y="1341438"/>
            <a:ext cx="1008062" cy="574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Non</a:t>
            </a:r>
            <a:endParaRPr lang="en-GB" sz="3200">
              <a:latin typeface="Comic Sans MS" pitchFamily="66" charset="0"/>
            </a:endParaRPr>
          </a:p>
        </p:txBody>
      </p:sp>
      <p:sp>
        <p:nvSpPr>
          <p:cNvPr id="25621" name="Text Box 40"/>
          <p:cNvSpPr txBox="1">
            <a:spLocks noChangeArrowheads="1"/>
          </p:cNvSpPr>
          <p:nvPr/>
        </p:nvSpPr>
        <p:spPr bwMode="auto">
          <a:xfrm>
            <a:off x="7667625" y="3213100"/>
            <a:ext cx="1008063" cy="576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3200">
                <a:latin typeface="Comic Sans MS" pitchFamily="66" charset="0"/>
                <a:cs typeface="Times New Roman" pitchFamily="18" charset="0"/>
              </a:rPr>
              <a:t>Non</a:t>
            </a:r>
            <a:endParaRPr lang="en-GB" sz="32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Y5/6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 eaLnBrk="1" hangingPunct="1"/>
            <a:r>
              <a:rPr lang="en-GB" smtClean="0"/>
              <a:t>Link to Science: food chains</a:t>
            </a:r>
          </a:p>
          <a:p>
            <a:pPr eaLnBrk="1" hangingPunct="1"/>
            <a:r>
              <a:rPr lang="en-GB" smtClean="0"/>
              <a:t>Use of the passive voice</a:t>
            </a:r>
          </a:p>
          <a:p>
            <a:pPr eaLnBrk="1" hangingPunct="1"/>
            <a:r>
              <a:rPr lang="en-GB" smtClean="0"/>
              <a:t>Link to Science: using a classification key</a:t>
            </a:r>
          </a:p>
          <a:p>
            <a:pPr eaLnBrk="1" hangingPunct="1"/>
            <a:r>
              <a:rPr lang="en-GB" smtClean="0"/>
              <a:t>Link to Computing: presentations, films, animations </a:t>
            </a:r>
          </a:p>
          <a:p>
            <a:pPr eaLnBrk="1" hangingPunct="1"/>
            <a:r>
              <a:rPr lang="en-GB" smtClean="0"/>
              <a:t>Link to English: speaking and listening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Cross-curricular guidance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200">
                <a:latin typeface="Comic Sans MS" pitchFamily="66" charset="0"/>
                <a:cs typeface="Times New Roman" pitchFamily="18" charset="0"/>
              </a:rPr>
              <a:t>                </a:t>
            </a:r>
            <a:endParaRPr lang="en-GB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Aims of the session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98525" indent="-719138" eaLnBrk="1" hangingPunct="1">
              <a:lnSpc>
                <a:spcPct val="90000"/>
              </a:lnSpc>
            </a:pPr>
            <a:r>
              <a:rPr lang="en-GB" sz="2800" smtClean="0"/>
              <a:t>Look at a ‘spiral curriculum’ where the language skills become more sophisticated along with the content</a:t>
            </a:r>
          </a:p>
          <a:p>
            <a:pPr marL="898525" indent="-719138" eaLnBrk="1" hangingPunct="1">
              <a:lnSpc>
                <a:spcPct val="90000"/>
              </a:lnSpc>
            </a:pPr>
            <a:r>
              <a:rPr lang="en-GB" sz="2800" smtClean="0"/>
              <a:t>Consider different ways of introducing and reinforcing nouns</a:t>
            </a:r>
          </a:p>
          <a:p>
            <a:pPr marL="898525" indent="-719138" eaLnBrk="1" hangingPunct="1">
              <a:lnSpc>
                <a:spcPct val="90000"/>
              </a:lnSpc>
            </a:pPr>
            <a:r>
              <a:rPr lang="en-GB" sz="2800" smtClean="0"/>
              <a:t>Consider different ways of introducing other parts of speech such as prepositions and connectives</a:t>
            </a:r>
          </a:p>
          <a:p>
            <a:pPr marL="898525" indent="-719138" eaLnBrk="1" hangingPunct="1">
              <a:lnSpc>
                <a:spcPct val="90000"/>
              </a:lnSpc>
            </a:pPr>
            <a:r>
              <a:rPr lang="en-GB" sz="2800" smtClean="0"/>
              <a:t>Consider how Primary Languages can reinforce other curricular areas</a:t>
            </a:r>
          </a:p>
          <a:p>
            <a:pPr marL="898525" indent="-719138" eaLnBrk="1" hangingPunct="1">
              <a:lnSpc>
                <a:spcPct val="90000"/>
              </a:lnSpc>
            </a:pPr>
            <a:endParaRPr lang="en-GB" sz="2800" smtClean="0"/>
          </a:p>
          <a:p>
            <a:pPr marL="898525" indent="-719138" eaLnBrk="1" hangingPunct="1">
              <a:lnSpc>
                <a:spcPct val="90000"/>
              </a:lnSpc>
            </a:pPr>
            <a:endParaRPr lang="en-GB" sz="2800" smtClean="0"/>
          </a:p>
        </p:txBody>
      </p:sp>
      <p:pic>
        <p:nvPicPr>
          <p:cNvPr id="28677" name="Picture 5" descr="MCNA00650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39750" y="1628775"/>
            <a:ext cx="6477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MCNA00651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39750" y="2924175"/>
            <a:ext cx="696913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MCAN00148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4868863"/>
            <a:ext cx="401637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 descr="MCAN04187_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23850" y="3644900"/>
            <a:ext cx="976313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9512" y="511527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4" descr="Creative Commons Licen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68053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79512" y="5772853"/>
            <a:ext cx="9144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Ensemble_Ants</a:t>
            </a:r>
            <a:r>
              <a:rPr kumimoji="0" lang="en-GB" alt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Your Pants </a:t>
            </a:r>
            <a:r>
              <a:rPr kumimoji="0" lang="en-GB" altLang="en-US" sz="11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Powerpoint</a:t>
            </a:r>
            <a:endParaRPr kumimoji="0" lang="en-GB" altLang="en-US" sz="11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267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Foundation Stage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571625"/>
            <a:ext cx="8229600" cy="2786063"/>
          </a:xfrm>
        </p:spPr>
        <p:txBody>
          <a:bodyPr/>
          <a:lstStyle/>
          <a:p>
            <a:pPr eaLnBrk="1" hangingPunct="1"/>
            <a:endParaRPr lang="en-GB" b="1" smtClean="0"/>
          </a:p>
          <a:p>
            <a:pPr eaLnBrk="1" hangingPunct="1">
              <a:buFontTx/>
              <a:buNone/>
            </a:pPr>
            <a:endParaRPr lang="en-GB" smtClean="0"/>
          </a:p>
          <a:p>
            <a:pPr lvl="2" eaLnBrk="1" hangingPunct="1">
              <a:buFontTx/>
              <a:buNone/>
            </a:pPr>
            <a:r>
              <a:rPr lang="en-GB" sz="3200" smtClean="0"/>
              <a:t>  Nouns + actions</a:t>
            </a:r>
          </a:p>
          <a:p>
            <a:pPr lvl="2" eaLnBrk="1" hangingPunct="1">
              <a:buFontTx/>
              <a:buNone/>
            </a:pPr>
            <a:endParaRPr lang="en-GB" sz="3200" smtClean="0"/>
          </a:p>
          <a:p>
            <a:pPr lvl="2" eaLnBrk="1" hangingPunct="1">
              <a:buFontTx/>
              <a:buNone/>
            </a:pPr>
            <a:endParaRPr lang="en-GB" sz="3200" smtClean="0"/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Foundation Stage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b="1" smtClean="0"/>
          </a:p>
          <a:p>
            <a:pPr eaLnBrk="1" hangingPunct="1">
              <a:buFontTx/>
              <a:buNone/>
            </a:pPr>
            <a:endParaRPr lang="en-GB" smtClean="0"/>
          </a:p>
          <a:p>
            <a:pPr lvl="2" eaLnBrk="1" hangingPunct="1">
              <a:buFontTx/>
              <a:buNone/>
            </a:pPr>
            <a:r>
              <a:rPr lang="en-GB" sz="3200" smtClean="0"/>
              <a:t>  Nouns + actions</a:t>
            </a:r>
          </a:p>
          <a:p>
            <a:pPr lvl="2" eaLnBrk="1" hangingPunct="1">
              <a:buFontTx/>
              <a:buNone/>
            </a:pPr>
            <a:endParaRPr lang="en-GB" sz="3200" smtClean="0"/>
          </a:p>
          <a:p>
            <a:pPr lvl="2" eaLnBrk="1" hangingPunct="1">
              <a:buFontTx/>
              <a:buNone/>
            </a:pPr>
            <a:r>
              <a:rPr lang="en-GB" sz="3200" smtClean="0"/>
              <a:t>  Nouns + numbers, counting</a:t>
            </a:r>
          </a:p>
          <a:p>
            <a:pPr lvl="2" eaLnBrk="1" hangingPunct="1">
              <a:buFontTx/>
              <a:buNone/>
            </a:pPr>
            <a:endParaRPr lang="en-GB" sz="3200" smtClean="0"/>
          </a:p>
          <a:p>
            <a:pPr lvl="2" eaLnBrk="1" hangingPunct="1">
              <a:buFontTx/>
              <a:buNone/>
            </a:pPr>
            <a:r>
              <a:rPr lang="en-GB" sz="3200" smtClean="0"/>
              <a:t>  Computing Bee-bots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58"/>
          <p:cNvSpPr>
            <a:spLocks noChangeArrowheads="1"/>
          </p:cNvSpPr>
          <p:nvPr/>
        </p:nvSpPr>
        <p:spPr bwMode="auto">
          <a:xfrm>
            <a:off x="755650" y="981075"/>
            <a:ext cx="78851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/>
              <a:t> </a:t>
            </a:r>
            <a:r>
              <a:rPr lang="en-GB" sz="2800" b="1"/>
              <a:t> </a:t>
            </a:r>
            <a:r>
              <a:rPr lang="en-GB" sz="2800" b="1">
                <a:hlinkClick r:id="rId3"/>
              </a:rPr>
              <a:t>http://fslactivities.ca/songs/1000pattes.html</a:t>
            </a:r>
            <a:r>
              <a:rPr lang="en-GB" sz="2800" b="1"/>
              <a:t> 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Year 1/2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indent="-220663" eaLnBrk="1" hangingPunct="1">
              <a:buFontTx/>
              <a:buNone/>
            </a:pPr>
            <a:r>
              <a:rPr lang="en-GB" sz="3200" smtClean="0"/>
              <a:t>  Add vocabulary (Liverpool SoW for KS1, LJR La Ronde des Petits, Entre Dans La Ronde).</a:t>
            </a:r>
          </a:p>
          <a:p>
            <a:pPr lvl="2" indent="-220663" eaLnBrk="1" hangingPunct="1">
              <a:buFontTx/>
              <a:buNone/>
            </a:pPr>
            <a:r>
              <a:rPr lang="en-GB" sz="3200" smtClean="0"/>
              <a:t> 	Sort by gender.</a:t>
            </a:r>
          </a:p>
          <a:p>
            <a:pPr eaLnBrk="1" hangingPunct="1">
              <a:buFontTx/>
              <a:buNone/>
            </a:pP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8"/>
          <p:cNvSpPr>
            <a:spLocks noChangeArrowheads="1"/>
          </p:cNvSpPr>
          <p:nvPr/>
        </p:nvSpPr>
        <p:spPr bwMode="auto">
          <a:xfrm>
            <a:off x="468313" y="2708275"/>
            <a:ext cx="3887787" cy="3529013"/>
          </a:xfrm>
          <a:prstGeom prst="ellipse">
            <a:avLst/>
          </a:prstGeom>
          <a:noFill/>
          <a:ln w="635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3600">
              <a:latin typeface="Comic Sans MS" pitchFamily="66" charset="0"/>
            </a:endParaRPr>
          </a:p>
        </p:txBody>
      </p:sp>
      <p:sp>
        <p:nvSpPr>
          <p:cNvPr id="9219" name="Oval 9"/>
          <p:cNvSpPr>
            <a:spLocks noChangeArrowheads="1"/>
          </p:cNvSpPr>
          <p:nvPr/>
        </p:nvSpPr>
        <p:spPr bwMode="auto">
          <a:xfrm>
            <a:off x="5076825" y="2852738"/>
            <a:ext cx="3743325" cy="3457575"/>
          </a:xfrm>
          <a:prstGeom prst="ellips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10"/>
          <p:cNvSpPr>
            <a:spLocks noChangeArrowheads="1"/>
          </p:cNvSpPr>
          <p:nvPr/>
        </p:nvSpPr>
        <p:spPr bwMode="auto">
          <a:xfrm>
            <a:off x="1966913" y="2760663"/>
            <a:ext cx="608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3200">
                <a:solidFill>
                  <a:srgbClr val="0000FF"/>
                </a:solidFill>
                <a:latin typeface="Comic Sans MS" pitchFamily="66" charset="0"/>
              </a:rPr>
              <a:t>un</a:t>
            </a:r>
          </a:p>
        </p:txBody>
      </p:sp>
      <p:sp>
        <p:nvSpPr>
          <p:cNvPr id="9221" name="Rectangle 11"/>
          <p:cNvSpPr>
            <a:spLocks noChangeArrowheads="1"/>
          </p:cNvSpPr>
          <p:nvPr/>
        </p:nvSpPr>
        <p:spPr bwMode="auto">
          <a:xfrm>
            <a:off x="6659563" y="2905125"/>
            <a:ext cx="830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>
                <a:solidFill>
                  <a:srgbClr val="FF3300"/>
                </a:solidFill>
                <a:latin typeface="Comic Sans MS" pitchFamily="66" charset="0"/>
              </a:rPr>
              <a:t>une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Year 1/2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indent="-220663" eaLnBrk="1" hangingPunct="1">
              <a:buFontTx/>
              <a:buNone/>
            </a:pPr>
            <a:r>
              <a:rPr lang="en-GB" sz="3200" smtClean="0"/>
              <a:t>  Add vocabulary (Liverpool SoW for KS1, LJR La Ronde des Petits, Entre Dans La Ronde). Sort by gender.</a:t>
            </a:r>
          </a:p>
          <a:p>
            <a:pPr lvl="2" indent="-220663" eaLnBrk="1" hangingPunct="1">
              <a:buFontTx/>
              <a:buNone/>
            </a:pPr>
            <a:r>
              <a:rPr lang="en-GB" sz="3200" smtClean="0"/>
              <a:t>  Prepositions</a:t>
            </a:r>
          </a:p>
          <a:p>
            <a:pPr lvl="2" indent="-220663" eaLnBrk="1" hangingPunct="1">
              <a:buFontTx/>
              <a:buNone/>
            </a:pPr>
            <a:endParaRPr lang="en-GB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Year 1/2</a:t>
            </a: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indent="-220663" eaLnBrk="1" hangingPunct="1">
              <a:buFontTx/>
              <a:buNone/>
            </a:pPr>
            <a:r>
              <a:rPr lang="en-GB" sz="3200" smtClean="0"/>
              <a:t>  Add vocabulary (Liverpool SoW for KS1, LJR La Ronde des Petits, Entre Dans La Ronde). Sort by gender.</a:t>
            </a:r>
          </a:p>
          <a:p>
            <a:pPr lvl="2" indent="-220663" eaLnBrk="1" hangingPunct="1">
              <a:buFontTx/>
              <a:buNone/>
            </a:pPr>
            <a:r>
              <a:rPr lang="en-GB" sz="3200" smtClean="0"/>
              <a:t>	Prepositions</a:t>
            </a:r>
          </a:p>
          <a:p>
            <a:pPr lvl="2" indent="-220663" eaLnBrk="1" hangingPunct="1">
              <a:buFontTx/>
              <a:buNone/>
            </a:pPr>
            <a:r>
              <a:rPr lang="en-GB" sz="3200" smtClean="0"/>
              <a:t>  Position of colour adjectives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ts in your Pants">
  <a:themeElements>
    <a:clrScheme name="Ants in your Pan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nts in your Pant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nts in your Pan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ts in your Pan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ts in your Pan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ts in your Pan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ts in your Pan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ts in your Pan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ts in your Pan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ts in your Pan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ts in your Pan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ts in your Pan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ts in your Pan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ts in your Pan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575</Words>
  <Application>Microsoft Office PowerPoint</Application>
  <PresentationFormat>On-screen Show (4:3)</PresentationFormat>
  <Paragraphs>150</Paragraphs>
  <Slides>27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Ants in your Pants</vt:lpstr>
      <vt:lpstr>Custom Design</vt:lpstr>
      <vt:lpstr>Ants in your Pants</vt:lpstr>
      <vt:lpstr>Aims of the session</vt:lpstr>
      <vt:lpstr>Foundation Stage</vt:lpstr>
      <vt:lpstr>Foundation Stage</vt:lpstr>
      <vt:lpstr>Slide 5</vt:lpstr>
      <vt:lpstr>Year 1/2</vt:lpstr>
      <vt:lpstr>Slide 7</vt:lpstr>
      <vt:lpstr>Year 1/2</vt:lpstr>
      <vt:lpstr>Year 1/2</vt:lpstr>
      <vt:lpstr>Year 1/2</vt:lpstr>
      <vt:lpstr>Slide 11</vt:lpstr>
      <vt:lpstr>Year 3/4</vt:lpstr>
      <vt:lpstr>Slide 13</vt:lpstr>
      <vt:lpstr>Year 3/4</vt:lpstr>
      <vt:lpstr>Year 3/4</vt:lpstr>
      <vt:lpstr>Year 3/4</vt:lpstr>
      <vt:lpstr>Qui habite ici?</vt:lpstr>
      <vt:lpstr>Year 3/4</vt:lpstr>
      <vt:lpstr>Year 3/4</vt:lpstr>
      <vt:lpstr>Y5/6</vt:lpstr>
      <vt:lpstr>Y5/6</vt:lpstr>
      <vt:lpstr>Y5/6</vt:lpstr>
      <vt:lpstr>Slide 23</vt:lpstr>
      <vt:lpstr>Y5/6</vt:lpstr>
      <vt:lpstr>Cross-curricular guidance</vt:lpstr>
      <vt:lpstr>Aims of the session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Ants in your Pants</dc:title>
  <dc:creator>Linda Owen</dc:creator>
  <cp:lastModifiedBy>Linda</cp:lastModifiedBy>
  <cp:revision>58</cp:revision>
  <dcterms:created xsi:type="dcterms:W3CDTF">2008-02-19T10:48:15Z</dcterms:created>
  <dcterms:modified xsi:type="dcterms:W3CDTF">2015-06-17T09:26:34Z</dcterms:modified>
</cp:coreProperties>
</file>