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73" r:id="rId2"/>
    <p:sldId id="260" r:id="rId3"/>
    <p:sldId id="266" r:id="rId4"/>
    <p:sldId id="272" r:id="rId5"/>
    <p:sldId id="267" r:id="rId6"/>
    <p:sldId id="262" r:id="rId7"/>
    <p:sldId id="263" r:id="rId8"/>
    <p:sldId id="268" r:id="rId9"/>
    <p:sldId id="271" r:id="rId10"/>
    <p:sldId id="270" r:id="rId11"/>
    <p:sldId id="269" r:id="rId12"/>
    <p:sldId id="264" r:id="rId13"/>
    <p:sldId id="265" r:id="rId14"/>
    <p:sldId id="274"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9794"/>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101" autoAdjust="0"/>
  </p:normalViewPr>
  <p:slideViewPr>
    <p:cSldViewPr>
      <p:cViewPr varScale="1">
        <p:scale>
          <a:sx n="62" d="100"/>
          <a:sy n="62" d="100"/>
        </p:scale>
        <p:origin x="72" y="1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599188-958F-4ED5-B0EC-F9E9164224BE}" type="datetimeFigureOut">
              <a:rPr lang="en-GB" smtClean="0"/>
              <a:t>02/06/2015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747E53-779C-4141-AB90-DD252608DD9E}" type="slidenum">
              <a:rPr lang="en-GB" smtClean="0"/>
              <a:t>‹#›</a:t>
            </a:fld>
            <a:endParaRPr lang="en-GB"/>
          </a:p>
        </p:txBody>
      </p:sp>
    </p:spTree>
    <p:extLst>
      <p:ext uri="{BB962C8B-B14F-4D97-AF65-F5344CB8AC3E}">
        <p14:creationId xmlns:p14="http://schemas.microsoft.com/office/powerpoint/2010/main" val="3013804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this session we are going to use the verb </a:t>
            </a:r>
            <a:r>
              <a:rPr lang="en-GB" i="1" dirty="0" err="1" smtClean="0"/>
              <a:t>penser</a:t>
            </a:r>
            <a:r>
              <a:rPr lang="en-GB" dirty="0" smtClean="0"/>
              <a:t> (to</a:t>
            </a:r>
            <a:r>
              <a:rPr lang="en-GB" baseline="0" dirty="0" smtClean="0"/>
              <a:t> think) to say where we think things are. We are going to learn three prepositions, but the recommendation is only to use one of them with the children, as will be explained later on. The verb </a:t>
            </a:r>
            <a:r>
              <a:rPr lang="en-GB" i="1" dirty="0" err="1" smtClean="0"/>
              <a:t>penser</a:t>
            </a:r>
            <a:r>
              <a:rPr lang="en-GB" i="1" dirty="0" smtClean="0"/>
              <a:t> </a:t>
            </a:r>
            <a:r>
              <a:rPr lang="en-GB" baseline="0" dirty="0" smtClean="0"/>
              <a:t>is also an important component of the final session when children will be invited to say what they think about each other’s work. This is a high level skill which will be invaluable as they grow in confidence and experience in their second language, because they will wish to express their own opinions. Consequently, the language in this unit will be provide a key indicator of children’s progress that should help their teachers in Key Stage 3 to adjust their schemes of work and adapt to the experience of their new pupils.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2</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Explain that the phrase </a:t>
            </a:r>
            <a:r>
              <a:rPr lang="en-GB" i="1" dirty="0" smtClean="0"/>
              <a:t>à </a:t>
            </a:r>
            <a:r>
              <a:rPr lang="en-GB" i="1" dirty="0" err="1" smtClean="0"/>
              <a:t>côté</a:t>
            </a:r>
            <a:r>
              <a:rPr lang="en-GB" i="1" dirty="0" smtClean="0"/>
              <a:t> de </a:t>
            </a:r>
            <a:r>
              <a:rPr lang="en-GB" dirty="0" smtClean="0"/>
              <a:t>means “next to” (literally, “at the side of”). Ask</a:t>
            </a:r>
            <a:r>
              <a:rPr lang="en-GB" baseline="0" dirty="0" smtClean="0"/>
              <a:t> the teachers to look at the model sentences and explain what might be the challenge of using this, and other prepositions like it, with a Year 5 or 6 class. They will probably observe that the word de changes, and that the change is due to the gender of the noun that follows it. Ask them to consider the challenge of introducing this preposition to a class of Year 5 or 6. This is not to suggest that you can’t or shouldn’t. If a class is receptive to it, there is no reason why not, but then the teachers will need to be confident themselves about applying the rule and devising ways to help children to understand and use it automatically. The rule is displayed in bold on the slide. Point out that de followed by</a:t>
            </a:r>
            <a:r>
              <a:rPr lang="en-GB" i="1" u="none" baseline="0" dirty="0" smtClean="0"/>
              <a:t> le </a:t>
            </a:r>
            <a:r>
              <a:rPr lang="en-GB" baseline="0" dirty="0" smtClean="0"/>
              <a:t>become </a:t>
            </a:r>
            <a:r>
              <a:rPr lang="en-GB" i="1" baseline="0" dirty="0" smtClean="0"/>
              <a:t>du</a:t>
            </a:r>
            <a:r>
              <a:rPr lang="en-GB" baseline="0" dirty="0" smtClean="0"/>
              <a:t> and that de followed by </a:t>
            </a:r>
            <a:r>
              <a:rPr lang="en-GB" i="1" baseline="0" dirty="0" smtClean="0"/>
              <a:t>les</a:t>
            </a:r>
            <a:r>
              <a:rPr lang="en-GB" baseline="0" dirty="0" smtClean="0"/>
              <a:t> become </a:t>
            </a:r>
            <a:r>
              <a:rPr lang="en-GB" i="1" baseline="0" dirty="0" smtClean="0"/>
              <a:t>des. </a:t>
            </a:r>
            <a:r>
              <a:rPr lang="en-GB" i="0" baseline="0" dirty="0" smtClean="0"/>
              <a:t>Clearly, at some point, teachers will introduce this structure to a class, but this may not be the right context. It may be appropriate to ask them whether it is a good idea to introduce structures, or vocabulary lists that appear to be in a category at the same time. Some people think you should, but ask them to consider what skills this session had identified for the children (slide 3). </a:t>
            </a:r>
            <a:endParaRPr lang="en-GB" i="0" dirty="0"/>
          </a:p>
        </p:txBody>
      </p:sp>
      <p:sp>
        <p:nvSpPr>
          <p:cNvPr id="4" name="Slide Number Placeholder 3"/>
          <p:cNvSpPr>
            <a:spLocks noGrp="1"/>
          </p:cNvSpPr>
          <p:nvPr>
            <p:ph type="sldNum" sz="quarter" idx="10"/>
          </p:nvPr>
        </p:nvSpPr>
        <p:spPr/>
        <p:txBody>
          <a:bodyPr/>
          <a:lstStyle/>
          <a:p>
            <a:fld id="{05E557B6-E1D2-47E7-9160-7EA5E6CDACE6}" type="slidenum">
              <a:rPr lang="en-GB" smtClean="0"/>
              <a:t>11</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Before we move on to the design project it will be helpful</a:t>
            </a:r>
            <a:r>
              <a:rPr lang="en-GB" baseline="0" dirty="0" smtClean="0"/>
              <a:t> to take stock of where we are. </a:t>
            </a:r>
            <a:r>
              <a:rPr lang="en-GB" i="1" baseline="0" dirty="0" smtClean="0"/>
              <a:t>La </a:t>
            </a:r>
            <a:r>
              <a:rPr lang="en-GB" i="1" baseline="0" dirty="0" err="1" smtClean="0"/>
              <a:t>mise</a:t>
            </a:r>
            <a:r>
              <a:rPr lang="en-GB" i="1" baseline="0" dirty="0" smtClean="0"/>
              <a:t> en </a:t>
            </a:r>
            <a:r>
              <a:rPr lang="en-GB" i="1" baseline="0" dirty="0" err="1" smtClean="0"/>
              <a:t>commun</a:t>
            </a:r>
            <a:r>
              <a:rPr lang="en-GB" baseline="0" dirty="0" smtClean="0"/>
              <a:t> is a plenary session to agree on our progress. </a:t>
            </a:r>
            <a:r>
              <a:rPr lang="en-GB" baseline="0" dirty="0" err="1" smtClean="0"/>
              <a:t>Où</a:t>
            </a:r>
            <a:r>
              <a:rPr lang="en-GB" baseline="0" dirty="0" smtClean="0"/>
              <a:t> en </a:t>
            </a:r>
            <a:r>
              <a:rPr lang="en-GB" baseline="0" dirty="0" err="1" smtClean="0"/>
              <a:t>sommes</a:t>
            </a:r>
            <a:r>
              <a:rPr lang="en-GB" baseline="0" dirty="0" smtClean="0"/>
              <a:t>-nous ? means “Where are we now?” “How are we doing?” If the teachers feel happy with this, then you are ready to pick up the challenge offered in the next session.</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12</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These are the final suggestions for teachers to take back to school and practise.</a:t>
            </a:r>
            <a:r>
              <a:rPr lang="en-GB" baseline="0" dirty="0" smtClean="0"/>
              <a:t> They may suggest others. </a:t>
            </a:r>
            <a:endParaRPr lang="en-GB" dirty="0"/>
          </a:p>
        </p:txBody>
      </p:sp>
      <p:sp>
        <p:nvSpPr>
          <p:cNvPr id="4" name="Slide Number Placeholder 3"/>
          <p:cNvSpPr>
            <a:spLocks noGrp="1"/>
          </p:cNvSpPr>
          <p:nvPr>
            <p:ph type="sldNum" sz="quarter" idx="10"/>
          </p:nvPr>
        </p:nvSpPr>
        <p:spPr/>
        <p:txBody>
          <a:bodyPr/>
          <a:lstStyle/>
          <a:p>
            <a:fld id="{6EA51F85-F157-4223-9AD2-35838686BAC4}" type="slidenum">
              <a:rPr lang="en-GB" smtClean="0"/>
              <a:t>13</a:t>
            </a:fld>
            <a:endParaRPr lang="en-GB"/>
          </a:p>
        </p:txBody>
      </p:sp>
    </p:spTree>
    <p:extLst>
      <p:ext uri="{BB962C8B-B14F-4D97-AF65-F5344CB8AC3E}">
        <p14:creationId xmlns:p14="http://schemas.microsoft.com/office/powerpoint/2010/main" val="1908690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These are the objectives for this session. As you can see, they are designed both</a:t>
            </a:r>
            <a:r>
              <a:rPr lang="en-GB" baseline="0" dirty="0" smtClean="0"/>
              <a:t> to increase the teachers’ confidence in using the target language, but also to provide children with the language they will need in the final session. </a:t>
            </a:r>
            <a:endParaRPr lang="en-GB" dirty="0"/>
          </a:p>
        </p:txBody>
      </p:sp>
      <p:sp>
        <p:nvSpPr>
          <p:cNvPr id="4" name="Slide Number Placeholder 3"/>
          <p:cNvSpPr>
            <a:spLocks noGrp="1"/>
          </p:cNvSpPr>
          <p:nvPr>
            <p:ph type="sldNum" sz="quarter" idx="10"/>
          </p:nvPr>
        </p:nvSpPr>
        <p:spPr/>
        <p:txBody>
          <a:bodyPr/>
          <a:lstStyle/>
          <a:p>
            <a:fld id="{D5747E53-779C-4141-AB90-DD252608DD9E}" type="slidenum">
              <a:rPr lang="en-GB" smtClean="0"/>
              <a:t>3</a:t>
            </a:fld>
            <a:endParaRPr lang="en-GB"/>
          </a:p>
        </p:txBody>
      </p:sp>
    </p:spTree>
    <p:extLst>
      <p:ext uri="{BB962C8B-B14F-4D97-AF65-F5344CB8AC3E}">
        <p14:creationId xmlns:p14="http://schemas.microsoft.com/office/powerpoint/2010/main" val="2719025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These are the objectives for the</a:t>
            </a:r>
            <a:r>
              <a:rPr lang="en-GB" baseline="0" dirty="0" smtClean="0"/>
              <a:t> teachers’ pupils</a:t>
            </a:r>
            <a:r>
              <a:rPr lang="en-GB" dirty="0" smtClean="0"/>
              <a:t>. They are designed to increase children’s confidence at speaking in full sentences and to introduce them</a:t>
            </a:r>
            <a:r>
              <a:rPr lang="en-GB" baseline="0" dirty="0" smtClean="0"/>
              <a:t> to the verb “je </a:t>
            </a:r>
            <a:r>
              <a:rPr lang="en-GB" baseline="0" dirty="0" err="1" smtClean="0"/>
              <a:t>pense</a:t>
            </a:r>
            <a:r>
              <a:rPr lang="en-GB" baseline="0" dirty="0" smtClean="0"/>
              <a:t>” in preparation for Session 6.</a:t>
            </a:r>
            <a:endParaRPr lang="en-GB" dirty="0"/>
          </a:p>
        </p:txBody>
      </p:sp>
      <p:sp>
        <p:nvSpPr>
          <p:cNvPr id="4" name="Slide Number Placeholder 3"/>
          <p:cNvSpPr>
            <a:spLocks noGrp="1"/>
          </p:cNvSpPr>
          <p:nvPr>
            <p:ph type="sldNum" sz="quarter" idx="10"/>
          </p:nvPr>
        </p:nvSpPr>
        <p:spPr/>
        <p:txBody>
          <a:bodyPr/>
          <a:lstStyle/>
          <a:p>
            <a:fld id="{D5747E53-779C-4141-AB90-DD252608DD9E}" type="slidenum">
              <a:rPr lang="en-GB" smtClean="0"/>
              <a:t>4</a:t>
            </a:fld>
            <a:endParaRPr lang="en-GB"/>
          </a:p>
        </p:txBody>
      </p:sp>
    </p:spTree>
    <p:extLst>
      <p:ext uri="{BB962C8B-B14F-4D97-AF65-F5344CB8AC3E}">
        <p14:creationId xmlns:p14="http://schemas.microsoft.com/office/powerpoint/2010/main" val="2719025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Watch</a:t>
            </a:r>
            <a:r>
              <a:rPr lang="en-GB" baseline="0" dirty="0" smtClean="0"/>
              <a:t> this very short clip. The teacher is helping children Year 5 to remember how to guess what is behind the coloured pieces of the jigsaw displayed on the </a:t>
            </a:r>
            <a:r>
              <a:rPr lang="en-GB" baseline="0" dirty="0" err="1" smtClean="0"/>
              <a:t>Smartboard</a:t>
            </a:r>
            <a:r>
              <a:rPr lang="en-GB" baseline="0" dirty="0" smtClean="0"/>
              <a:t>. He wants them to use the structure “Je </a:t>
            </a:r>
            <a:r>
              <a:rPr lang="en-GB" baseline="0" dirty="0" err="1" smtClean="0"/>
              <a:t>pense</a:t>
            </a:r>
            <a:r>
              <a:rPr lang="en-GB" baseline="0" dirty="0" smtClean="0"/>
              <a:t> </a:t>
            </a:r>
            <a:r>
              <a:rPr lang="en-GB" baseline="0" dirty="0" err="1" smtClean="0"/>
              <a:t>qu’il</a:t>
            </a:r>
            <a:r>
              <a:rPr lang="en-GB" baseline="0" dirty="0" smtClean="0"/>
              <a:t> y a ……. derrière la pièce ….., for example, Je </a:t>
            </a:r>
            <a:r>
              <a:rPr lang="en-GB" baseline="0" dirty="0" err="1" smtClean="0"/>
              <a:t>pense</a:t>
            </a:r>
            <a:r>
              <a:rPr lang="en-GB" baseline="0" dirty="0" smtClean="0"/>
              <a:t> </a:t>
            </a:r>
            <a:r>
              <a:rPr lang="en-GB" baseline="0" dirty="0" err="1" smtClean="0"/>
              <a:t>qu’il</a:t>
            </a:r>
            <a:r>
              <a:rPr lang="en-GB" baseline="0" dirty="0" smtClean="0"/>
              <a:t> y a </a:t>
            </a:r>
            <a:r>
              <a:rPr lang="en-GB" baseline="0" dirty="0" err="1" smtClean="0"/>
              <a:t>une</a:t>
            </a:r>
            <a:r>
              <a:rPr lang="en-GB" baseline="0" dirty="0" smtClean="0"/>
              <a:t> table derrière la pièce </a:t>
            </a:r>
            <a:r>
              <a:rPr lang="en-GB" baseline="0" dirty="0" err="1" smtClean="0"/>
              <a:t>jaune</a:t>
            </a:r>
            <a:r>
              <a:rPr lang="en-GB" baseline="0" dirty="0" smtClean="0"/>
              <a:t> (I think there is a little bed behind the yellow piece). Ask the teachers to comment on what helps the children retrieve the language. Clearly they are not yet all remembering the structure automatically. It takes time and patience. Teachers should tell you that the teacher in the clip strokes his chin when he says “je </a:t>
            </a:r>
            <a:r>
              <a:rPr lang="en-GB" baseline="0" dirty="0" err="1" smtClean="0"/>
              <a:t>pense</a:t>
            </a:r>
            <a:r>
              <a:rPr lang="en-GB" baseline="0" dirty="0" smtClean="0"/>
              <a:t>”, clicks his fingers when he says </a:t>
            </a:r>
            <a:r>
              <a:rPr lang="en-GB" baseline="0" dirty="0" err="1" smtClean="0"/>
              <a:t>que</a:t>
            </a:r>
            <a:r>
              <a:rPr lang="en-GB" baseline="0" dirty="0" smtClean="0"/>
              <a:t>, pretends to go to sleep to signify the bed, and puts his arms behind his back to indicate the word derrière. Note that the children join in almost automatically, which suggests that gesture is a very powerful support for recall and speaking in full sentences. Note, too, that the children appear to know the colours and to position them automatically after the nouns. When the teachers have discussed the clip, ask them if they can remember the sentence that the teacher in the clip had modelled for the class. </a:t>
            </a:r>
            <a:r>
              <a:rPr lang="en-GB" sz="1200" kern="1200" dirty="0" smtClean="0">
                <a:solidFill>
                  <a:schemeClr val="tx1"/>
                </a:solidFill>
                <a:effectLst/>
                <a:latin typeface="+mn-lt"/>
                <a:ea typeface="+mn-ea"/>
                <a:cs typeface="+mn-cs"/>
              </a:rPr>
              <a:t>Ask them if they remember the word for “behind” (derrière). This is the preposition you are going to practise now.</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D5747E53-779C-4141-AB90-DD252608DD9E}" type="slidenum">
              <a:rPr lang="en-GB" smtClean="0"/>
              <a:t>5</a:t>
            </a:fld>
            <a:endParaRPr lang="en-GB"/>
          </a:p>
        </p:txBody>
      </p:sp>
    </p:spTree>
    <p:extLst>
      <p:ext uri="{BB962C8B-B14F-4D97-AF65-F5344CB8AC3E}">
        <p14:creationId xmlns:p14="http://schemas.microsoft.com/office/powerpoint/2010/main" val="271902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First</a:t>
            </a:r>
            <a:r>
              <a:rPr lang="en-GB" baseline="0" dirty="0" smtClean="0"/>
              <a:t> of all explain that this slide introduces the word “derrière” (behind). Some teachers and children may have already met the word, likewise the phrase “je </a:t>
            </a:r>
            <a:r>
              <a:rPr lang="en-GB" baseline="0" dirty="0" err="1" smtClean="0"/>
              <a:t>pense</a:t>
            </a:r>
            <a:r>
              <a:rPr lang="en-GB" baseline="0" dirty="0" smtClean="0"/>
              <a:t>”, indispensable if a learner is to be able to express genuine opinions – not simply “opinions” such as “I like”. When modelling the phrase, it helps if you stroke your chin to indicate that you are thinking. The action will help the children to retain the phrase. Also you might click your fingers when you say the word “</a:t>
            </a:r>
            <a:r>
              <a:rPr lang="en-GB" baseline="0" dirty="0" err="1" smtClean="0"/>
              <a:t>que</a:t>
            </a:r>
            <a:r>
              <a:rPr lang="en-GB" baseline="0" dirty="0" smtClean="0"/>
              <a:t>”. Unlike English, where the word “that” is optional, the word “</a:t>
            </a:r>
            <a:r>
              <a:rPr lang="en-GB" baseline="0" dirty="0" err="1" smtClean="0"/>
              <a:t>que</a:t>
            </a:r>
            <a:r>
              <a:rPr lang="en-GB" baseline="0" dirty="0" smtClean="0"/>
              <a:t> must always follow the verb in this sort of construction. </a:t>
            </a:r>
          </a:p>
          <a:p>
            <a:r>
              <a:rPr lang="en-GB" baseline="0" dirty="0" smtClean="0"/>
              <a:t>The slide also reinforces the colours which the pupils will need to use when they come to the design project. </a:t>
            </a:r>
            <a:r>
              <a:rPr lang="en-GB" dirty="0" smtClean="0"/>
              <a:t>You can click on the texts to hear the correct pronunciation. When the class realise that this is a guessing game and that they must guess what is hidden behind</a:t>
            </a:r>
            <a:r>
              <a:rPr lang="en-GB" baseline="0" dirty="0" smtClean="0"/>
              <a:t> each coloured square, come out of presentation mode. Invite them to use the model phrase to guess what is behind each square, using the correct colour(s) to identify the square they have chosen. In each case use the correct response phrase, </a:t>
            </a:r>
            <a:r>
              <a:rPr lang="en-GB" i="1" baseline="0" dirty="0" err="1" smtClean="0"/>
              <a:t>C’est</a:t>
            </a:r>
            <a:r>
              <a:rPr lang="en-GB" i="1" baseline="0" dirty="0" smtClean="0"/>
              <a:t> bon </a:t>
            </a:r>
            <a:r>
              <a:rPr lang="en-GB" baseline="0" dirty="0" smtClean="0"/>
              <a:t>or </a:t>
            </a:r>
            <a:r>
              <a:rPr lang="en-GB" i="1" baseline="0" dirty="0" smtClean="0"/>
              <a:t>Non, </a:t>
            </a:r>
            <a:r>
              <a:rPr lang="en-GB" i="1" baseline="0" dirty="0" err="1" smtClean="0"/>
              <a:t>ce</a:t>
            </a:r>
            <a:r>
              <a:rPr lang="en-GB" i="1" baseline="0" dirty="0" smtClean="0"/>
              <a:t> </a:t>
            </a:r>
            <a:r>
              <a:rPr lang="en-GB" i="1" baseline="0" dirty="0" err="1" smtClean="0"/>
              <a:t>n’est</a:t>
            </a:r>
            <a:r>
              <a:rPr lang="en-GB" i="1" baseline="0" dirty="0" smtClean="0"/>
              <a:t> pas </a:t>
            </a:r>
            <a:r>
              <a:rPr lang="en-GB" i="1" baseline="0" dirty="0" err="1" smtClean="0"/>
              <a:t>ça</a:t>
            </a:r>
            <a:r>
              <a:rPr lang="en-GB" baseline="0" dirty="0" smtClean="0"/>
              <a:t>. The underlying message here is that you can make a mistake but still be speaking correct French. When a volunteer says the sentence, drag the square away so that the class can see if the answer is right or not. If it is right drag the square onto the blue circle to leave the correct answer revealed. If the answer is incorrect, press CONTROL and Z and the square will snap back to its previous position. The language for the children is modelled in the next slide.</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N.B. </a:t>
            </a:r>
            <a:r>
              <a:rPr lang="en-GB" sz="1200" i="1" kern="1200" dirty="0" err="1" smtClean="0">
                <a:solidFill>
                  <a:schemeClr val="tx1"/>
                </a:solidFill>
                <a:effectLst/>
                <a:latin typeface="+mn-lt"/>
                <a:ea typeface="+mn-ea"/>
                <a:cs typeface="+mn-cs"/>
              </a:rPr>
              <a:t>C’est</a:t>
            </a:r>
            <a:r>
              <a:rPr lang="en-GB" sz="1200" i="1" kern="1200" dirty="0" smtClean="0">
                <a:solidFill>
                  <a:schemeClr val="tx1"/>
                </a:solidFill>
                <a:effectLst/>
                <a:latin typeface="+mn-lt"/>
                <a:ea typeface="+mn-ea"/>
                <a:cs typeface="+mn-cs"/>
              </a:rPr>
              <a:t> bon</a:t>
            </a:r>
            <a:r>
              <a:rPr lang="en-GB" sz="1200" kern="1200" dirty="0" smtClean="0">
                <a:solidFill>
                  <a:schemeClr val="tx1"/>
                </a:solidFill>
                <a:effectLst/>
                <a:latin typeface="+mn-lt"/>
                <a:ea typeface="+mn-ea"/>
                <a:cs typeface="+mn-cs"/>
              </a:rPr>
              <a:t> is only used to say something is right. If you want to praise a child, you would say, </a:t>
            </a:r>
            <a:r>
              <a:rPr lang="en-GB" sz="1200" i="1" kern="1200" dirty="0" err="1" smtClean="0">
                <a:solidFill>
                  <a:schemeClr val="tx1"/>
                </a:solidFill>
                <a:effectLst/>
                <a:latin typeface="+mn-lt"/>
                <a:ea typeface="+mn-ea"/>
                <a:cs typeface="+mn-cs"/>
              </a:rPr>
              <a:t>Très</a:t>
            </a:r>
            <a:r>
              <a:rPr lang="en-GB" sz="1200" i="1" kern="1200" dirty="0" smtClean="0">
                <a:solidFill>
                  <a:schemeClr val="tx1"/>
                </a:solidFill>
                <a:effectLst/>
                <a:latin typeface="+mn-lt"/>
                <a:ea typeface="+mn-ea"/>
                <a:cs typeface="+mn-cs"/>
              </a:rPr>
              <a:t> </a:t>
            </a:r>
            <a:r>
              <a:rPr lang="en-GB" sz="1200" i="1" kern="1200" dirty="0" err="1" smtClean="0">
                <a:solidFill>
                  <a:schemeClr val="tx1"/>
                </a:solidFill>
                <a:effectLst/>
                <a:latin typeface="+mn-lt"/>
                <a:ea typeface="+mn-ea"/>
                <a:cs typeface="+mn-cs"/>
              </a:rPr>
              <a:t>bien</a:t>
            </a:r>
            <a:r>
              <a:rPr lang="en-GB" sz="1200" i="1" kern="1200" smtClean="0">
                <a:solidFill>
                  <a:schemeClr val="tx1"/>
                </a:solidFill>
                <a:effectLst/>
                <a:latin typeface="+mn-lt"/>
                <a:ea typeface="+mn-ea"/>
                <a:cs typeface="+mn-cs"/>
              </a:rPr>
              <a:t> !</a:t>
            </a:r>
            <a:endParaRPr lang="en-GB" sz="1200" kern="120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5E557B6-E1D2-47E7-9160-7EA5E6CDACE6}" type="slidenum">
              <a:rPr lang="en-GB" smtClean="0"/>
              <a:t>6</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Use this speaking frame to model the language</a:t>
            </a:r>
            <a:r>
              <a:rPr lang="en-GB" baseline="0" dirty="0" smtClean="0"/>
              <a:t> to the teachers. Explain that this structure is very useful for modelling to a class how to construct a sentence. It will also be useful when the children come to describe the room that they are going to create out of a shoe box in the next session.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7</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Explain that you are introducing five</a:t>
            </a:r>
            <a:r>
              <a:rPr lang="en-GB" baseline="0" dirty="0" smtClean="0"/>
              <a:t> more prepositions, but that teachers should consider whether they should introduce them to a class of children. Primary teachers may agree that some children still find it difficult to talk about space and position, and you can see the problem in this slide, which introduces the word </a:t>
            </a:r>
            <a:r>
              <a:rPr lang="en-GB" i="1" baseline="0" dirty="0" err="1" smtClean="0"/>
              <a:t>devant</a:t>
            </a:r>
            <a:r>
              <a:rPr lang="en-GB" baseline="0" dirty="0" smtClean="0"/>
              <a:t> (in front of). It all depends on your standpoint. You may wish to give teachers a few minutes to practise in pairs making sentences with the items of furniture that they have learnt, using the two sentences as models.  Construction a) is quite straightforward as you just need to swap the nouns. </a:t>
            </a:r>
          </a:p>
          <a:p>
            <a:r>
              <a:rPr lang="en-GB" baseline="0" dirty="0" smtClean="0"/>
              <a:t>Construction b) is a bit more complicated. For example, one teacher says </a:t>
            </a:r>
            <a:r>
              <a:rPr lang="en-GB" i="1" baseline="0" dirty="0" smtClean="0"/>
              <a:t>Il y a </a:t>
            </a:r>
            <a:r>
              <a:rPr lang="en-GB" i="1" baseline="0" dirty="0" err="1" smtClean="0"/>
              <a:t>une</a:t>
            </a:r>
            <a:r>
              <a:rPr lang="en-GB" i="1" baseline="0" dirty="0" smtClean="0"/>
              <a:t> commode </a:t>
            </a:r>
            <a:r>
              <a:rPr lang="en-GB" i="1" baseline="0" dirty="0" err="1" smtClean="0"/>
              <a:t>devant</a:t>
            </a:r>
            <a:r>
              <a:rPr lang="en-GB" i="1" baseline="0" dirty="0" smtClean="0"/>
              <a:t> </a:t>
            </a:r>
            <a:r>
              <a:rPr lang="en-GB" i="1" baseline="0" dirty="0" err="1" smtClean="0"/>
              <a:t>l’armoire</a:t>
            </a:r>
            <a:r>
              <a:rPr lang="en-GB" i="1" baseline="0" dirty="0" smtClean="0"/>
              <a:t> </a:t>
            </a:r>
            <a:r>
              <a:rPr lang="en-GB" baseline="0" dirty="0" smtClean="0"/>
              <a:t>and the other responds, “</a:t>
            </a:r>
            <a:r>
              <a:rPr lang="en-GB" i="1" baseline="0" dirty="0" smtClean="0"/>
              <a:t>Il y a </a:t>
            </a:r>
            <a:r>
              <a:rPr lang="en-GB" i="1" baseline="0" dirty="0" err="1" smtClean="0"/>
              <a:t>une</a:t>
            </a:r>
            <a:r>
              <a:rPr lang="en-GB" i="1" baseline="0" dirty="0" smtClean="0"/>
              <a:t> armoire derrière la commode.” </a:t>
            </a:r>
            <a:r>
              <a:rPr lang="en-GB" baseline="0" dirty="0" smtClean="0"/>
              <a:t>Note that this construction requires them to switch between the indefinite and definite articles, so, even though it is deceptively simple, it is an indicator of linguistic progression. If a teacher sets up such a drill for a class (if she thinks they are ready to learn </a:t>
            </a:r>
            <a:r>
              <a:rPr lang="en-GB" i="1" baseline="0" dirty="0" err="1" smtClean="0"/>
              <a:t>devant</a:t>
            </a:r>
            <a:r>
              <a:rPr lang="en-GB" baseline="0" dirty="0" smtClean="0"/>
              <a:t> as well as </a:t>
            </a:r>
            <a:r>
              <a:rPr lang="en-GB" i="1" baseline="0" dirty="0" smtClean="0"/>
              <a:t>derrière)</a:t>
            </a:r>
            <a:r>
              <a:rPr lang="en-GB" baseline="0" dirty="0" smtClean="0"/>
              <a:t>, then, if she observes that some children are able automatically to switch the sentences round, she should note this as a significant achievement. Sometimes we can miss key indicators of progress and this is one of them.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8</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Remind the teachers</a:t>
            </a:r>
            <a:r>
              <a:rPr lang="en-GB" baseline="0" dirty="0" smtClean="0"/>
              <a:t> that they have already practised the preposition </a:t>
            </a:r>
            <a:r>
              <a:rPr lang="en-GB" i="1" baseline="0" dirty="0" err="1" smtClean="0"/>
              <a:t>dans</a:t>
            </a:r>
            <a:r>
              <a:rPr lang="en-GB" baseline="0" dirty="0" smtClean="0"/>
              <a:t>, but without explicitly teaching it. There is no need to emphasise it during this unit, as the preposition </a:t>
            </a:r>
            <a:r>
              <a:rPr lang="en-GB" i="1" baseline="0" dirty="0" smtClean="0"/>
              <a:t>derrière</a:t>
            </a:r>
            <a:r>
              <a:rPr lang="en-GB" baseline="0" dirty="0" smtClean="0"/>
              <a:t> will suffice unless children want to use other words. Simple as this word is, it is often mispronounced. Pronounce the word for the teachers and ask them if they notice that the final s is not pronounced. It is surprising how many people say “*</a:t>
            </a:r>
            <a:r>
              <a:rPr lang="en-GB" b="1" baseline="0" dirty="0" err="1" smtClean="0"/>
              <a:t>donz</a:t>
            </a:r>
            <a:r>
              <a:rPr lang="en-GB" baseline="0" dirty="0" smtClean="0"/>
              <a:t>”, even some who have no problem pronouncing the plural of nouns without sounding the final </a:t>
            </a:r>
            <a:r>
              <a:rPr lang="en-GB" b="1" baseline="0" dirty="0" smtClean="0"/>
              <a:t>s. </a:t>
            </a:r>
            <a:r>
              <a:rPr lang="en-GB" baseline="0" dirty="0" smtClean="0"/>
              <a:t>Read the first sentence and remind them that they have been using the word in sessions one, but that they don’t have to “teach” it to the children at the this stage. Then read the three sentences to show them the two different pronunciations of the word:</a:t>
            </a:r>
            <a:r>
              <a:rPr lang="en-GB" b="1" baseline="0" dirty="0" smtClean="0"/>
              <a:t> s </a:t>
            </a:r>
            <a:r>
              <a:rPr lang="en-GB" baseline="0" dirty="0" smtClean="0"/>
              <a:t>is not pronounced if followed by a consonant, but is pronounced like </a:t>
            </a:r>
            <a:r>
              <a:rPr lang="en-GB" b="1" baseline="0" dirty="0" smtClean="0"/>
              <a:t>z</a:t>
            </a:r>
            <a:r>
              <a:rPr lang="en-GB" baseline="0" dirty="0" smtClean="0"/>
              <a:t> before a vowel.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9</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These two prepositions seem straightforward</a:t>
            </a:r>
            <a:r>
              <a:rPr lang="en-GB" baseline="0" dirty="0" smtClean="0"/>
              <a:t> but there is another challenge. Many speakers of English find it very difficult to hear the difference and to pronounce them correctly, especially the word sur. Click on the word </a:t>
            </a:r>
            <a:r>
              <a:rPr lang="en-GB" i="1" baseline="0" dirty="0" err="1" smtClean="0"/>
              <a:t>sur</a:t>
            </a:r>
            <a:r>
              <a:rPr lang="en-GB" baseline="0" dirty="0" smtClean="0"/>
              <a:t> at the top left hand of the slide to hear it. This short word contains probably the two most difficult French sounds for a speaker of English to imitate: /y/ and /R/. Click on the word sous at the bottom right hand and ask them to listen to the single heavy vowel in the word. It helps to remember the meaning. Ask them then to alternate between the two prepositions. Some will find it hard! </a:t>
            </a:r>
          </a:p>
          <a:p>
            <a:r>
              <a:rPr lang="en-GB" baseline="0" dirty="0" smtClean="0"/>
              <a:t>Read sentences </a:t>
            </a:r>
            <a:r>
              <a:rPr lang="en-GB" b="1" baseline="0" dirty="0" smtClean="0"/>
              <a:t>a</a:t>
            </a:r>
            <a:r>
              <a:rPr lang="en-GB" baseline="0" dirty="0" smtClean="0"/>
              <a:t> and </a:t>
            </a:r>
            <a:r>
              <a:rPr lang="en-GB" b="1" baseline="0" dirty="0" smtClean="0"/>
              <a:t>b </a:t>
            </a:r>
            <a:r>
              <a:rPr lang="en-GB" baseline="0" dirty="0" smtClean="0"/>
              <a:t>and ask them to repeat them. If they are engaged, ask them to make some sentences using the words from the bedroom. </a:t>
            </a:r>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10</a:t>
            </a:fld>
            <a:endParaRPr lang="en-GB"/>
          </a:p>
        </p:txBody>
      </p:sp>
    </p:spTree>
    <p:extLst>
      <p:ext uri="{BB962C8B-B14F-4D97-AF65-F5344CB8AC3E}">
        <p14:creationId xmlns:p14="http://schemas.microsoft.com/office/powerpoint/2010/main" val="117845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9A15FF1-6D02-49E8-AD44-2EE3CC682A7D}"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A3F83E5-5AC6-4A4C-8201-94590B572B78}" type="slidenum">
              <a:rPr lang="en-GB" smtClean="0"/>
              <a:t>‹#›</a:t>
            </a:fld>
            <a:endParaRPr lang="en-GB"/>
          </a:p>
        </p:txBody>
      </p:sp>
    </p:spTree>
    <p:extLst>
      <p:ext uri="{BB962C8B-B14F-4D97-AF65-F5344CB8AC3E}">
        <p14:creationId xmlns:p14="http://schemas.microsoft.com/office/powerpoint/2010/main" val="1700550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9A15FF1-6D02-49E8-AD44-2EE3CC682A7D}"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A3F83E5-5AC6-4A4C-8201-94590B572B78}" type="slidenum">
              <a:rPr lang="en-GB" smtClean="0"/>
              <a:t>‹#›</a:t>
            </a:fld>
            <a:endParaRPr lang="en-GB"/>
          </a:p>
        </p:txBody>
      </p:sp>
    </p:spTree>
    <p:extLst>
      <p:ext uri="{BB962C8B-B14F-4D97-AF65-F5344CB8AC3E}">
        <p14:creationId xmlns:p14="http://schemas.microsoft.com/office/powerpoint/2010/main" val="1782481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9A15FF1-6D02-49E8-AD44-2EE3CC682A7D}"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A3F83E5-5AC6-4A4C-8201-94590B572B78}" type="slidenum">
              <a:rPr lang="en-GB" smtClean="0"/>
              <a:t>‹#›</a:t>
            </a:fld>
            <a:endParaRPr lang="en-GB"/>
          </a:p>
        </p:txBody>
      </p:sp>
    </p:spTree>
    <p:extLst>
      <p:ext uri="{BB962C8B-B14F-4D97-AF65-F5344CB8AC3E}">
        <p14:creationId xmlns:p14="http://schemas.microsoft.com/office/powerpoint/2010/main" val="3785041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9A15FF1-6D02-49E8-AD44-2EE3CC682A7D}"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A3F83E5-5AC6-4A4C-8201-94590B572B78}" type="slidenum">
              <a:rPr lang="en-GB" smtClean="0"/>
              <a:t>‹#›</a:t>
            </a:fld>
            <a:endParaRPr lang="en-GB"/>
          </a:p>
        </p:txBody>
      </p:sp>
    </p:spTree>
    <p:extLst>
      <p:ext uri="{BB962C8B-B14F-4D97-AF65-F5344CB8AC3E}">
        <p14:creationId xmlns:p14="http://schemas.microsoft.com/office/powerpoint/2010/main" val="3196575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A15FF1-6D02-49E8-AD44-2EE3CC682A7D}"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A3F83E5-5AC6-4A4C-8201-94590B572B78}" type="slidenum">
              <a:rPr lang="en-GB" smtClean="0"/>
              <a:t>‹#›</a:t>
            </a:fld>
            <a:endParaRPr lang="en-GB"/>
          </a:p>
        </p:txBody>
      </p:sp>
    </p:spTree>
    <p:extLst>
      <p:ext uri="{BB962C8B-B14F-4D97-AF65-F5344CB8AC3E}">
        <p14:creationId xmlns:p14="http://schemas.microsoft.com/office/powerpoint/2010/main" val="716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9A15FF1-6D02-49E8-AD44-2EE3CC682A7D}" type="datetimeFigureOut">
              <a:rPr lang="en-GB" smtClean="0"/>
              <a:t>02/06/2015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A3F83E5-5AC6-4A4C-8201-94590B572B78}" type="slidenum">
              <a:rPr lang="en-GB" smtClean="0"/>
              <a:t>‹#›</a:t>
            </a:fld>
            <a:endParaRPr lang="en-GB"/>
          </a:p>
        </p:txBody>
      </p:sp>
    </p:spTree>
    <p:extLst>
      <p:ext uri="{BB962C8B-B14F-4D97-AF65-F5344CB8AC3E}">
        <p14:creationId xmlns:p14="http://schemas.microsoft.com/office/powerpoint/2010/main" val="3427645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9A15FF1-6D02-49E8-AD44-2EE3CC682A7D}" type="datetimeFigureOut">
              <a:rPr lang="en-GB" smtClean="0"/>
              <a:t>02/06/2015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A3F83E5-5AC6-4A4C-8201-94590B572B78}" type="slidenum">
              <a:rPr lang="en-GB" smtClean="0"/>
              <a:t>‹#›</a:t>
            </a:fld>
            <a:endParaRPr lang="en-GB"/>
          </a:p>
        </p:txBody>
      </p:sp>
    </p:spTree>
    <p:extLst>
      <p:ext uri="{BB962C8B-B14F-4D97-AF65-F5344CB8AC3E}">
        <p14:creationId xmlns:p14="http://schemas.microsoft.com/office/powerpoint/2010/main" val="3206502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9A15FF1-6D02-49E8-AD44-2EE3CC682A7D}" type="datetimeFigureOut">
              <a:rPr lang="en-GB" smtClean="0"/>
              <a:t>02/06/2015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A3F83E5-5AC6-4A4C-8201-94590B572B78}" type="slidenum">
              <a:rPr lang="en-GB" smtClean="0"/>
              <a:t>‹#›</a:t>
            </a:fld>
            <a:endParaRPr lang="en-GB"/>
          </a:p>
        </p:txBody>
      </p:sp>
    </p:spTree>
    <p:extLst>
      <p:ext uri="{BB962C8B-B14F-4D97-AF65-F5344CB8AC3E}">
        <p14:creationId xmlns:p14="http://schemas.microsoft.com/office/powerpoint/2010/main" val="1947209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A15FF1-6D02-49E8-AD44-2EE3CC682A7D}" type="datetimeFigureOut">
              <a:rPr lang="en-GB" smtClean="0"/>
              <a:t>02/06/2015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A3F83E5-5AC6-4A4C-8201-94590B572B78}" type="slidenum">
              <a:rPr lang="en-GB" smtClean="0"/>
              <a:t>‹#›</a:t>
            </a:fld>
            <a:endParaRPr lang="en-GB"/>
          </a:p>
        </p:txBody>
      </p:sp>
    </p:spTree>
    <p:extLst>
      <p:ext uri="{BB962C8B-B14F-4D97-AF65-F5344CB8AC3E}">
        <p14:creationId xmlns:p14="http://schemas.microsoft.com/office/powerpoint/2010/main" val="3067579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A15FF1-6D02-49E8-AD44-2EE3CC682A7D}" type="datetimeFigureOut">
              <a:rPr lang="en-GB" smtClean="0"/>
              <a:t>02/06/2015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A3F83E5-5AC6-4A4C-8201-94590B572B78}" type="slidenum">
              <a:rPr lang="en-GB" smtClean="0"/>
              <a:t>‹#›</a:t>
            </a:fld>
            <a:endParaRPr lang="en-GB"/>
          </a:p>
        </p:txBody>
      </p:sp>
    </p:spTree>
    <p:extLst>
      <p:ext uri="{BB962C8B-B14F-4D97-AF65-F5344CB8AC3E}">
        <p14:creationId xmlns:p14="http://schemas.microsoft.com/office/powerpoint/2010/main" val="1909662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A15FF1-6D02-49E8-AD44-2EE3CC682A7D}" type="datetimeFigureOut">
              <a:rPr lang="en-GB" smtClean="0"/>
              <a:t>02/06/2015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A3F83E5-5AC6-4A4C-8201-94590B572B78}" type="slidenum">
              <a:rPr lang="en-GB" smtClean="0"/>
              <a:t>‹#›</a:t>
            </a:fld>
            <a:endParaRPr lang="en-GB"/>
          </a:p>
        </p:txBody>
      </p:sp>
    </p:spTree>
    <p:extLst>
      <p:ext uri="{BB962C8B-B14F-4D97-AF65-F5344CB8AC3E}">
        <p14:creationId xmlns:p14="http://schemas.microsoft.com/office/powerpoint/2010/main" val="3830505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A15FF1-6D02-49E8-AD44-2EE3CC682A7D}" type="datetimeFigureOut">
              <a:rPr lang="en-GB" smtClean="0"/>
              <a:t>02/06/2015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3F83E5-5AC6-4A4C-8201-94590B572B78}" type="slidenum">
              <a:rPr lang="en-GB" smtClean="0"/>
              <a:t>‹#›</a:t>
            </a:fld>
            <a:endParaRPr lang="en-GB"/>
          </a:p>
        </p:txBody>
      </p:sp>
    </p:spTree>
    <p:extLst>
      <p:ext uri="{BB962C8B-B14F-4D97-AF65-F5344CB8AC3E}">
        <p14:creationId xmlns:p14="http://schemas.microsoft.com/office/powerpoint/2010/main" val="9543697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wmv"/><Relationship Id="rId1" Type="http://schemas.microsoft.com/office/2007/relationships/media" Target="../media/media1.wmv"/><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gif"/><Relationship Id="rId18" Type="http://schemas.openxmlformats.org/officeDocument/2006/relationships/image" Target="../media/image16.gif"/><Relationship Id="rId3" Type="http://schemas.openxmlformats.org/officeDocument/2006/relationships/audio" Target="../media/audio1.wav"/><Relationship Id="rId21" Type="http://schemas.openxmlformats.org/officeDocument/2006/relationships/image" Target="../media/image19.gif"/><Relationship Id="rId7" Type="http://schemas.openxmlformats.org/officeDocument/2006/relationships/audio" Target="../media/audio2.wav"/><Relationship Id="rId12" Type="http://schemas.openxmlformats.org/officeDocument/2006/relationships/image" Target="../media/image10.gif"/><Relationship Id="rId17" Type="http://schemas.openxmlformats.org/officeDocument/2006/relationships/image" Target="../media/image15.gif"/><Relationship Id="rId2" Type="http://schemas.openxmlformats.org/officeDocument/2006/relationships/notesSlide" Target="../notesSlides/notesSlide5.xml"/><Relationship Id="rId16" Type="http://schemas.openxmlformats.org/officeDocument/2006/relationships/image" Target="../media/image14.gif"/><Relationship Id="rId20" Type="http://schemas.openxmlformats.org/officeDocument/2006/relationships/image" Target="../media/image18.jpeg"/><Relationship Id="rId1" Type="http://schemas.openxmlformats.org/officeDocument/2006/relationships/slideLayout" Target="../slideLayouts/slideLayout1.xml"/><Relationship Id="rId6" Type="http://schemas.openxmlformats.org/officeDocument/2006/relationships/image" Target="../media/image5.gif"/><Relationship Id="rId11" Type="http://schemas.openxmlformats.org/officeDocument/2006/relationships/image" Target="../media/image9.gif"/><Relationship Id="rId24" Type="http://schemas.openxmlformats.org/officeDocument/2006/relationships/audio" Target="../media/audio5.wav"/><Relationship Id="rId5" Type="http://schemas.openxmlformats.org/officeDocument/2006/relationships/image" Target="../media/image4.gif"/><Relationship Id="rId15" Type="http://schemas.openxmlformats.org/officeDocument/2006/relationships/image" Target="../media/image13.gif"/><Relationship Id="rId23" Type="http://schemas.openxmlformats.org/officeDocument/2006/relationships/audio" Target="../media/audio4.wav"/><Relationship Id="rId10" Type="http://schemas.openxmlformats.org/officeDocument/2006/relationships/image" Target="../media/image8.gif"/><Relationship Id="rId19" Type="http://schemas.openxmlformats.org/officeDocument/2006/relationships/image" Target="../media/image17.gif"/><Relationship Id="rId4" Type="http://schemas.openxmlformats.org/officeDocument/2006/relationships/image" Target="../media/image3.gif"/><Relationship Id="rId9" Type="http://schemas.openxmlformats.org/officeDocument/2006/relationships/image" Target="../media/image7.gif"/><Relationship Id="rId14" Type="http://schemas.openxmlformats.org/officeDocument/2006/relationships/image" Target="../media/image12.gif"/><Relationship Id="rId22" Type="http://schemas.openxmlformats.org/officeDocument/2006/relationships/audio" Target="../media/audio3.wav"/></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27584" y="3717032"/>
            <a:ext cx="7772400" cy="792088"/>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6000" b="1" dirty="0" smtClean="0">
                <a:solidFill>
                  <a:srgbClr val="6DC1E3"/>
                </a:solidFill>
                <a:latin typeface="Comic Sans MS" panose="030F0702030302020204" pitchFamily="66" charset="0"/>
              </a:rPr>
              <a:t>Let’s</a:t>
            </a:r>
            <a:r>
              <a:rPr lang="en-GB" b="1" dirty="0" smtClean="0">
                <a:solidFill>
                  <a:srgbClr val="6DC1E3"/>
                </a:solidFill>
                <a:latin typeface="Comic Sans MS" panose="030F0702030302020204" pitchFamily="66" charset="0"/>
              </a:rPr>
              <a:t> </a:t>
            </a:r>
            <a:r>
              <a:rPr lang="en-GB" sz="5400" b="1" dirty="0" smtClean="0">
                <a:solidFill>
                  <a:srgbClr val="6DC1E3"/>
                </a:solidFill>
                <a:latin typeface="Comic Sans MS" panose="030F0702030302020204" pitchFamily="66" charset="0"/>
              </a:rPr>
              <a:t>enjoy</a:t>
            </a:r>
            <a:r>
              <a:rPr lang="en-GB" b="1" dirty="0" smtClean="0">
                <a:solidFill>
                  <a:srgbClr val="6DC1E3"/>
                </a:solidFill>
                <a:latin typeface="Comic Sans MS" panose="030F0702030302020204" pitchFamily="66" charset="0"/>
              </a:rPr>
              <a:t> </a:t>
            </a:r>
            <a:r>
              <a:rPr lang="en-GB" sz="6000" b="1" dirty="0" smtClean="0">
                <a:solidFill>
                  <a:srgbClr val="6DC1E3"/>
                </a:solidFill>
                <a:latin typeface="Comic Sans MS" panose="030F0702030302020204" pitchFamily="66" charset="0"/>
              </a:rPr>
              <a:t>making</a:t>
            </a:r>
            <a:endParaRPr lang="en-GB" sz="6000" b="1" dirty="0">
              <a:solidFill>
                <a:srgbClr val="6DC1E3"/>
              </a:solidFill>
              <a:latin typeface="Comic Sans MS" panose="030F0702030302020204" pitchFamily="66" charset="0"/>
            </a:endParaRPr>
          </a:p>
        </p:txBody>
      </p:sp>
      <p:sp>
        <p:nvSpPr>
          <p:cNvPr id="5" name="Subtitle 2"/>
          <p:cNvSpPr txBox="1">
            <a:spLocks/>
          </p:cNvSpPr>
          <p:nvPr/>
        </p:nvSpPr>
        <p:spPr>
          <a:xfrm>
            <a:off x="1371600" y="4671213"/>
            <a:ext cx="6400800" cy="12241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b="1" dirty="0" smtClean="0"/>
              <a:t>Session </a:t>
            </a:r>
            <a:r>
              <a:rPr lang="en-GB" b="1" dirty="0"/>
              <a:t>3</a:t>
            </a:r>
            <a:endParaRPr lang="en-GB" b="1"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3767138" y="838429"/>
            <a:ext cx="1609725" cy="1276350"/>
          </a:xfrm>
          <a:prstGeom prst="rect">
            <a:avLst/>
          </a:prstGeom>
        </p:spPr>
      </p:pic>
    </p:spTree>
    <p:extLst>
      <p:ext uri="{BB962C8B-B14F-4D97-AF65-F5344CB8AC3E}">
        <p14:creationId xmlns:p14="http://schemas.microsoft.com/office/powerpoint/2010/main" val="37306671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332656"/>
            <a:ext cx="7772400" cy="792088"/>
          </a:xfrm>
        </p:spPr>
        <p:txBody>
          <a:bodyPr>
            <a:normAutofit/>
          </a:bodyPr>
          <a:lstStyle/>
          <a:p>
            <a:r>
              <a:rPr lang="en-GB" sz="4000" b="1" dirty="0" err="1">
                <a:solidFill>
                  <a:srgbClr val="6DC1E3"/>
                </a:solidFill>
                <a:latin typeface="Comic Sans MS" panose="030F0702030302020204" pitchFamily="66" charset="0"/>
              </a:rPr>
              <a:t>C’est</a:t>
            </a:r>
            <a:r>
              <a:rPr lang="en-GB" sz="4000" b="1" dirty="0">
                <a:solidFill>
                  <a:srgbClr val="6DC1E3"/>
                </a:solidFill>
                <a:latin typeface="Comic Sans MS" panose="030F0702030302020204" pitchFamily="66" charset="0"/>
              </a:rPr>
              <a:t> extra</a:t>
            </a:r>
            <a:endParaRPr lang="en-GB" sz="4000" b="1" dirty="0">
              <a:solidFill>
                <a:srgbClr val="6DC1E3"/>
              </a:solidFill>
              <a:latin typeface="Comic Sans MS" panose="030F0702030302020204" pitchFamily="66" charset="0"/>
            </a:endParaRPr>
          </a:p>
        </p:txBody>
      </p:sp>
      <p:sp>
        <p:nvSpPr>
          <p:cNvPr id="5" name="Subtitle 2"/>
          <p:cNvSpPr>
            <a:spLocks noGrp="1"/>
          </p:cNvSpPr>
          <p:nvPr>
            <p:ph type="subTitle" idx="1"/>
          </p:nvPr>
        </p:nvSpPr>
        <p:spPr>
          <a:xfrm>
            <a:off x="1371600" y="1196752"/>
            <a:ext cx="6400800" cy="648072"/>
          </a:xfrm>
        </p:spPr>
        <p:txBody>
          <a:bodyPr>
            <a:normAutofit/>
          </a:bodyPr>
          <a:lstStyle/>
          <a:p>
            <a:r>
              <a:rPr lang="en-GB" b="1" dirty="0" smtClean="0">
                <a:solidFill>
                  <a:schemeClr val="tx1"/>
                </a:solidFill>
              </a:rPr>
              <a:t>Encore </a:t>
            </a:r>
            <a:r>
              <a:rPr lang="en-GB" b="1" dirty="0" err="1" smtClean="0">
                <a:solidFill>
                  <a:schemeClr val="tx1"/>
                </a:solidFill>
              </a:rPr>
              <a:t>cinq</a:t>
            </a:r>
            <a:r>
              <a:rPr lang="en-GB" b="1" dirty="0" smtClean="0">
                <a:solidFill>
                  <a:schemeClr val="tx1"/>
                </a:solidFill>
              </a:rPr>
              <a:t> </a:t>
            </a:r>
            <a:r>
              <a:rPr lang="en-GB" b="1" dirty="0" err="1" smtClean="0">
                <a:solidFill>
                  <a:schemeClr val="tx1"/>
                </a:solidFill>
              </a:rPr>
              <a:t>prépositions</a:t>
            </a:r>
            <a:r>
              <a:rPr lang="en-GB" b="1" dirty="0" smtClean="0">
                <a:solidFill>
                  <a:schemeClr val="tx1"/>
                </a:solidFill>
              </a:rPr>
              <a:t>: </a:t>
            </a:r>
            <a:r>
              <a:rPr lang="en-GB" b="1" dirty="0" err="1" smtClean="0">
                <a:solidFill>
                  <a:schemeClr val="tx1"/>
                </a:solidFill>
              </a:rPr>
              <a:t>sur</a:t>
            </a:r>
            <a:r>
              <a:rPr lang="en-GB" b="1" dirty="0" smtClean="0">
                <a:solidFill>
                  <a:schemeClr val="tx1"/>
                </a:solidFill>
              </a:rPr>
              <a:t> &amp; sous</a:t>
            </a:r>
            <a:endParaRPr lang="en-GB" b="1" dirty="0">
              <a:solidFill>
                <a:schemeClr val="tx1"/>
              </a:solidFill>
            </a:endParaRPr>
          </a:p>
        </p:txBody>
      </p:sp>
      <p:sp>
        <p:nvSpPr>
          <p:cNvPr id="6" name="Subtitle 2"/>
          <p:cNvSpPr txBox="1">
            <a:spLocks/>
          </p:cNvSpPr>
          <p:nvPr/>
        </p:nvSpPr>
        <p:spPr>
          <a:xfrm>
            <a:off x="107504" y="2132856"/>
            <a:ext cx="8784976" cy="3384376"/>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800" dirty="0" err="1" smtClean="0">
                <a:solidFill>
                  <a:schemeClr val="tx1"/>
                </a:solidFill>
              </a:rPr>
              <a:t>sur</a:t>
            </a:r>
            <a:r>
              <a:rPr lang="en-GB" sz="2800" dirty="0" smtClean="0">
                <a:solidFill>
                  <a:schemeClr val="tx1"/>
                </a:solidFill>
              </a:rPr>
              <a:t> = on</a:t>
            </a:r>
          </a:p>
          <a:p>
            <a:pPr algn="l"/>
            <a:r>
              <a:rPr lang="en-GB" sz="2800" dirty="0" smtClean="0">
                <a:solidFill>
                  <a:schemeClr val="tx1"/>
                </a:solidFill>
              </a:rPr>
              <a:t>sous = under</a:t>
            </a:r>
          </a:p>
          <a:p>
            <a:pPr algn="l"/>
            <a:endParaRPr lang="en-GB" sz="2800" dirty="0" smtClean="0">
              <a:solidFill>
                <a:schemeClr val="tx1"/>
              </a:solidFill>
            </a:endParaRPr>
          </a:p>
          <a:p>
            <a:pPr algn="l"/>
            <a:r>
              <a:rPr lang="en-GB" sz="2800" dirty="0" smtClean="0">
                <a:solidFill>
                  <a:schemeClr val="tx1"/>
                </a:solidFill>
              </a:rPr>
              <a:t>a) Le pot </a:t>
            </a:r>
            <a:r>
              <a:rPr lang="en-GB" sz="2800" dirty="0" err="1" smtClean="0">
                <a:solidFill>
                  <a:schemeClr val="tx1"/>
                </a:solidFill>
              </a:rPr>
              <a:t>est</a:t>
            </a:r>
            <a:r>
              <a:rPr lang="en-GB" sz="2800" dirty="0" smtClean="0">
                <a:solidFill>
                  <a:schemeClr val="tx1"/>
                </a:solidFill>
              </a:rPr>
              <a:t> sous le lit.</a:t>
            </a:r>
          </a:p>
          <a:p>
            <a:pPr algn="l"/>
            <a:r>
              <a:rPr lang="en-GB" sz="2800" dirty="0" smtClean="0">
                <a:solidFill>
                  <a:schemeClr val="tx1"/>
                </a:solidFill>
              </a:rPr>
              <a:t>b) Il y a un </a:t>
            </a:r>
            <a:r>
              <a:rPr lang="en-GB" sz="2800" dirty="0" err="1" smtClean="0">
                <a:solidFill>
                  <a:schemeClr val="tx1"/>
                </a:solidFill>
              </a:rPr>
              <a:t>ordinateur</a:t>
            </a:r>
            <a:r>
              <a:rPr lang="en-GB" sz="2800" dirty="0" smtClean="0">
                <a:solidFill>
                  <a:schemeClr val="tx1"/>
                </a:solidFill>
              </a:rPr>
              <a:t> </a:t>
            </a:r>
            <a:r>
              <a:rPr lang="en-GB" sz="2800" dirty="0" err="1" smtClean="0">
                <a:solidFill>
                  <a:schemeClr val="tx1"/>
                </a:solidFill>
              </a:rPr>
              <a:t>sur</a:t>
            </a:r>
            <a:r>
              <a:rPr lang="en-GB" sz="2800" dirty="0" smtClean="0">
                <a:solidFill>
                  <a:schemeClr val="tx1"/>
                </a:solidFill>
              </a:rPr>
              <a:t> le bureau.</a:t>
            </a:r>
          </a:p>
          <a:p>
            <a:pPr algn="l"/>
            <a:endParaRPr lang="en-GB" sz="2800" dirty="0" smtClean="0">
              <a:solidFill>
                <a:schemeClr val="tx1"/>
              </a:solidFill>
            </a:endParaRPr>
          </a:p>
          <a:p>
            <a:pPr algn="l"/>
            <a:endParaRPr lang="en-GB" sz="2800" dirty="0" smtClean="0">
              <a:solidFill>
                <a:schemeClr val="tx1"/>
              </a:solidFill>
            </a:endParaRPr>
          </a:p>
          <a:p>
            <a:pPr algn="l"/>
            <a:endParaRPr lang="en-GB" dirty="0">
              <a:solidFill>
                <a:schemeClr val="tx1"/>
              </a:solidFill>
            </a:endParaRPr>
          </a:p>
        </p:txBody>
      </p:sp>
      <p:sp>
        <p:nvSpPr>
          <p:cNvPr id="2" name="TextBox 1"/>
          <p:cNvSpPr txBox="1"/>
          <p:nvPr/>
        </p:nvSpPr>
        <p:spPr>
          <a:xfrm>
            <a:off x="179512" y="44624"/>
            <a:ext cx="1440160" cy="1292662"/>
          </a:xfrm>
          <a:prstGeom prst="rect">
            <a:avLst/>
          </a:prstGeom>
          <a:noFill/>
        </p:spPr>
        <p:txBody>
          <a:bodyPr wrap="square" rtlCol="0">
            <a:spAutoFit/>
          </a:bodyPr>
          <a:lstStyle/>
          <a:p>
            <a:r>
              <a:rPr lang="en-GB" sz="6000" b="1" dirty="0" err="1"/>
              <a:t>sur</a:t>
            </a:r>
            <a:endParaRPr lang="en-GB" sz="6000" dirty="0"/>
          </a:p>
          <a:p>
            <a:endParaRPr lang="en-GB" dirty="0"/>
          </a:p>
        </p:txBody>
      </p:sp>
      <p:sp>
        <p:nvSpPr>
          <p:cNvPr id="7" name="TextBox 6"/>
          <p:cNvSpPr txBox="1"/>
          <p:nvPr/>
        </p:nvSpPr>
        <p:spPr>
          <a:xfrm>
            <a:off x="6876256" y="5517232"/>
            <a:ext cx="1757486" cy="1292662"/>
          </a:xfrm>
          <a:prstGeom prst="rect">
            <a:avLst/>
          </a:prstGeom>
          <a:noFill/>
        </p:spPr>
        <p:txBody>
          <a:bodyPr wrap="square" rtlCol="0">
            <a:spAutoFit/>
          </a:bodyPr>
          <a:lstStyle/>
          <a:p>
            <a:r>
              <a:rPr lang="en-GB" sz="6000" b="1" dirty="0" smtClean="0"/>
              <a:t>sous</a:t>
            </a:r>
            <a:endParaRPr lang="en-GB" sz="6000" dirty="0"/>
          </a:p>
          <a:p>
            <a:endParaRPr lang="en-GB" dirty="0"/>
          </a:p>
        </p:txBody>
      </p:sp>
    </p:spTree>
    <p:extLst>
      <p:ext uri="{BB962C8B-B14F-4D97-AF65-F5344CB8AC3E}">
        <p14:creationId xmlns:p14="http://schemas.microsoft.com/office/powerpoint/2010/main" val="7346725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332656"/>
            <a:ext cx="7772400" cy="792088"/>
          </a:xfrm>
        </p:spPr>
        <p:txBody>
          <a:bodyPr>
            <a:normAutofit/>
          </a:bodyPr>
          <a:lstStyle/>
          <a:p>
            <a:r>
              <a:rPr lang="en-GB" sz="4000" b="1" dirty="0" err="1">
                <a:solidFill>
                  <a:srgbClr val="6DC1E3"/>
                </a:solidFill>
                <a:latin typeface="Comic Sans MS" panose="030F0702030302020204" pitchFamily="66" charset="0"/>
              </a:rPr>
              <a:t>C’est</a:t>
            </a:r>
            <a:r>
              <a:rPr lang="en-GB" sz="4000" b="1" dirty="0">
                <a:solidFill>
                  <a:srgbClr val="6DC1E3"/>
                </a:solidFill>
                <a:latin typeface="Comic Sans MS" panose="030F0702030302020204" pitchFamily="66" charset="0"/>
              </a:rPr>
              <a:t> extra</a:t>
            </a:r>
            <a:endParaRPr lang="en-GB" sz="4000" b="1" dirty="0">
              <a:solidFill>
                <a:srgbClr val="6DC1E3"/>
              </a:solidFill>
              <a:latin typeface="Comic Sans MS" panose="030F0702030302020204" pitchFamily="66" charset="0"/>
            </a:endParaRPr>
          </a:p>
        </p:txBody>
      </p:sp>
      <p:sp>
        <p:nvSpPr>
          <p:cNvPr id="5" name="Subtitle 2"/>
          <p:cNvSpPr>
            <a:spLocks noGrp="1"/>
          </p:cNvSpPr>
          <p:nvPr>
            <p:ph type="subTitle" idx="1"/>
          </p:nvPr>
        </p:nvSpPr>
        <p:spPr>
          <a:xfrm>
            <a:off x="1371600" y="1196752"/>
            <a:ext cx="6400800" cy="648072"/>
          </a:xfrm>
        </p:spPr>
        <p:txBody>
          <a:bodyPr/>
          <a:lstStyle/>
          <a:p>
            <a:r>
              <a:rPr lang="en-GB" b="1" dirty="0" smtClean="0">
                <a:solidFill>
                  <a:schemeClr val="tx1"/>
                </a:solidFill>
              </a:rPr>
              <a:t>Encore </a:t>
            </a:r>
            <a:r>
              <a:rPr lang="en-GB" b="1" dirty="0" err="1" smtClean="0">
                <a:solidFill>
                  <a:schemeClr val="tx1"/>
                </a:solidFill>
              </a:rPr>
              <a:t>cinq</a:t>
            </a:r>
            <a:r>
              <a:rPr lang="en-GB" b="1" dirty="0" smtClean="0">
                <a:solidFill>
                  <a:schemeClr val="tx1"/>
                </a:solidFill>
              </a:rPr>
              <a:t> </a:t>
            </a:r>
            <a:r>
              <a:rPr lang="en-GB" b="1" dirty="0" err="1" smtClean="0">
                <a:solidFill>
                  <a:schemeClr val="tx1"/>
                </a:solidFill>
              </a:rPr>
              <a:t>prépositions</a:t>
            </a:r>
            <a:r>
              <a:rPr lang="en-GB" b="1" dirty="0" smtClean="0">
                <a:solidFill>
                  <a:schemeClr val="tx1"/>
                </a:solidFill>
              </a:rPr>
              <a:t>: à </a:t>
            </a:r>
            <a:r>
              <a:rPr lang="en-GB" b="1" dirty="0" err="1" smtClean="0">
                <a:solidFill>
                  <a:schemeClr val="tx1"/>
                </a:solidFill>
              </a:rPr>
              <a:t>côté</a:t>
            </a:r>
            <a:r>
              <a:rPr lang="en-GB" b="1" dirty="0" smtClean="0">
                <a:solidFill>
                  <a:schemeClr val="tx1"/>
                </a:solidFill>
              </a:rPr>
              <a:t> de</a:t>
            </a:r>
            <a:endParaRPr lang="en-GB" b="1" dirty="0">
              <a:solidFill>
                <a:schemeClr val="tx1"/>
              </a:solidFill>
            </a:endParaRPr>
          </a:p>
        </p:txBody>
      </p:sp>
      <p:sp>
        <p:nvSpPr>
          <p:cNvPr id="6" name="Subtitle 2"/>
          <p:cNvSpPr txBox="1">
            <a:spLocks/>
          </p:cNvSpPr>
          <p:nvPr/>
        </p:nvSpPr>
        <p:spPr>
          <a:xfrm>
            <a:off x="179512" y="1988840"/>
            <a:ext cx="8784976" cy="4032448"/>
          </a:xfrm>
          <a:prstGeom prst="rect">
            <a:avLst/>
          </a:prstGeom>
        </p:spPr>
        <p:txBody>
          <a:bodyPr vert="horz" lIns="91440" tIns="45720" rIns="91440" bIns="45720" rtlCol="0">
            <a:normAutofit fontScale="92500" lnSpcReduction="2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800" dirty="0" smtClean="0">
                <a:solidFill>
                  <a:schemeClr val="tx1"/>
                </a:solidFill>
              </a:rPr>
              <a:t>à </a:t>
            </a:r>
            <a:r>
              <a:rPr lang="en-GB" sz="2800" dirty="0" err="1" smtClean="0">
                <a:solidFill>
                  <a:schemeClr val="tx1"/>
                </a:solidFill>
              </a:rPr>
              <a:t>côté</a:t>
            </a:r>
            <a:r>
              <a:rPr lang="en-GB" sz="2800" dirty="0" smtClean="0">
                <a:solidFill>
                  <a:schemeClr val="tx1"/>
                </a:solidFill>
              </a:rPr>
              <a:t> de la </a:t>
            </a:r>
            <a:r>
              <a:rPr lang="en-GB" sz="2800" dirty="0" err="1" smtClean="0">
                <a:solidFill>
                  <a:schemeClr val="tx1"/>
                </a:solidFill>
              </a:rPr>
              <a:t>porte</a:t>
            </a:r>
            <a:r>
              <a:rPr lang="en-GB" sz="2800" dirty="0" smtClean="0">
                <a:solidFill>
                  <a:schemeClr val="tx1"/>
                </a:solidFill>
              </a:rPr>
              <a:t> = next to the door:</a:t>
            </a:r>
          </a:p>
          <a:p>
            <a:pPr algn="l"/>
            <a:r>
              <a:rPr lang="en-GB" sz="2800" dirty="0">
                <a:solidFill>
                  <a:schemeClr val="tx1"/>
                </a:solidFill>
              </a:rPr>
              <a:t>à </a:t>
            </a:r>
            <a:r>
              <a:rPr lang="en-GB" sz="2800" dirty="0" err="1">
                <a:solidFill>
                  <a:schemeClr val="tx1"/>
                </a:solidFill>
              </a:rPr>
              <a:t>côté</a:t>
            </a:r>
            <a:r>
              <a:rPr lang="en-GB" sz="2800" dirty="0">
                <a:solidFill>
                  <a:schemeClr val="tx1"/>
                </a:solidFill>
              </a:rPr>
              <a:t> </a:t>
            </a:r>
            <a:r>
              <a:rPr lang="en-GB" sz="2800" dirty="0" smtClean="0">
                <a:solidFill>
                  <a:schemeClr val="tx1"/>
                </a:solidFill>
              </a:rPr>
              <a:t>du lit = next to the bed</a:t>
            </a:r>
          </a:p>
          <a:p>
            <a:pPr algn="l"/>
            <a:r>
              <a:rPr lang="en-GB" sz="2800" dirty="0" smtClean="0">
                <a:solidFill>
                  <a:schemeClr val="tx1"/>
                </a:solidFill>
              </a:rPr>
              <a:t>Le lit &lt; &gt; le bureau = Le lit </a:t>
            </a:r>
            <a:r>
              <a:rPr lang="en-GB" sz="2800" dirty="0" err="1" smtClean="0">
                <a:solidFill>
                  <a:schemeClr val="tx1"/>
                </a:solidFill>
              </a:rPr>
              <a:t>est</a:t>
            </a:r>
            <a:r>
              <a:rPr lang="en-GB" sz="2800" dirty="0" smtClean="0">
                <a:solidFill>
                  <a:schemeClr val="tx1"/>
                </a:solidFill>
              </a:rPr>
              <a:t> à </a:t>
            </a:r>
            <a:r>
              <a:rPr lang="en-GB" sz="2800" dirty="0" err="1">
                <a:solidFill>
                  <a:schemeClr val="tx1"/>
                </a:solidFill>
              </a:rPr>
              <a:t>côté</a:t>
            </a:r>
            <a:r>
              <a:rPr lang="en-GB" sz="2800" dirty="0">
                <a:solidFill>
                  <a:schemeClr val="tx1"/>
                </a:solidFill>
              </a:rPr>
              <a:t> </a:t>
            </a:r>
            <a:r>
              <a:rPr lang="en-GB" sz="2800" dirty="0" smtClean="0">
                <a:solidFill>
                  <a:schemeClr val="tx1"/>
                </a:solidFill>
              </a:rPr>
              <a:t>du bureau.</a:t>
            </a:r>
          </a:p>
          <a:p>
            <a:pPr algn="l"/>
            <a:r>
              <a:rPr lang="en-GB" sz="2800" dirty="0" smtClean="0">
                <a:solidFill>
                  <a:schemeClr val="tx1"/>
                </a:solidFill>
              </a:rPr>
              <a:t>La chaise &lt; &gt; </a:t>
            </a:r>
            <a:r>
              <a:rPr lang="en-GB" sz="2800" dirty="0" err="1" smtClean="0">
                <a:solidFill>
                  <a:schemeClr val="tx1"/>
                </a:solidFill>
              </a:rPr>
              <a:t>l’armoire</a:t>
            </a:r>
            <a:r>
              <a:rPr lang="en-GB" sz="2800" dirty="0" smtClean="0">
                <a:solidFill>
                  <a:schemeClr val="tx1"/>
                </a:solidFill>
              </a:rPr>
              <a:t> = Il y a </a:t>
            </a:r>
            <a:r>
              <a:rPr lang="en-GB" sz="2800" dirty="0" err="1" smtClean="0">
                <a:solidFill>
                  <a:schemeClr val="tx1"/>
                </a:solidFill>
              </a:rPr>
              <a:t>une</a:t>
            </a:r>
            <a:r>
              <a:rPr lang="en-GB" sz="2800" dirty="0" smtClean="0">
                <a:solidFill>
                  <a:schemeClr val="tx1"/>
                </a:solidFill>
              </a:rPr>
              <a:t> armoire derrière la chaise.</a:t>
            </a:r>
          </a:p>
          <a:p>
            <a:pPr algn="l"/>
            <a:endParaRPr lang="en-GB" sz="2800" dirty="0" smtClean="0">
              <a:solidFill>
                <a:schemeClr val="tx1"/>
              </a:solidFill>
            </a:endParaRPr>
          </a:p>
          <a:p>
            <a:r>
              <a:rPr lang="en-GB" sz="3500" b="1" dirty="0" smtClean="0">
                <a:solidFill>
                  <a:schemeClr val="tx1"/>
                </a:solidFill>
              </a:rPr>
              <a:t>de + le &gt;&gt;&gt;&gt; du</a:t>
            </a:r>
          </a:p>
          <a:p>
            <a:r>
              <a:rPr lang="en-GB" sz="3500" b="1" dirty="0" smtClean="0">
                <a:solidFill>
                  <a:schemeClr val="tx1"/>
                </a:solidFill>
              </a:rPr>
              <a:t>de + la &gt;&gt;&gt;&gt; de la</a:t>
            </a:r>
          </a:p>
          <a:p>
            <a:r>
              <a:rPr lang="en-GB" sz="3500" b="1" dirty="0" smtClean="0">
                <a:solidFill>
                  <a:schemeClr val="tx1"/>
                </a:solidFill>
              </a:rPr>
              <a:t>de + l’ &gt;&gt;&gt;&gt; de l’</a:t>
            </a:r>
          </a:p>
          <a:p>
            <a:r>
              <a:rPr lang="en-GB" sz="3500" b="1" dirty="0" smtClean="0">
                <a:solidFill>
                  <a:schemeClr val="tx1"/>
                </a:solidFill>
              </a:rPr>
              <a:t>de + les &gt;&gt;&gt;&gt; des</a:t>
            </a:r>
          </a:p>
          <a:p>
            <a:pPr algn="l"/>
            <a:endParaRPr lang="en-GB" sz="2800" dirty="0" smtClean="0">
              <a:solidFill>
                <a:schemeClr val="tx1"/>
              </a:solidFill>
            </a:endParaRPr>
          </a:p>
          <a:p>
            <a:pPr algn="l"/>
            <a:endParaRPr lang="en-GB" sz="2800" dirty="0" smtClean="0">
              <a:solidFill>
                <a:schemeClr val="tx1"/>
              </a:solidFill>
            </a:endParaRPr>
          </a:p>
          <a:p>
            <a:pPr algn="l"/>
            <a:endParaRPr lang="en-GB" dirty="0">
              <a:solidFill>
                <a:schemeClr val="tx1"/>
              </a:solidFill>
            </a:endParaRPr>
          </a:p>
        </p:txBody>
      </p:sp>
    </p:spTree>
    <p:extLst>
      <p:ext uri="{BB962C8B-B14F-4D97-AF65-F5344CB8AC3E}">
        <p14:creationId xmlns:p14="http://schemas.microsoft.com/office/powerpoint/2010/main" val="33290468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332656"/>
            <a:ext cx="7772400" cy="792088"/>
          </a:xfrm>
        </p:spPr>
        <p:txBody>
          <a:bodyPr>
            <a:normAutofit/>
          </a:bodyPr>
          <a:lstStyle/>
          <a:p>
            <a:r>
              <a:rPr lang="en-GB" sz="4000" b="1" dirty="0">
                <a:solidFill>
                  <a:srgbClr val="6DC1E3"/>
                </a:solidFill>
                <a:latin typeface="Comic Sans MS" panose="030F0702030302020204" pitchFamily="66" charset="0"/>
              </a:rPr>
              <a:t>La </a:t>
            </a:r>
            <a:r>
              <a:rPr lang="en-GB" sz="4000" b="1" dirty="0" err="1">
                <a:solidFill>
                  <a:srgbClr val="6DC1E3"/>
                </a:solidFill>
                <a:latin typeface="Comic Sans MS" panose="030F0702030302020204" pitchFamily="66" charset="0"/>
              </a:rPr>
              <a:t>mise</a:t>
            </a:r>
            <a:r>
              <a:rPr lang="en-GB" sz="4000" b="1" dirty="0">
                <a:solidFill>
                  <a:srgbClr val="6DC1E3"/>
                </a:solidFill>
                <a:latin typeface="Comic Sans MS" panose="030F0702030302020204" pitchFamily="66" charset="0"/>
              </a:rPr>
              <a:t> en </a:t>
            </a:r>
            <a:r>
              <a:rPr lang="en-GB" sz="4000" b="1" dirty="0" err="1">
                <a:solidFill>
                  <a:srgbClr val="6DC1E3"/>
                </a:solidFill>
                <a:latin typeface="Comic Sans MS" panose="030F0702030302020204" pitchFamily="66" charset="0"/>
              </a:rPr>
              <a:t>commun</a:t>
            </a:r>
            <a:endParaRPr lang="en-GB" sz="4000" b="1" dirty="0">
              <a:solidFill>
                <a:srgbClr val="6DC1E3"/>
              </a:solidFill>
              <a:latin typeface="Comic Sans MS" panose="030F0702030302020204" pitchFamily="66" charset="0"/>
            </a:endParaRPr>
          </a:p>
        </p:txBody>
      </p:sp>
      <p:sp>
        <p:nvSpPr>
          <p:cNvPr id="5" name="Subtitle 2"/>
          <p:cNvSpPr>
            <a:spLocks noGrp="1"/>
          </p:cNvSpPr>
          <p:nvPr>
            <p:ph type="subTitle" idx="1"/>
          </p:nvPr>
        </p:nvSpPr>
        <p:spPr>
          <a:xfrm>
            <a:off x="1371600" y="1196752"/>
            <a:ext cx="6400800" cy="648072"/>
          </a:xfrm>
        </p:spPr>
        <p:txBody>
          <a:bodyPr/>
          <a:lstStyle/>
          <a:p>
            <a:r>
              <a:rPr lang="en-GB" b="1" dirty="0" err="1" smtClean="0">
                <a:solidFill>
                  <a:schemeClr val="tx1"/>
                </a:solidFill>
              </a:rPr>
              <a:t>Où</a:t>
            </a:r>
            <a:r>
              <a:rPr lang="en-GB" b="1" dirty="0" smtClean="0">
                <a:solidFill>
                  <a:schemeClr val="tx1"/>
                </a:solidFill>
              </a:rPr>
              <a:t> en </a:t>
            </a:r>
            <a:r>
              <a:rPr lang="en-GB" b="1" dirty="0" err="1" smtClean="0">
                <a:solidFill>
                  <a:schemeClr val="tx1"/>
                </a:solidFill>
              </a:rPr>
              <a:t>sommes</a:t>
            </a:r>
            <a:r>
              <a:rPr lang="en-GB" b="1" dirty="0" smtClean="0">
                <a:solidFill>
                  <a:schemeClr val="tx1"/>
                </a:solidFill>
              </a:rPr>
              <a:t>-nous ?</a:t>
            </a:r>
            <a:endParaRPr lang="en-GB" b="1" dirty="0">
              <a:solidFill>
                <a:schemeClr val="tx1"/>
              </a:solidFill>
            </a:endParaRPr>
          </a:p>
        </p:txBody>
      </p:sp>
      <p:sp>
        <p:nvSpPr>
          <p:cNvPr id="6" name="Subtitle 2"/>
          <p:cNvSpPr txBox="1">
            <a:spLocks/>
          </p:cNvSpPr>
          <p:nvPr/>
        </p:nvSpPr>
        <p:spPr>
          <a:xfrm>
            <a:off x="251520" y="2132856"/>
            <a:ext cx="8640960" cy="3384376"/>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800" dirty="0" smtClean="0">
                <a:solidFill>
                  <a:schemeClr val="tx1"/>
                </a:solidFill>
              </a:rPr>
              <a:t>We have:</a:t>
            </a:r>
          </a:p>
          <a:p>
            <a:pPr algn="l"/>
            <a:r>
              <a:rPr lang="en-GB" sz="2800" dirty="0" smtClean="0">
                <a:solidFill>
                  <a:schemeClr val="tx1"/>
                </a:solidFill>
              </a:rPr>
              <a:t>learnt the words for articles of furniture</a:t>
            </a:r>
          </a:p>
          <a:p>
            <a:pPr algn="l"/>
            <a:r>
              <a:rPr lang="en-GB" sz="2800" dirty="0" smtClean="0">
                <a:solidFill>
                  <a:schemeClr val="tx1"/>
                </a:solidFill>
              </a:rPr>
              <a:t>revised the colours</a:t>
            </a:r>
          </a:p>
          <a:p>
            <a:pPr algn="l"/>
            <a:r>
              <a:rPr lang="en-GB" sz="2800" dirty="0" smtClean="0">
                <a:solidFill>
                  <a:schemeClr val="tx1"/>
                </a:solidFill>
              </a:rPr>
              <a:t>learnt how to describe our bedroom</a:t>
            </a:r>
          </a:p>
          <a:p>
            <a:pPr algn="l"/>
            <a:r>
              <a:rPr lang="en-GB" sz="2800" dirty="0" smtClean="0">
                <a:solidFill>
                  <a:schemeClr val="tx1"/>
                </a:solidFill>
              </a:rPr>
              <a:t>learnt how to ask where something is</a:t>
            </a:r>
          </a:p>
          <a:p>
            <a:pPr algn="l"/>
            <a:r>
              <a:rPr lang="en-GB" sz="2800" dirty="0">
                <a:solidFill>
                  <a:schemeClr val="tx1"/>
                </a:solidFill>
              </a:rPr>
              <a:t>l</a:t>
            </a:r>
            <a:r>
              <a:rPr lang="en-GB" sz="2800" dirty="0" smtClean="0">
                <a:solidFill>
                  <a:schemeClr val="tx1"/>
                </a:solidFill>
              </a:rPr>
              <a:t>earnt how to say where we think something is, using the word “derrière”</a:t>
            </a:r>
          </a:p>
          <a:p>
            <a:pPr algn="l"/>
            <a:endParaRPr lang="en-GB" sz="2800" dirty="0" smtClean="0">
              <a:solidFill>
                <a:schemeClr val="tx1"/>
              </a:solidFill>
            </a:endParaRPr>
          </a:p>
          <a:p>
            <a:pPr algn="l"/>
            <a:endParaRPr lang="en-GB" sz="2800" dirty="0" smtClean="0">
              <a:solidFill>
                <a:schemeClr val="tx1"/>
              </a:solidFill>
            </a:endParaRPr>
          </a:p>
          <a:p>
            <a:pPr algn="l"/>
            <a:endParaRPr lang="en-GB" sz="2800" dirty="0" smtClean="0">
              <a:solidFill>
                <a:schemeClr val="tx1"/>
              </a:solidFill>
            </a:endParaRPr>
          </a:p>
          <a:p>
            <a:pPr algn="l"/>
            <a:endParaRPr lang="en-GB" dirty="0">
              <a:solidFill>
                <a:schemeClr val="tx1"/>
              </a:solidFill>
            </a:endParaRPr>
          </a:p>
        </p:txBody>
      </p:sp>
    </p:spTree>
    <p:extLst>
      <p:ext uri="{BB962C8B-B14F-4D97-AF65-F5344CB8AC3E}">
        <p14:creationId xmlns:p14="http://schemas.microsoft.com/office/powerpoint/2010/main" val="12283589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r>
              <a:rPr lang="en-GB" sz="4000" b="1" dirty="0">
                <a:solidFill>
                  <a:srgbClr val="6DC1E3"/>
                </a:solidFill>
                <a:latin typeface="Comic Sans MS" panose="030F0702030302020204" pitchFamily="66" charset="0"/>
              </a:rPr>
              <a:t>Do one thing!</a:t>
            </a:r>
            <a:endParaRPr lang="en-GB" sz="4000" b="1" dirty="0">
              <a:solidFill>
                <a:srgbClr val="6DC1E3"/>
              </a:solidFill>
              <a:latin typeface="Comic Sans MS" panose="030F0702030302020204" pitchFamily="66" charset="0"/>
            </a:endParaRPr>
          </a:p>
        </p:txBody>
      </p:sp>
      <p:sp>
        <p:nvSpPr>
          <p:cNvPr id="3" name="Content Placeholder 2"/>
          <p:cNvSpPr>
            <a:spLocks noGrp="1"/>
          </p:cNvSpPr>
          <p:nvPr>
            <p:ph idx="1"/>
          </p:nvPr>
        </p:nvSpPr>
        <p:spPr>
          <a:xfrm>
            <a:off x="467544" y="1124744"/>
            <a:ext cx="8229600" cy="5184576"/>
          </a:xfrm>
        </p:spPr>
        <p:txBody>
          <a:bodyPr>
            <a:noAutofit/>
          </a:bodyPr>
          <a:lstStyle/>
          <a:p>
            <a:pPr>
              <a:buNone/>
            </a:pPr>
            <a:r>
              <a:rPr lang="en-GB" sz="2000" b="1" dirty="0" smtClean="0">
                <a:latin typeface="Arial (Body)"/>
                <a:cs typeface="Arial" pitchFamily="34" charset="0"/>
              </a:rPr>
              <a:t>How you can practise the language</a:t>
            </a:r>
            <a:endParaRPr lang="en-GB" sz="2000" dirty="0" smtClean="0">
              <a:latin typeface="Arial (Body)"/>
              <a:cs typeface="Arial" pitchFamily="34" charset="0"/>
            </a:endParaRPr>
          </a:p>
          <a:p>
            <a:pPr lvl="0"/>
            <a:r>
              <a:rPr lang="en-GB" sz="2000" dirty="0" smtClean="0">
                <a:latin typeface="Arial (Body)"/>
                <a:cs typeface="Arial" pitchFamily="34" charset="0"/>
              </a:rPr>
              <a:t>Use the preposition </a:t>
            </a:r>
            <a:r>
              <a:rPr lang="en-GB" sz="2000" i="1" dirty="0" smtClean="0">
                <a:latin typeface="Arial (Body)"/>
                <a:cs typeface="Arial" pitchFamily="34" charset="0"/>
              </a:rPr>
              <a:t>derrière</a:t>
            </a:r>
            <a:r>
              <a:rPr lang="en-GB" sz="2000" dirty="0" smtClean="0">
                <a:latin typeface="Arial (Body)"/>
                <a:cs typeface="Arial" pitchFamily="34" charset="0"/>
              </a:rPr>
              <a:t> to point out where things are.</a:t>
            </a:r>
          </a:p>
          <a:p>
            <a:pPr lvl="0"/>
            <a:r>
              <a:rPr lang="en-GB" sz="2000" dirty="0" smtClean="0">
                <a:latin typeface="Arial (Body)"/>
                <a:cs typeface="Arial" pitchFamily="34" charset="0"/>
              </a:rPr>
              <a:t>Use the phrase ‘</a:t>
            </a:r>
            <a:r>
              <a:rPr lang="en-GB" sz="2000" i="1" dirty="0" smtClean="0">
                <a:latin typeface="Arial (Body)"/>
                <a:cs typeface="Arial" pitchFamily="34" charset="0"/>
              </a:rPr>
              <a:t>je </a:t>
            </a:r>
            <a:r>
              <a:rPr lang="en-GB" sz="2000" i="1" dirty="0" err="1" smtClean="0">
                <a:latin typeface="Arial (Body)"/>
                <a:cs typeface="Arial" pitchFamily="34" charset="0"/>
              </a:rPr>
              <a:t>pense</a:t>
            </a:r>
            <a:r>
              <a:rPr lang="en-GB" sz="2000" i="1" dirty="0" smtClean="0">
                <a:latin typeface="Arial (Body)"/>
                <a:cs typeface="Arial" pitchFamily="34" charset="0"/>
              </a:rPr>
              <a:t> </a:t>
            </a:r>
            <a:r>
              <a:rPr lang="en-GB" sz="2000" i="1" dirty="0" err="1" smtClean="0">
                <a:latin typeface="Arial (Body)"/>
                <a:cs typeface="Arial" pitchFamily="34" charset="0"/>
              </a:rPr>
              <a:t>qu’il</a:t>
            </a:r>
            <a:r>
              <a:rPr lang="en-GB" sz="2000" i="1" dirty="0" smtClean="0">
                <a:latin typeface="Arial (Body)"/>
                <a:cs typeface="Arial" pitchFamily="34" charset="0"/>
              </a:rPr>
              <a:t> y a’ </a:t>
            </a:r>
            <a:r>
              <a:rPr lang="en-GB" sz="2000" dirty="0" smtClean="0">
                <a:latin typeface="Arial (Body)"/>
                <a:cs typeface="Arial" pitchFamily="34" charset="0"/>
              </a:rPr>
              <a:t>to play a guessing game with the class, who have to tell you where you have hidden and object, e.g. </a:t>
            </a:r>
            <a:r>
              <a:rPr lang="en-GB" sz="2000" i="1" dirty="0" smtClean="0">
                <a:latin typeface="Arial (Body)"/>
                <a:cs typeface="Arial" pitchFamily="34" charset="0"/>
              </a:rPr>
              <a:t>Je </a:t>
            </a:r>
            <a:r>
              <a:rPr lang="en-GB" sz="2000" i="1" dirty="0" err="1" smtClean="0">
                <a:latin typeface="Arial (Body)"/>
                <a:cs typeface="Arial" pitchFamily="34" charset="0"/>
              </a:rPr>
              <a:t>pense</a:t>
            </a:r>
            <a:r>
              <a:rPr lang="en-GB" sz="2000" i="1" dirty="0" smtClean="0">
                <a:latin typeface="Arial (Body)"/>
                <a:cs typeface="Arial" pitchFamily="34" charset="0"/>
              </a:rPr>
              <a:t> </a:t>
            </a:r>
            <a:r>
              <a:rPr lang="en-GB" sz="2000" i="1" dirty="0" err="1" smtClean="0">
                <a:latin typeface="Arial (Body)"/>
                <a:cs typeface="Arial" pitchFamily="34" charset="0"/>
              </a:rPr>
              <a:t>que</a:t>
            </a:r>
            <a:r>
              <a:rPr lang="en-GB" sz="2000" i="1" dirty="0" smtClean="0">
                <a:latin typeface="Arial (Body)"/>
                <a:cs typeface="Arial" pitchFamily="34" charset="0"/>
              </a:rPr>
              <a:t> </a:t>
            </a:r>
            <a:r>
              <a:rPr lang="en-GB" sz="2000" i="1" dirty="0" err="1" smtClean="0">
                <a:latin typeface="Arial (Body)"/>
                <a:cs typeface="Arial" pitchFamily="34" charset="0"/>
              </a:rPr>
              <a:t>c’est</a:t>
            </a:r>
            <a:r>
              <a:rPr lang="en-GB" sz="2000" i="1" dirty="0" smtClean="0">
                <a:latin typeface="Arial (Body)"/>
                <a:cs typeface="Arial" pitchFamily="34" charset="0"/>
              </a:rPr>
              <a:t> derrière la chaise</a:t>
            </a:r>
          </a:p>
          <a:p>
            <a:pPr>
              <a:buNone/>
            </a:pPr>
            <a:endParaRPr lang="en-GB" sz="2000" b="1" dirty="0" smtClean="0">
              <a:latin typeface="Arial (Body)"/>
              <a:cs typeface="Arial" pitchFamily="34" charset="0"/>
            </a:endParaRPr>
          </a:p>
          <a:p>
            <a:pPr>
              <a:buNone/>
            </a:pPr>
            <a:r>
              <a:rPr lang="en-GB" sz="2000" b="1" dirty="0" smtClean="0">
                <a:latin typeface="Arial (Body)"/>
                <a:cs typeface="Arial" pitchFamily="34" charset="0"/>
              </a:rPr>
              <a:t>What you can do with your class</a:t>
            </a:r>
            <a:endParaRPr lang="en-GB" sz="2000" dirty="0" smtClean="0">
              <a:latin typeface="Arial (Body)"/>
              <a:cs typeface="Arial" pitchFamily="34" charset="0"/>
            </a:endParaRPr>
          </a:p>
          <a:p>
            <a:pPr lvl="0"/>
            <a:r>
              <a:rPr lang="en-GB" sz="2000" dirty="0" smtClean="0">
                <a:latin typeface="Arial (Body)"/>
                <a:cs typeface="Arial" pitchFamily="34" charset="0"/>
              </a:rPr>
              <a:t>Adapt the jigsaw on slide 5 to use in other contexts </a:t>
            </a:r>
          </a:p>
          <a:p>
            <a:pPr marL="0" lvl="0" indent="0">
              <a:buNone/>
            </a:pPr>
            <a:endParaRPr lang="en-GB" sz="2000" dirty="0" smtClean="0">
              <a:latin typeface="Arial (Body)"/>
              <a:cs typeface="Arial" pitchFamily="34" charset="0"/>
            </a:endParaRPr>
          </a:p>
          <a:p>
            <a:pPr>
              <a:buFontTx/>
              <a:buNone/>
              <a:defRPr/>
            </a:pPr>
            <a:r>
              <a:rPr lang="en-GB" sz="2000" b="1" dirty="0">
                <a:latin typeface="Arial (Body)"/>
                <a:cs typeface="Arial" panose="020B0604020202020204" pitchFamily="34" charset="0"/>
              </a:rPr>
              <a:t>Classroom routine</a:t>
            </a:r>
            <a:endParaRPr lang="en-GB" sz="2000" dirty="0">
              <a:latin typeface="Arial (Body)"/>
              <a:cs typeface="Arial" panose="020B0604020202020204" pitchFamily="34" charset="0"/>
            </a:endParaRPr>
          </a:p>
          <a:p>
            <a:pPr>
              <a:defRPr/>
            </a:pPr>
            <a:r>
              <a:rPr lang="en-GB" sz="2000" dirty="0">
                <a:latin typeface="Arial (Body)"/>
                <a:cs typeface="Arial" panose="020B0604020202020204" pitchFamily="34" charset="0"/>
              </a:rPr>
              <a:t>Use the </a:t>
            </a:r>
            <a:r>
              <a:rPr lang="en-GB" sz="2000" dirty="0" smtClean="0">
                <a:latin typeface="Arial (Body)"/>
                <a:cs typeface="Arial" panose="020B0604020202020204" pitchFamily="34" charset="0"/>
              </a:rPr>
              <a:t>phrases </a:t>
            </a:r>
            <a:r>
              <a:rPr lang="en-GB" sz="2000" i="1" dirty="0" smtClean="0">
                <a:latin typeface="Arial (Body)"/>
                <a:cs typeface="Arial" panose="020B0604020202020204" pitchFamily="34" charset="0"/>
              </a:rPr>
              <a:t>‘</a:t>
            </a:r>
            <a:r>
              <a:rPr lang="en-GB" sz="2000" i="1" dirty="0" err="1" smtClean="0">
                <a:latin typeface="Arial (Body)"/>
                <a:cs typeface="Arial" panose="020B0604020202020204" pitchFamily="34" charset="0"/>
              </a:rPr>
              <a:t>Oui</a:t>
            </a:r>
            <a:r>
              <a:rPr lang="en-GB" sz="2000" i="1" dirty="0" smtClean="0">
                <a:latin typeface="Arial (Body)"/>
                <a:cs typeface="Arial" panose="020B0604020202020204" pitchFamily="34" charset="0"/>
              </a:rPr>
              <a:t>, </a:t>
            </a:r>
            <a:r>
              <a:rPr lang="en-GB" sz="2000" i="1" dirty="0" err="1" smtClean="0">
                <a:latin typeface="Arial (Body)"/>
                <a:cs typeface="Arial" panose="020B0604020202020204" pitchFamily="34" charset="0"/>
              </a:rPr>
              <a:t>tu</a:t>
            </a:r>
            <a:r>
              <a:rPr lang="en-GB" sz="2000" i="1" dirty="0" smtClean="0">
                <a:latin typeface="Arial (Body)"/>
                <a:cs typeface="Arial" panose="020B0604020202020204" pitchFamily="34" charset="0"/>
              </a:rPr>
              <a:t> as raison’ </a:t>
            </a:r>
            <a:r>
              <a:rPr lang="en-GB" sz="2000" dirty="0" smtClean="0">
                <a:latin typeface="Arial (Body)"/>
                <a:cs typeface="Arial" panose="020B0604020202020204" pitchFamily="34" charset="0"/>
              </a:rPr>
              <a:t>or ‘</a:t>
            </a:r>
            <a:r>
              <a:rPr lang="en-GB" sz="2000" i="1" dirty="0" err="1">
                <a:latin typeface="Arial (Body)"/>
                <a:cs typeface="Arial" panose="020B0604020202020204" pitchFamily="34" charset="0"/>
              </a:rPr>
              <a:t>C</a:t>
            </a:r>
            <a:r>
              <a:rPr lang="en-GB" sz="2000" i="1" dirty="0" err="1" smtClean="0">
                <a:latin typeface="Arial (Body)"/>
                <a:cs typeface="Arial" panose="020B0604020202020204" pitchFamily="34" charset="0"/>
              </a:rPr>
              <a:t>’est</a:t>
            </a:r>
            <a:r>
              <a:rPr lang="en-GB" sz="2000" i="1" dirty="0" smtClean="0">
                <a:latin typeface="Arial (Body)"/>
                <a:cs typeface="Arial" panose="020B0604020202020204" pitchFamily="34" charset="0"/>
              </a:rPr>
              <a:t> bon</a:t>
            </a:r>
            <a:r>
              <a:rPr lang="en-GB" sz="2000" dirty="0" smtClean="0">
                <a:latin typeface="Arial (Body)"/>
                <a:cs typeface="Arial" panose="020B0604020202020204" pitchFamily="34" charset="0"/>
              </a:rPr>
              <a:t>’ </a:t>
            </a:r>
            <a:r>
              <a:rPr lang="en-GB" sz="2000" dirty="0">
                <a:latin typeface="Arial (Body)"/>
                <a:cs typeface="Arial" panose="020B0604020202020204" pitchFamily="34" charset="0"/>
              </a:rPr>
              <a:t>to </a:t>
            </a:r>
            <a:r>
              <a:rPr lang="en-GB" sz="2000" dirty="0" smtClean="0">
                <a:latin typeface="Arial (Body)"/>
                <a:cs typeface="Arial" panose="020B0604020202020204" pitchFamily="34" charset="0"/>
              </a:rPr>
              <a:t>indicate that an answer is right</a:t>
            </a:r>
            <a:endParaRPr lang="en-GB" sz="2000" i="1" dirty="0">
              <a:latin typeface="Arial (Body)"/>
              <a:cs typeface="Arial" panose="020B0604020202020204" pitchFamily="34" charset="0"/>
            </a:endParaRPr>
          </a:p>
          <a:p>
            <a:pPr>
              <a:defRPr/>
            </a:pPr>
            <a:r>
              <a:rPr lang="en-GB" sz="2000" dirty="0">
                <a:latin typeface="Arial (Body)"/>
                <a:cs typeface="Arial" panose="020B0604020202020204" pitchFamily="34" charset="0"/>
              </a:rPr>
              <a:t>Use the phrase </a:t>
            </a:r>
            <a:r>
              <a:rPr lang="en-GB" sz="2000" dirty="0" smtClean="0">
                <a:latin typeface="Arial (Body)"/>
                <a:cs typeface="Arial" panose="020B0604020202020204" pitchFamily="34" charset="0"/>
              </a:rPr>
              <a:t>‘</a:t>
            </a:r>
            <a:r>
              <a:rPr lang="en-GB" sz="2000" i="1" dirty="0" smtClean="0">
                <a:latin typeface="Arial (Body)"/>
                <a:cs typeface="Arial" panose="020B0604020202020204" pitchFamily="34" charset="0"/>
              </a:rPr>
              <a:t>Non, </a:t>
            </a:r>
            <a:r>
              <a:rPr lang="en-GB" sz="2000" i="1" dirty="0" err="1" smtClean="0">
                <a:latin typeface="Arial (Body)"/>
                <a:cs typeface="Arial" panose="020B0604020202020204" pitchFamily="34" charset="0"/>
              </a:rPr>
              <a:t>ce</a:t>
            </a:r>
            <a:r>
              <a:rPr lang="en-GB" sz="2000" i="1" dirty="0" smtClean="0">
                <a:latin typeface="Arial (Body)"/>
                <a:cs typeface="Arial" panose="020B0604020202020204" pitchFamily="34" charset="0"/>
              </a:rPr>
              <a:t> </a:t>
            </a:r>
            <a:r>
              <a:rPr lang="en-GB" sz="2000" i="1" dirty="0" err="1" smtClean="0">
                <a:latin typeface="Arial (Body)"/>
                <a:cs typeface="Arial" panose="020B0604020202020204" pitchFamily="34" charset="0"/>
              </a:rPr>
              <a:t>n’est</a:t>
            </a:r>
            <a:r>
              <a:rPr lang="en-GB" sz="2000" i="1" dirty="0" smtClean="0">
                <a:latin typeface="Arial (Body)"/>
                <a:cs typeface="Arial" panose="020B0604020202020204" pitchFamily="34" charset="0"/>
              </a:rPr>
              <a:t> pas </a:t>
            </a:r>
            <a:r>
              <a:rPr lang="en-GB" sz="2000" i="1" dirty="0" err="1" smtClean="0">
                <a:latin typeface="Arial (Body)"/>
                <a:cs typeface="Arial" panose="020B0604020202020204" pitchFamily="34" charset="0"/>
              </a:rPr>
              <a:t>ça</a:t>
            </a:r>
            <a:r>
              <a:rPr lang="en-GB" sz="2000" i="1" dirty="0" smtClean="0">
                <a:latin typeface="Arial (Body)"/>
                <a:cs typeface="Arial" panose="020B0604020202020204" pitchFamily="34" charset="0"/>
              </a:rPr>
              <a:t>’ </a:t>
            </a:r>
            <a:r>
              <a:rPr lang="en-GB" sz="2000" dirty="0" smtClean="0">
                <a:latin typeface="Arial (Body)"/>
                <a:cs typeface="Arial" panose="020B0604020202020204" pitchFamily="34" charset="0"/>
              </a:rPr>
              <a:t> </a:t>
            </a:r>
            <a:r>
              <a:rPr lang="en-GB" sz="2000" dirty="0">
                <a:latin typeface="Arial (Body)"/>
                <a:cs typeface="Arial" panose="020B0604020202020204" pitchFamily="34" charset="0"/>
              </a:rPr>
              <a:t>to </a:t>
            </a:r>
            <a:r>
              <a:rPr lang="en-GB" sz="2000" dirty="0" smtClean="0">
                <a:latin typeface="Arial (Body)"/>
                <a:cs typeface="Arial" panose="020B0604020202020204" pitchFamily="34" charset="0"/>
              </a:rPr>
              <a:t>indicate that something is not correct</a:t>
            </a:r>
            <a:endParaRPr lang="en-GB" sz="2000" dirty="0">
              <a:latin typeface="Arial (Body)"/>
              <a:cs typeface="Arial" panose="020B0604020202020204" pitchFamily="34" charset="0"/>
            </a:endParaRPr>
          </a:p>
          <a:p>
            <a:pPr marL="0" lvl="0" indent="0">
              <a:buNone/>
            </a:pPr>
            <a:endParaRPr lang="en-GB" sz="2000" dirty="0" smtClean="0">
              <a:latin typeface="Arial" pitchFamily="34" charset="0"/>
              <a:cs typeface="Arial" pitchFamily="34" charset="0"/>
            </a:endParaRPr>
          </a:p>
          <a:p>
            <a:pPr>
              <a:buNone/>
            </a:pPr>
            <a:endParaRPr lang="en-GB" sz="2000" dirty="0"/>
          </a:p>
        </p:txBody>
      </p:sp>
    </p:spTree>
    <p:extLst>
      <p:ext uri="{BB962C8B-B14F-4D97-AF65-F5344CB8AC3E}">
        <p14:creationId xmlns:p14="http://schemas.microsoft.com/office/powerpoint/2010/main" val="31323218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08520" y="5259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8" name="Picture 4" descr="Creative Commons Licen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858525"/>
            <a:ext cx="847725" cy="3048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6"/>
          <p:cNvSpPr>
            <a:spLocks noChangeArrowheads="1"/>
          </p:cNvSpPr>
          <p:nvPr/>
        </p:nvSpPr>
        <p:spPr bwMode="auto">
          <a:xfrm>
            <a:off x="179512" y="6127829"/>
            <a:ext cx="9360024"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 Languages Project, 2015</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2015 for the Ensemble Languages Project, </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Ensemble_Let</a:t>
            </a:r>
            <a:r>
              <a:rPr kumimoji="0" lang="en-GB" altLang="en-US" sz="110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s</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Enjoy Making Session 3</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This work is licensed under the Creative Commons Attribution-</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NonCommercial</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4.0 International License: http://creativecommons.org/licenses/by-nc/4.0/.</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7417723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11560" y="620688"/>
            <a:ext cx="7772400" cy="792088"/>
          </a:xfrm>
        </p:spPr>
        <p:txBody>
          <a:bodyPr/>
          <a:lstStyle/>
          <a:p>
            <a:r>
              <a:rPr lang="en-GB" sz="4000" b="1" dirty="0">
                <a:solidFill>
                  <a:srgbClr val="6DC1E3"/>
                </a:solidFill>
                <a:latin typeface="Comic Sans MS" panose="030F0702030302020204" pitchFamily="66" charset="0"/>
              </a:rPr>
              <a:t>Let’s</a:t>
            </a:r>
            <a:r>
              <a:rPr lang="en-GB" b="1" dirty="0" smtClean="0">
                <a:solidFill>
                  <a:srgbClr val="FF0000"/>
                </a:solidFill>
              </a:rPr>
              <a:t> </a:t>
            </a:r>
            <a:r>
              <a:rPr lang="en-GB" sz="4000" b="1" dirty="0">
                <a:solidFill>
                  <a:srgbClr val="6DC1E3"/>
                </a:solidFill>
                <a:latin typeface="Comic Sans MS" panose="030F0702030302020204" pitchFamily="66" charset="0"/>
              </a:rPr>
              <a:t>enjoy making: Session 3</a:t>
            </a:r>
            <a:endParaRPr lang="en-GB" sz="4000" b="1" dirty="0">
              <a:solidFill>
                <a:srgbClr val="6DC1E3"/>
              </a:solidFill>
              <a:latin typeface="Comic Sans MS" panose="030F0702030302020204" pitchFamily="66" charset="0"/>
            </a:endParaRPr>
          </a:p>
        </p:txBody>
      </p:sp>
      <p:sp>
        <p:nvSpPr>
          <p:cNvPr id="5" name="Subtitle 2"/>
          <p:cNvSpPr>
            <a:spLocks noGrp="1"/>
          </p:cNvSpPr>
          <p:nvPr>
            <p:ph type="subTitle" idx="1"/>
          </p:nvPr>
        </p:nvSpPr>
        <p:spPr>
          <a:xfrm>
            <a:off x="1259632" y="1628800"/>
            <a:ext cx="6400800" cy="648072"/>
          </a:xfrm>
        </p:spPr>
        <p:txBody>
          <a:bodyPr/>
          <a:lstStyle/>
          <a:p>
            <a:r>
              <a:rPr lang="en-GB" b="1" dirty="0" err="1" smtClean="0">
                <a:solidFill>
                  <a:schemeClr val="tx1"/>
                </a:solidFill>
              </a:rPr>
              <a:t>Que</a:t>
            </a:r>
            <a:r>
              <a:rPr lang="en-GB" b="1" dirty="0" smtClean="0">
                <a:solidFill>
                  <a:schemeClr val="tx1"/>
                </a:solidFill>
              </a:rPr>
              <a:t> </a:t>
            </a:r>
            <a:r>
              <a:rPr lang="en-GB" b="1" dirty="0" err="1" smtClean="0">
                <a:solidFill>
                  <a:schemeClr val="tx1"/>
                </a:solidFill>
              </a:rPr>
              <a:t>pensez-vous</a:t>
            </a:r>
            <a:r>
              <a:rPr lang="en-GB" b="1" dirty="0" smtClean="0">
                <a:solidFill>
                  <a:schemeClr val="tx1"/>
                </a:solidFill>
              </a:rPr>
              <a:t> ?</a:t>
            </a:r>
            <a:endParaRPr lang="en-GB" b="1" dirty="0">
              <a:solidFill>
                <a:schemeClr val="tx1"/>
              </a:solidFill>
            </a:endParaRPr>
          </a:p>
        </p:txBody>
      </p:sp>
    </p:spTree>
    <p:extLst>
      <p:ext uri="{BB962C8B-B14F-4D97-AF65-F5344CB8AC3E}">
        <p14:creationId xmlns:p14="http://schemas.microsoft.com/office/powerpoint/2010/main" val="42233287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a:xfrm>
            <a:off x="611188" y="620713"/>
            <a:ext cx="7772400" cy="792162"/>
          </a:xfrm>
        </p:spPr>
        <p:txBody>
          <a:bodyPr>
            <a:normAutofit/>
          </a:bodyPr>
          <a:lstStyle/>
          <a:p>
            <a:r>
              <a:rPr lang="en-GB" altLang="en-US" sz="4000" b="1" dirty="0">
                <a:solidFill>
                  <a:srgbClr val="6DC1E3"/>
                </a:solidFill>
                <a:latin typeface="Comic Sans MS" panose="030F0702030302020204" pitchFamily="66" charset="0"/>
              </a:rPr>
              <a:t>What you will be able to do</a:t>
            </a:r>
          </a:p>
        </p:txBody>
      </p:sp>
      <p:sp>
        <p:nvSpPr>
          <p:cNvPr id="5" name="Subtitle 2"/>
          <p:cNvSpPr>
            <a:spLocks noGrp="1"/>
          </p:cNvSpPr>
          <p:nvPr>
            <p:ph type="subTitle" idx="1"/>
          </p:nvPr>
        </p:nvSpPr>
        <p:spPr>
          <a:xfrm>
            <a:off x="395288" y="1916113"/>
            <a:ext cx="7377112" cy="2808287"/>
          </a:xfrm>
        </p:spPr>
        <p:txBody>
          <a:bodyPr>
            <a:normAutofit lnSpcReduction="10000"/>
          </a:bodyPr>
          <a:lstStyle/>
          <a:p>
            <a:pPr marL="457200" indent="-457200" algn="l">
              <a:buFont typeface="Arial" panose="020B0604020202020204" pitchFamily="34" charset="0"/>
              <a:buChar char="•"/>
              <a:defRPr/>
            </a:pPr>
            <a:r>
              <a:rPr lang="en-GB" altLang="en-US" dirty="0" smtClean="0">
                <a:solidFill>
                  <a:schemeClr val="tx1"/>
                </a:solidFill>
                <a:cs typeface="Arial" panose="020B0604020202020204" pitchFamily="34" charset="0"/>
              </a:rPr>
              <a:t>Tell children whether they are right</a:t>
            </a:r>
          </a:p>
          <a:p>
            <a:pPr marL="457200" indent="-457200" algn="l">
              <a:buFont typeface="Arial" panose="020B0604020202020204" pitchFamily="34" charset="0"/>
              <a:buChar char="•"/>
              <a:defRPr/>
            </a:pPr>
            <a:r>
              <a:rPr lang="en-GB" altLang="en-US" dirty="0" smtClean="0">
                <a:solidFill>
                  <a:schemeClr val="tx1"/>
                </a:solidFill>
                <a:cs typeface="Arial" panose="020B0604020202020204" pitchFamily="34" charset="0"/>
              </a:rPr>
              <a:t>Indicate to them they are wrong</a:t>
            </a:r>
          </a:p>
          <a:p>
            <a:pPr marL="457200" indent="-457200" algn="l">
              <a:buFont typeface="Arial" panose="020B0604020202020204" pitchFamily="34" charset="0"/>
              <a:buChar char="•"/>
              <a:defRPr/>
            </a:pPr>
            <a:r>
              <a:rPr lang="en-GB" altLang="en-US" dirty="0" smtClean="0">
                <a:solidFill>
                  <a:schemeClr val="tx1"/>
                </a:solidFill>
                <a:cs typeface="Arial" panose="020B0604020202020204" pitchFamily="34" charset="0"/>
              </a:rPr>
              <a:t>Model how to say where they think something is</a:t>
            </a:r>
          </a:p>
          <a:p>
            <a:pPr marL="457200" indent="-457200" algn="l">
              <a:buFont typeface="Arial" panose="020B0604020202020204" pitchFamily="34" charset="0"/>
              <a:buChar char="•"/>
              <a:defRPr/>
            </a:pPr>
            <a:r>
              <a:rPr lang="en-GB" altLang="en-US" dirty="0" smtClean="0">
                <a:solidFill>
                  <a:schemeClr val="tx1"/>
                </a:solidFill>
                <a:cs typeface="Arial" panose="020B0604020202020204" pitchFamily="34" charset="0"/>
              </a:rPr>
              <a:t>Use some prepositions</a:t>
            </a:r>
          </a:p>
          <a:p>
            <a:pPr marL="457200" indent="-457200" algn="l">
              <a:buFont typeface="Arial" panose="020B0604020202020204" pitchFamily="34" charset="0"/>
              <a:buChar char="•"/>
              <a:defRPr/>
            </a:pPr>
            <a:endParaRPr lang="en-GB" altLang="en-US" sz="2800" dirty="0"/>
          </a:p>
        </p:txBody>
      </p:sp>
    </p:spTree>
    <p:extLst>
      <p:ext uri="{BB962C8B-B14F-4D97-AF65-F5344CB8AC3E}">
        <p14:creationId xmlns:p14="http://schemas.microsoft.com/office/powerpoint/2010/main" val="8268369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a:xfrm>
            <a:off x="611188" y="620713"/>
            <a:ext cx="7772400" cy="792162"/>
          </a:xfrm>
        </p:spPr>
        <p:txBody>
          <a:bodyPr>
            <a:noAutofit/>
          </a:bodyPr>
          <a:lstStyle/>
          <a:p>
            <a:r>
              <a:rPr lang="en-GB" altLang="en-US" sz="4000" b="1" dirty="0">
                <a:solidFill>
                  <a:srgbClr val="6DC1E3"/>
                </a:solidFill>
                <a:latin typeface="Comic Sans MS" panose="030F0702030302020204" pitchFamily="66" charset="0"/>
              </a:rPr>
              <a:t>What the children will be able to do</a:t>
            </a:r>
          </a:p>
        </p:txBody>
      </p:sp>
      <p:sp>
        <p:nvSpPr>
          <p:cNvPr id="5" name="Subtitle 2"/>
          <p:cNvSpPr>
            <a:spLocks noGrp="1"/>
          </p:cNvSpPr>
          <p:nvPr>
            <p:ph type="subTitle" idx="1"/>
          </p:nvPr>
        </p:nvSpPr>
        <p:spPr>
          <a:xfrm>
            <a:off x="395288" y="1916113"/>
            <a:ext cx="7377112" cy="2808287"/>
          </a:xfrm>
        </p:spPr>
        <p:txBody>
          <a:bodyPr>
            <a:normAutofit fontScale="92500"/>
          </a:bodyPr>
          <a:lstStyle/>
          <a:p>
            <a:pPr marL="457200" indent="-457200" algn="l">
              <a:buFont typeface="Arial" panose="020B0604020202020204" pitchFamily="34" charset="0"/>
              <a:buChar char="•"/>
              <a:defRPr/>
            </a:pPr>
            <a:r>
              <a:rPr lang="en-GB" altLang="en-US" dirty="0" smtClean="0">
                <a:solidFill>
                  <a:schemeClr val="tx1"/>
                </a:solidFill>
                <a:cs typeface="Arial" panose="020B0604020202020204" pitchFamily="34" charset="0"/>
              </a:rPr>
              <a:t>Use the verb “Je </a:t>
            </a:r>
            <a:r>
              <a:rPr lang="en-GB" altLang="en-US" dirty="0" err="1" smtClean="0">
                <a:solidFill>
                  <a:schemeClr val="tx1"/>
                </a:solidFill>
                <a:cs typeface="Arial" panose="020B0604020202020204" pitchFamily="34" charset="0"/>
              </a:rPr>
              <a:t>pense</a:t>
            </a:r>
            <a:r>
              <a:rPr lang="en-GB" altLang="en-US" dirty="0" smtClean="0">
                <a:solidFill>
                  <a:schemeClr val="tx1"/>
                </a:solidFill>
                <a:cs typeface="Arial" panose="020B0604020202020204" pitchFamily="34" charset="0"/>
              </a:rPr>
              <a:t>”</a:t>
            </a:r>
          </a:p>
          <a:p>
            <a:pPr marL="457200" indent="-457200" algn="l">
              <a:buFont typeface="Arial" panose="020B0604020202020204" pitchFamily="34" charset="0"/>
              <a:buChar char="•"/>
              <a:defRPr/>
            </a:pPr>
            <a:r>
              <a:rPr lang="en-GB" altLang="en-US" dirty="0" smtClean="0">
                <a:solidFill>
                  <a:schemeClr val="tx1"/>
                </a:solidFill>
                <a:cs typeface="Arial" panose="020B0604020202020204" pitchFamily="34" charset="0"/>
              </a:rPr>
              <a:t>Say where they think something is, using the preposition derrière</a:t>
            </a:r>
          </a:p>
          <a:p>
            <a:pPr marL="457200" indent="-457200" algn="l">
              <a:buFont typeface="Arial" panose="020B0604020202020204" pitchFamily="34" charset="0"/>
              <a:buChar char="•"/>
              <a:defRPr/>
            </a:pPr>
            <a:r>
              <a:rPr lang="en-GB" altLang="en-US" dirty="0" smtClean="0">
                <a:solidFill>
                  <a:schemeClr val="tx1"/>
                </a:solidFill>
                <a:cs typeface="Arial" panose="020B0604020202020204" pitchFamily="34" charset="0"/>
              </a:rPr>
              <a:t>Use colours and their correct position after the noun, without explicit teaching.</a:t>
            </a:r>
          </a:p>
          <a:p>
            <a:pPr marL="457200" indent="-457200" algn="l">
              <a:buFont typeface="Arial" panose="020B0604020202020204" pitchFamily="34" charset="0"/>
              <a:buChar char="•"/>
              <a:defRPr/>
            </a:pPr>
            <a:endParaRPr lang="en-GB" altLang="en-US" sz="2800" dirty="0"/>
          </a:p>
        </p:txBody>
      </p:sp>
    </p:spTree>
    <p:extLst>
      <p:ext uri="{BB962C8B-B14F-4D97-AF65-F5344CB8AC3E}">
        <p14:creationId xmlns:p14="http://schemas.microsoft.com/office/powerpoint/2010/main" val="14961837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a:xfrm>
            <a:off x="611188" y="620713"/>
            <a:ext cx="7772400" cy="792162"/>
          </a:xfrm>
        </p:spPr>
        <p:txBody>
          <a:bodyPr>
            <a:normAutofit/>
          </a:bodyPr>
          <a:lstStyle/>
          <a:p>
            <a:r>
              <a:rPr lang="en-GB" altLang="en-US" sz="4000" b="1" dirty="0">
                <a:solidFill>
                  <a:srgbClr val="6DC1E3"/>
                </a:solidFill>
                <a:latin typeface="Comic Sans MS" panose="030F0702030302020204" pitchFamily="66" charset="0"/>
              </a:rPr>
              <a:t>Je </a:t>
            </a:r>
            <a:r>
              <a:rPr lang="en-GB" altLang="en-US" sz="4000" b="1" dirty="0" err="1">
                <a:solidFill>
                  <a:srgbClr val="6DC1E3"/>
                </a:solidFill>
                <a:latin typeface="Comic Sans MS" panose="030F0702030302020204" pitchFamily="66" charset="0"/>
              </a:rPr>
              <a:t>pense</a:t>
            </a:r>
            <a:r>
              <a:rPr lang="en-GB" altLang="en-US" sz="4000" b="1" dirty="0">
                <a:solidFill>
                  <a:srgbClr val="6DC1E3"/>
                </a:solidFill>
                <a:latin typeface="Comic Sans MS" panose="030F0702030302020204" pitchFamily="66" charset="0"/>
              </a:rPr>
              <a:t> </a:t>
            </a:r>
            <a:r>
              <a:rPr lang="en-GB" altLang="en-US" sz="4000" b="1" dirty="0" err="1">
                <a:solidFill>
                  <a:srgbClr val="6DC1E3"/>
                </a:solidFill>
                <a:latin typeface="Comic Sans MS" panose="030F0702030302020204" pitchFamily="66" charset="0"/>
              </a:rPr>
              <a:t>qu’il</a:t>
            </a:r>
            <a:r>
              <a:rPr lang="en-GB" altLang="en-US" sz="4000" b="1" dirty="0">
                <a:solidFill>
                  <a:srgbClr val="6DC1E3"/>
                </a:solidFill>
                <a:latin typeface="Comic Sans MS" panose="030F0702030302020204" pitchFamily="66" charset="0"/>
              </a:rPr>
              <a:t> y a…</a:t>
            </a:r>
          </a:p>
        </p:txBody>
      </p:sp>
      <p:pic>
        <p:nvPicPr>
          <p:cNvPr id="3" name="Jigsaw.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763688" y="1628800"/>
            <a:ext cx="6060504" cy="4545378"/>
          </a:xfrm>
          <a:prstGeom prst="rect">
            <a:avLst/>
          </a:prstGeom>
        </p:spPr>
      </p:pic>
    </p:spTree>
    <p:extLst>
      <p:ext uri="{BB962C8B-B14F-4D97-AF65-F5344CB8AC3E}">
        <p14:creationId xmlns:p14="http://schemas.microsoft.com/office/powerpoint/2010/main" val="207135245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Ensemble consortium work\Let's enjoy making\thinking.gif">
            <a:hlinkClick r:id="" action="ppaction://noaction">
              <a:snd r:embed="rId3" name="Je pense qu'il y a un petit lit.wav"/>
            </a:hlinkClick>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3901351"/>
            <a:ext cx="1656184" cy="233596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7" descr="F:\Back up Rugged\Ensemble consortium work\Let's enjoy making\furniture\lits superposés.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4613" y="4073726"/>
            <a:ext cx="914400" cy="1162050"/>
          </a:xfrm>
          <a:prstGeom prst="rect">
            <a:avLst/>
          </a:prstGeom>
          <a:noFill/>
          <a:extLst>
            <a:ext uri="{909E8E84-426E-40DD-AFC4-6F175D3DCCD1}">
              <a14:hiddenFill xmlns:a14="http://schemas.microsoft.com/office/drawing/2010/main">
                <a:solidFill>
                  <a:srgbClr val="FFFFFF"/>
                </a:solidFill>
              </a14:hiddenFill>
            </a:ext>
          </a:extLst>
        </p:spPr>
      </p:pic>
      <p:grpSp>
        <p:nvGrpSpPr>
          <p:cNvPr id="72" name="Group 71"/>
          <p:cNvGrpSpPr/>
          <p:nvPr/>
        </p:nvGrpSpPr>
        <p:grpSpPr>
          <a:xfrm>
            <a:off x="3980874" y="4010669"/>
            <a:ext cx="1159260" cy="1161198"/>
            <a:chOff x="3980874" y="4725144"/>
            <a:chExt cx="1159260" cy="1161198"/>
          </a:xfrm>
        </p:grpSpPr>
        <p:sp>
          <p:nvSpPr>
            <p:cNvPr id="51" name="Rectangle 50"/>
            <p:cNvSpPr>
              <a:spLocks/>
            </p:cNvSpPr>
            <p:nvPr/>
          </p:nvSpPr>
          <p:spPr>
            <a:xfrm>
              <a:off x="3981422" y="4733926"/>
              <a:ext cx="1152000" cy="1152000"/>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51"/>
            <p:cNvSpPr>
              <a:spLocks/>
            </p:cNvSpPr>
            <p:nvPr/>
          </p:nvSpPr>
          <p:spPr>
            <a:xfrm>
              <a:off x="3980874" y="4725144"/>
              <a:ext cx="576000" cy="576000"/>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p:cNvSpPr>
              <a:spLocks/>
            </p:cNvSpPr>
            <p:nvPr/>
          </p:nvSpPr>
          <p:spPr>
            <a:xfrm>
              <a:off x="4564134" y="5310342"/>
              <a:ext cx="576000" cy="576000"/>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9" name="Picture 5" descr="F:\Back up Rugged\Ensemble consortium work\Let's enjoy making\furniture\bureau.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47244" y="698301"/>
            <a:ext cx="1033780" cy="768350"/>
          </a:xfrm>
          <a:prstGeom prst="rect">
            <a:avLst/>
          </a:prstGeom>
          <a:noFill/>
          <a:extLst>
            <a:ext uri="{909E8E84-426E-40DD-AFC4-6F175D3DCCD1}">
              <a14:hiddenFill xmlns:a14="http://schemas.microsoft.com/office/drawing/2010/main">
                <a:solidFill>
                  <a:srgbClr val="FFFFFF"/>
                </a:solidFill>
              </a14:hiddenFill>
            </a:ext>
          </a:extLst>
        </p:spPr>
      </p:pic>
      <p:sp>
        <p:nvSpPr>
          <p:cNvPr id="5" name="Subtitle 2"/>
          <p:cNvSpPr>
            <a:spLocks noGrp="1"/>
          </p:cNvSpPr>
          <p:nvPr>
            <p:ph type="subTitle" idx="1"/>
          </p:nvPr>
        </p:nvSpPr>
        <p:spPr>
          <a:xfrm>
            <a:off x="2711027" y="0"/>
            <a:ext cx="3805189" cy="548680"/>
          </a:xfrm>
        </p:spPr>
        <p:txBody>
          <a:bodyPr>
            <a:normAutofit/>
          </a:bodyPr>
          <a:lstStyle/>
          <a:p>
            <a:r>
              <a:rPr lang="en-GB" sz="2800" b="1" dirty="0" err="1" smtClean="0">
                <a:solidFill>
                  <a:schemeClr val="tx1"/>
                </a:solidFill>
                <a:hlinkClick r:id="" action="ppaction://noaction">
                  <a:snd r:embed="rId7" name="Que pensez vous.wav"/>
                </a:hlinkClick>
              </a:rPr>
              <a:t>Que</a:t>
            </a:r>
            <a:r>
              <a:rPr lang="en-GB" sz="2800" b="1" dirty="0" smtClean="0">
                <a:solidFill>
                  <a:schemeClr val="tx1"/>
                </a:solidFill>
                <a:hlinkClick r:id="" action="ppaction://noaction">
                  <a:snd r:embed="rId7" name="Que pensez vous.wav"/>
                </a:hlinkClick>
              </a:rPr>
              <a:t> </a:t>
            </a:r>
            <a:r>
              <a:rPr lang="en-GB" sz="2800" b="1" dirty="0" err="1" smtClean="0">
                <a:solidFill>
                  <a:schemeClr val="tx1"/>
                </a:solidFill>
                <a:hlinkClick r:id="" action="ppaction://noaction">
                  <a:snd r:embed="rId7" name="Que pensez vous.wav"/>
                </a:hlinkClick>
              </a:rPr>
              <a:t>pensez</a:t>
            </a:r>
            <a:r>
              <a:rPr lang="en-GB" sz="2800" b="1" dirty="0" err="1">
                <a:solidFill>
                  <a:schemeClr val="tx1"/>
                </a:solidFill>
                <a:hlinkClick r:id="" action="ppaction://noaction">
                  <a:snd r:embed="rId7" name="Que pensez vous.wav"/>
                </a:hlinkClick>
              </a:rPr>
              <a:t>-</a:t>
            </a:r>
            <a:r>
              <a:rPr lang="en-GB" sz="2800" b="1" dirty="0" err="1" smtClean="0">
                <a:solidFill>
                  <a:schemeClr val="tx1"/>
                </a:solidFill>
                <a:hlinkClick r:id="" action="ppaction://noaction">
                  <a:snd r:embed="rId7" name="Que pensez vous.wav"/>
                </a:hlinkClick>
              </a:rPr>
              <a:t>vous</a:t>
            </a:r>
            <a:r>
              <a:rPr lang="en-GB" sz="2800" b="1" dirty="0" smtClean="0">
                <a:solidFill>
                  <a:schemeClr val="tx1"/>
                </a:solidFill>
                <a:hlinkClick r:id="" action="ppaction://noaction">
                  <a:snd r:embed="rId7" name="Que pensez vous.wav"/>
                </a:hlinkClick>
              </a:rPr>
              <a:t> ?</a:t>
            </a:r>
            <a:endParaRPr lang="en-GB" sz="2800" b="1" dirty="0">
              <a:solidFill>
                <a:schemeClr val="tx1"/>
              </a:solidFill>
              <a:hlinkClick r:id="" action="ppaction://noaction">
                <a:snd r:embed="rId7" name="Que pensez vous.wav"/>
              </a:hlinkClick>
            </a:endParaRPr>
          </a:p>
        </p:txBody>
      </p:sp>
      <p:pic>
        <p:nvPicPr>
          <p:cNvPr id="6" name="Picture 2" descr="F:\Back up Rugged\Ensemble consortium work\Let's enjoy making\furniture\grand lit.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02584" y="843090"/>
            <a:ext cx="1000125" cy="6858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F:\Back up Rugged\Ensemble consortium work\Let's enjoy making\furniture\armoire.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77931" y="2836086"/>
            <a:ext cx="719138" cy="120292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F:\Back up Rugged\Ensemble consortium work\Let's enjoy making\furniture\canapé.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666491" y="1820351"/>
            <a:ext cx="885825" cy="80962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descr="F:\Back up Rugged\Ensemble consortium work\Let's enjoy making\furniture\chaise.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880896" y="3021826"/>
            <a:ext cx="651544" cy="96250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9" descr="F:\Back up Rugged\Ensemble consortium work\Let's enjoy making\furniture\fauteuil.gif"/>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532210" y="644378"/>
            <a:ext cx="1000230" cy="91801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F:\Back up Rugged\Ensemble consortium work\Let's enjoy making\furniture\miroir.gif"/>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185368" y="2920453"/>
            <a:ext cx="769130" cy="62026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1" descr="F:\Back up Rugged\Ensemble consortium work\Let's enjoy making\furniture\télévision.gif"/>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287732" y="1734135"/>
            <a:ext cx="564402" cy="109655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2" descr="F:\Back up Rugged\Ensemble consortium work\Let's enjoy making\furniture\petit lit.gif"/>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436316" y="1994412"/>
            <a:ext cx="504056" cy="75048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3" descr="F:\Back up Rugged\Ensemble consortium work\Let's enjoy making\furniture\poster.gif"/>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422112" y="4199475"/>
            <a:ext cx="504056" cy="91055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4" descr="F:\Back up Rugged\Ensemble consortium work\Let's enjoy making\furniture\table de snooker.gif"/>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60403" y="933251"/>
            <a:ext cx="952500" cy="5334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5" descr="F:\Back up Rugged\Ensemble consortium work\Let's enjoy making\furniture\commode.gif"/>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663051" y="4199475"/>
            <a:ext cx="616187" cy="83708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6" descr="F:\Back up Rugged\Ensemble consortium work\Let's enjoy making\furniture\table.gif"/>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306191" y="2112885"/>
            <a:ext cx="1143000" cy="46672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7" descr="F:\Back up Rugged\Ensemble consortium work\Let's enjoy making\furniture\tapis.jp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560890" y="4311649"/>
            <a:ext cx="971550" cy="41910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6" descr="F:\Back up Rugged\Ensemble consortium work\Let's enjoy making\furniture\lit à baladquin.gif"/>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216156" y="2726311"/>
            <a:ext cx="986553" cy="1422472"/>
          </a:xfrm>
          <a:prstGeom prst="rect">
            <a:avLst/>
          </a:prstGeom>
          <a:noFill/>
          <a:extLst>
            <a:ext uri="{909E8E84-426E-40DD-AFC4-6F175D3DCCD1}">
              <a14:hiddenFill xmlns:a14="http://schemas.microsoft.com/office/drawing/2010/main">
                <a:solidFill>
                  <a:srgbClr val="FFFFFF"/>
                </a:solidFill>
              </a14:hiddenFill>
            </a:ext>
          </a:extLst>
        </p:spPr>
      </p:pic>
      <p:grpSp>
        <p:nvGrpSpPr>
          <p:cNvPr id="73" name="Group 72"/>
          <p:cNvGrpSpPr/>
          <p:nvPr/>
        </p:nvGrpSpPr>
        <p:grpSpPr>
          <a:xfrm>
            <a:off x="5120146" y="1706412"/>
            <a:ext cx="1152000" cy="1161198"/>
            <a:chOff x="5120146" y="2420887"/>
            <a:chExt cx="1152000" cy="1161198"/>
          </a:xfrm>
        </p:grpSpPr>
        <p:sp>
          <p:nvSpPr>
            <p:cNvPr id="29" name="Rectangle 28"/>
            <p:cNvSpPr>
              <a:spLocks/>
            </p:cNvSpPr>
            <p:nvPr/>
          </p:nvSpPr>
          <p:spPr>
            <a:xfrm>
              <a:off x="5120146" y="2429669"/>
              <a:ext cx="1152000" cy="11520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p:cNvSpPr>
              <a:spLocks/>
            </p:cNvSpPr>
            <p:nvPr/>
          </p:nvSpPr>
          <p:spPr>
            <a:xfrm>
              <a:off x="5134112" y="2420887"/>
              <a:ext cx="576000" cy="5760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p:cNvSpPr>
              <a:spLocks/>
            </p:cNvSpPr>
            <p:nvPr/>
          </p:nvSpPr>
          <p:spPr>
            <a:xfrm>
              <a:off x="5688344" y="3006085"/>
              <a:ext cx="576000" cy="5760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8" name="Rectangle 47"/>
          <p:cNvSpPr>
            <a:spLocks/>
          </p:cNvSpPr>
          <p:nvPr/>
        </p:nvSpPr>
        <p:spPr>
          <a:xfrm>
            <a:off x="3982112" y="1716288"/>
            <a:ext cx="1152000" cy="1152000"/>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p:cNvSpPr>
            <a:spLocks/>
          </p:cNvSpPr>
          <p:nvPr/>
        </p:nvSpPr>
        <p:spPr>
          <a:xfrm>
            <a:off x="3982802" y="2863777"/>
            <a:ext cx="1152000" cy="1152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p:cNvSpPr>
            <a:spLocks/>
          </p:cNvSpPr>
          <p:nvPr/>
        </p:nvSpPr>
        <p:spPr>
          <a:xfrm>
            <a:off x="5133550" y="2873183"/>
            <a:ext cx="1152000" cy="1152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4" name="Group 73"/>
          <p:cNvGrpSpPr/>
          <p:nvPr/>
        </p:nvGrpSpPr>
        <p:grpSpPr>
          <a:xfrm>
            <a:off x="6289931" y="549358"/>
            <a:ext cx="1152548" cy="1152416"/>
            <a:chOff x="6289931" y="1263833"/>
            <a:chExt cx="1152548" cy="1152416"/>
          </a:xfrm>
        </p:grpSpPr>
        <p:sp>
          <p:nvSpPr>
            <p:cNvPr id="55" name="Rectangle 54"/>
            <p:cNvSpPr>
              <a:spLocks/>
            </p:cNvSpPr>
            <p:nvPr/>
          </p:nvSpPr>
          <p:spPr>
            <a:xfrm>
              <a:off x="6290479" y="1263833"/>
              <a:ext cx="1152000" cy="1152000"/>
            </a:xfrm>
            <a:prstGeom prst="rect">
              <a:avLst/>
            </a:prstGeom>
            <a:solidFill>
              <a:srgbClr val="FE979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55"/>
            <p:cNvSpPr>
              <a:spLocks/>
            </p:cNvSpPr>
            <p:nvPr/>
          </p:nvSpPr>
          <p:spPr>
            <a:xfrm>
              <a:off x="6289931" y="1269565"/>
              <a:ext cx="576000" cy="576000"/>
            </a:xfrm>
            <a:prstGeom prst="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p:cNvSpPr>
              <a:spLocks/>
            </p:cNvSpPr>
            <p:nvPr/>
          </p:nvSpPr>
          <p:spPr>
            <a:xfrm>
              <a:off x="6858677" y="1840249"/>
              <a:ext cx="576000" cy="576000"/>
            </a:xfrm>
            <a:prstGeom prst="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8" name="Rectangle 57"/>
          <p:cNvSpPr>
            <a:spLocks/>
          </p:cNvSpPr>
          <p:nvPr/>
        </p:nvSpPr>
        <p:spPr>
          <a:xfrm>
            <a:off x="5126647" y="4025183"/>
            <a:ext cx="1152000" cy="1152000"/>
          </a:xfrm>
          <a:prstGeom prst="rect">
            <a:avLst/>
          </a:prstGeom>
          <a:solidFill>
            <a:srgbClr val="FE979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ectangle 58"/>
          <p:cNvSpPr>
            <a:spLocks/>
          </p:cNvSpPr>
          <p:nvPr/>
        </p:nvSpPr>
        <p:spPr>
          <a:xfrm>
            <a:off x="7442479" y="548680"/>
            <a:ext cx="1152000" cy="11520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Rectangle 59"/>
          <p:cNvSpPr>
            <a:spLocks/>
          </p:cNvSpPr>
          <p:nvPr/>
        </p:nvSpPr>
        <p:spPr>
          <a:xfrm>
            <a:off x="6279872" y="1706669"/>
            <a:ext cx="1152000" cy="1152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1" name="Group 70"/>
          <p:cNvGrpSpPr/>
          <p:nvPr/>
        </p:nvGrpSpPr>
        <p:grpSpPr>
          <a:xfrm>
            <a:off x="6268705" y="4024685"/>
            <a:ext cx="1152000" cy="1152498"/>
            <a:chOff x="6268705" y="4739160"/>
            <a:chExt cx="1152000" cy="1152498"/>
          </a:xfrm>
        </p:grpSpPr>
        <p:sp>
          <p:nvSpPr>
            <p:cNvPr id="61" name="Rectangle 60"/>
            <p:cNvSpPr>
              <a:spLocks/>
            </p:cNvSpPr>
            <p:nvPr/>
          </p:nvSpPr>
          <p:spPr>
            <a:xfrm>
              <a:off x="6268705" y="4739242"/>
              <a:ext cx="1152000" cy="1152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Rectangle 61"/>
            <p:cNvSpPr>
              <a:spLocks/>
            </p:cNvSpPr>
            <p:nvPr/>
          </p:nvSpPr>
          <p:spPr>
            <a:xfrm>
              <a:off x="6282671" y="4739160"/>
              <a:ext cx="576000" cy="576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Rectangle 62"/>
            <p:cNvSpPr>
              <a:spLocks/>
            </p:cNvSpPr>
            <p:nvPr/>
          </p:nvSpPr>
          <p:spPr>
            <a:xfrm>
              <a:off x="6836903" y="5315658"/>
              <a:ext cx="576000" cy="576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4" name="Rectangle 63"/>
          <p:cNvSpPr>
            <a:spLocks/>
          </p:cNvSpPr>
          <p:nvPr/>
        </p:nvSpPr>
        <p:spPr>
          <a:xfrm>
            <a:off x="6288352" y="2858669"/>
            <a:ext cx="1152000" cy="1152000"/>
          </a:xfrm>
          <a:prstGeom prst="rect">
            <a:avLst/>
          </a:prstGeom>
          <a:solidFill>
            <a:srgbClr val="66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Rectangle 64"/>
          <p:cNvSpPr>
            <a:spLocks/>
          </p:cNvSpPr>
          <p:nvPr/>
        </p:nvSpPr>
        <p:spPr>
          <a:xfrm>
            <a:off x="7449191" y="4030499"/>
            <a:ext cx="1152000" cy="11520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Rectangle 65"/>
          <p:cNvSpPr>
            <a:spLocks/>
          </p:cNvSpPr>
          <p:nvPr/>
        </p:nvSpPr>
        <p:spPr>
          <a:xfrm>
            <a:off x="7441931" y="1721183"/>
            <a:ext cx="1152000" cy="1152000"/>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0" name="Group 69"/>
          <p:cNvGrpSpPr/>
          <p:nvPr/>
        </p:nvGrpSpPr>
        <p:grpSpPr>
          <a:xfrm>
            <a:off x="7436824" y="2863985"/>
            <a:ext cx="1152548" cy="1161198"/>
            <a:chOff x="7436824" y="3578460"/>
            <a:chExt cx="1152548" cy="1161198"/>
          </a:xfrm>
        </p:grpSpPr>
        <p:sp>
          <p:nvSpPr>
            <p:cNvPr id="67" name="Rectangle 66"/>
            <p:cNvSpPr>
              <a:spLocks/>
            </p:cNvSpPr>
            <p:nvPr/>
          </p:nvSpPr>
          <p:spPr>
            <a:xfrm>
              <a:off x="7437372" y="3587242"/>
              <a:ext cx="1152000" cy="1152000"/>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Rectangle 67"/>
            <p:cNvSpPr>
              <a:spLocks/>
            </p:cNvSpPr>
            <p:nvPr/>
          </p:nvSpPr>
          <p:spPr>
            <a:xfrm>
              <a:off x="7436824" y="3578460"/>
              <a:ext cx="576000" cy="57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Rectangle 68"/>
            <p:cNvSpPr>
              <a:spLocks/>
            </p:cNvSpPr>
            <p:nvPr/>
          </p:nvSpPr>
          <p:spPr>
            <a:xfrm>
              <a:off x="8005570" y="4163658"/>
              <a:ext cx="576000" cy="57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3" name="Rectangle 22"/>
          <p:cNvSpPr>
            <a:spLocks/>
          </p:cNvSpPr>
          <p:nvPr/>
        </p:nvSpPr>
        <p:spPr>
          <a:xfrm>
            <a:off x="3981422" y="554285"/>
            <a:ext cx="1152000" cy="1152000"/>
          </a:xfrm>
          <a:prstGeom prst="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p:cNvSpPr>
            <a:spLocks/>
          </p:cNvSpPr>
          <p:nvPr/>
        </p:nvSpPr>
        <p:spPr>
          <a:xfrm>
            <a:off x="5135429" y="554285"/>
            <a:ext cx="1152000" cy="1152000"/>
          </a:xfrm>
          <a:prstGeom prst="rect">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Subtitle 2"/>
          <p:cNvSpPr txBox="1">
            <a:spLocks/>
          </p:cNvSpPr>
          <p:nvPr/>
        </p:nvSpPr>
        <p:spPr>
          <a:xfrm>
            <a:off x="1989954" y="5301208"/>
            <a:ext cx="6470478" cy="1464196"/>
          </a:xfrm>
          <a:prstGeom prst="rect">
            <a:avLst/>
          </a:prstGeom>
          <a:ln w="25400">
            <a:solidFill>
              <a:schemeClr val="tx1"/>
            </a:solidFill>
          </a:ln>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dirty="0" smtClean="0">
                <a:solidFill>
                  <a:schemeClr val="tx1"/>
                </a:solidFill>
              </a:rPr>
              <a:t>			</a:t>
            </a:r>
            <a:r>
              <a:rPr lang="en-GB" sz="2400" dirty="0" err="1" smtClean="0">
                <a:solidFill>
                  <a:schemeClr val="tx1"/>
                </a:solidFill>
                <a:hlinkClick r:id="" action="ppaction://noaction">
                  <a:snd r:embed="rId22" name="Oui tu as raison.wav"/>
                </a:hlinkClick>
              </a:rPr>
              <a:t>Oui</a:t>
            </a:r>
            <a:r>
              <a:rPr lang="en-GB" sz="2400" dirty="0" smtClean="0">
                <a:solidFill>
                  <a:schemeClr val="tx1"/>
                </a:solidFill>
                <a:hlinkClick r:id="" action="ppaction://noaction">
                  <a:snd r:embed="rId22" name="Oui tu as raison.wav"/>
                </a:hlinkClick>
              </a:rPr>
              <a:t>, </a:t>
            </a:r>
            <a:r>
              <a:rPr lang="en-GB" sz="2400" dirty="0" err="1" smtClean="0">
                <a:solidFill>
                  <a:schemeClr val="tx1"/>
                </a:solidFill>
                <a:hlinkClick r:id="" action="ppaction://noaction">
                  <a:snd r:embed="rId22" name="Oui tu as raison.wav"/>
                </a:hlinkClick>
              </a:rPr>
              <a:t>tu</a:t>
            </a:r>
            <a:r>
              <a:rPr lang="en-GB" sz="2400" dirty="0" smtClean="0">
                <a:solidFill>
                  <a:schemeClr val="tx1"/>
                </a:solidFill>
                <a:hlinkClick r:id="" action="ppaction://noaction">
                  <a:snd r:embed="rId22" name="Oui tu as raison.wav"/>
                </a:hlinkClick>
              </a:rPr>
              <a:t> as raison !</a:t>
            </a:r>
            <a:endParaRPr lang="en-GB" sz="2400" dirty="0" smtClean="0">
              <a:solidFill>
                <a:schemeClr val="tx1"/>
              </a:solidFill>
            </a:endParaRPr>
          </a:p>
          <a:p>
            <a:pPr algn="l"/>
            <a:r>
              <a:rPr lang="en-GB" sz="2400" dirty="0" err="1" smtClean="0">
                <a:solidFill>
                  <a:schemeClr val="tx1"/>
                </a:solidFill>
                <a:hlinkClick r:id="" action="ppaction://noaction">
                  <a:snd r:embed="rId23" name="Voyons voir.wav"/>
                </a:hlinkClick>
              </a:rPr>
              <a:t>Voyons</a:t>
            </a:r>
            <a:r>
              <a:rPr lang="en-GB" sz="2400" dirty="0" smtClean="0">
                <a:solidFill>
                  <a:schemeClr val="tx1"/>
                </a:solidFill>
                <a:hlinkClick r:id="" action="ppaction://noaction">
                  <a:snd r:embed="rId23" name="Voyons voir.wav"/>
                </a:hlinkClick>
              </a:rPr>
              <a:t> </a:t>
            </a:r>
            <a:r>
              <a:rPr lang="en-GB" sz="2400" dirty="0" err="1" smtClean="0">
                <a:solidFill>
                  <a:schemeClr val="tx1"/>
                </a:solidFill>
                <a:hlinkClick r:id="" action="ppaction://noaction">
                  <a:snd r:embed="rId23" name="Voyons voir.wav"/>
                </a:hlinkClick>
              </a:rPr>
              <a:t>voir</a:t>
            </a:r>
            <a:r>
              <a:rPr lang="en-GB" sz="2400" dirty="0" smtClean="0">
                <a:solidFill>
                  <a:schemeClr val="tx1"/>
                </a:solidFill>
                <a:hlinkClick r:id="" action="ppaction://noaction">
                  <a:snd r:embed="rId23" name="Voyons voir.wav"/>
                </a:hlinkClick>
              </a:rPr>
              <a:t> !</a:t>
            </a:r>
            <a:r>
              <a:rPr lang="en-GB" sz="2400" dirty="0" smtClean="0">
                <a:solidFill>
                  <a:schemeClr val="tx1"/>
                </a:solidFill>
              </a:rPr>
              <a:t>	</a:t>
            </a:r>
          </a:p>
          <a:p>
            <a:pPr algn="l"/>
            <a:r>
              <a:rPr lang="en-GB" sz="2400" dirty="0">
                <a:solidFill>
                  <a:schemeClr val="tx1"/>
                </a:solidFill>
              </a:rPr>
              <a:t>	</a:t>
            </a:r>
            <a:r>
              <a:rPr lang="en-GB" sz="2400" dirty="0" smtClean="0">
                <a:solidFill>
                  <a:schemeClr val="tx1"/>
                </a:solidFill>
              </a:rPr>
              <a:t>		</a:t>
            </a:r>
            <a:r>
              <a:rPr lang="en-GB" sz="2400" dirty="0" smtClean="0">
                <a:solidFill>
                  <a:schemeClr val="tx1"/>
                </a:solidFill>
                <a:hlinkClick r:id="" action="ppaction://noaction">
                  <a:snd r:embed="rId24" name="Non ce n'est pas ca.wav"/>
                </a:hlinkClick>
              </a:rPr>
              <a:t>Non, </a:t>
            </a:r>
            <a:r>
              <a:rPr lang="en-GB" sz="2400" dirty="0" err="1" smtClean="0">
                <a:solidFill>
                  <a:schemeClr val="tx1"/>
                </a:solidFill>
                <a:hlinkClick r:id="" action="ppaction://noaction">
                  <a:snd r:embed="rId24" name="Non ce n'est pas ca.wav"/>
                </a:hlinkClick>
              </a:rPr>
              <a:t>ce</a:t>
            </a:r>
            <a:r>
              <a:rPr lang="en-GB" sz="2400" dirty="0" smtClean="0">
                <a:solidFill>
                  <a:schemeClr val="tx1"/>
                </a:solidFill>
                <a:hlinkClick r:id="" action="ppaction://noaction">
                  <a:snd r:embed="rId24" name="Non ce n'est pas ca.wav"/>
                </a:hlinkClick>
              </a:rPr>
              <a:t> </a:t>
            </a:r>
            <a:r>
              <a:rPr lang="en-GB" sz="2400" dirty="0" err="1" smtClean="0">
                <a:solidFill>
                  <a:schemeClr val="tx1"/>
                </a:solidFill>
                <a:hlinkClick r:id="" action="ppaction://noaction">
                  <a:snd r:embed="rId24" name="Non ce n'est pas ca.wav"/>
                </a:hlinkClick>
              </a:rPr>
              <a:t>n’est</a:t>
            </a:r>
            <a:r>
              <a:rPr lang="en-GB" sz="2400" dirty="0" smtClean="0">
                <a:solidFill>
                  <a:schemeClr val="tx1"/>
                </a:solidFill>
                <a:hlinkClick r:id="" action="ppaction://noaction">
                  <a:snd r:embed="rId24" name="Non ce n'est pas ca.wav"/>
                </a:hlinkClick>
              </a:rPr>
              <a:t> pas </a:t>
            </a:r>
            <a:r>
              <a:rPr lang="en-GB" sz="2400" dirty="0" err="1" smtClean="0">
                <a:solidFill>
                  <a:schemeClr val="tx1"/>
                </a:solidFill>
                <a:hlinkClick r:id="" action="ppaction://noaction">
                  <a:snd r:embed="rId24" name="Non ce n'est pas ca.wav"/>
                </a:hlinkClick>
              </a:rPr>
              <a:t>ça</a:t>
            </a:r>
            <a:r>
              <a:rPr lang="en-GB" sz="2400" dirty="0" smtClean="0">
                <a:solidFill>
                  <a:schemeClr val="tx1"/>
                </a:solidFill>
                <a:hlinkClick r:id="" action="ppaction://noaction">
                  <a:snd r:embed="rId24" name="Non ce n'est pas ca.wav"/>
                </a:hlinkClick>
              </a:rPr>
              <a:t> !</a:t>
            </a:r>
            <a:endParaRPr lang="en-GB" sz="2400" dirty="0" smtClean="0">
              <a:solidFill>
                <a:schemeClr val="tx1"/>
              </a:solidFill>
            </a:endParaRPr>
          </a:p>
          <a:p>
            <a:pPr algn="l"/>
            <a:endParaRPr lang="en-GB" sz="2400" dirty="0" smtClean="0">
              <a:solidFill>
                <a:schemeClr val="tx1"/>
              </a:solidFill>
            </a:endParaRPr>
          </a:p>
          <a:p>
            <a:pPr algn="l"/>
            <a:endParaRPr lang="en-GB" dirty="0" smtClean="0">
              <a:solidFill>
                <a:schemeClr val="tx1"/>
              </a:solidFill>
            </a:endParaRPr>
          </a:p>
          <a:p>
            <a:pPr algn="l"/>
            <a:endParaRPr lang="en-GB" dirty="0">
              <a:solidFill>
                <a:schemeClr val="tx1"/>
              </a:solidFill>
            </a:endParaRPr>
          </a:p>
        </p:txBody>
      </p:sp>
      <p:sp>
        <p:nvSpPr>
          <p:cNvPr id="2" name="Cloud Callout 1"/>
          <p:cNvSpPr/>
          <p:nvPr/>
        </p:nvSpPr>
        <p:spPr>
          <a:xfrm flipH="1">
            <a:off x="179512" y="2106672"/>
            <a:ext cx="1535630" cy="1440257"/>
          </a:xfrm>
          <a:prstGeom prst="cloudCallout">
            <a:avLst>
              <a:gd name="adj1" fmla="val 4687"/>
              <a:gd name="adj2" fmla="val 8517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Oval Callout 2"/>
          <p:cNvSpPr/>
          <p:nvPr/>
        </p:nvSpPr>
        <p:spPr>
          <a:xfrm>
            <a:off x="1619672" y="2681578"/>
            <a:ext cx="2265732" cy="2112990"/>
          </a:xfrm>
          <a:prstGeom prst="wedgeEllipseCallout">
            <a:avLst>
              <a:gd name="adj1" fmla="val -74808"/>
              <a:gd name="adj2" fmla="val 54036"/>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1884242" y="2984254"/>
            <a:ext cx="1872208" cy="1569660"/>
          </a:xfrm>
          <a:prstGeom prst="rect">
            <a:avLst/>
          </a:prstGeom>
        </p:spPr>
        <p:txBody>
          <a:bodyPr wrap="square">
            <a:spAutoFit/>
          </a:bodyPr>
          <a:lstStyle/>
          <a:p>
            <a:r>
              <a:rPr lang="en-GB" sz="2400" dirty="0"/>
              <a:t>Je </a:t>
            </a:r>
            <a:r>
              <a:rPr lang="en-GB" sz="2400" dirty="0" err="1"/>
              <a:t>pense</a:t>
            </a:r>
            <a:r>
              <a:rPr lang="en-GB" sz="2400" dirty="0"/>
              <a:t> </a:t>
            </a:r>
            <a:r>
              <a:rPr lang="en-GB" sz="2400" dirty="0" err="1"/>
              <a:t>qu’il</a:t>
            </a:r>
            <a:r>
              <a:rPr lang="en-GB" sz="2400" dirty="0"/>
              <a:t> y a </a:t>
            </a:r>
            <a:r>
              <a:rPr lang="en-GB" sz="2400" i="1" dirty="0"/>
              <a:t>un petit lit</a:t>
            </a:r>
            <a:r>
              <a:rPr lang="en-GB" sz="2400" dirty="0"/>
              <a:t> derrière le </a:t>
            </a:r>
            <a:r>
              <a:rPr lang="en-GB" sz="2400" dirty="0" err="1"/>
              <a:t>carré</a:t>
            </a:r>
            <a:r>
              <a:rPr lang="en-GB" sz="2400" dirty="0"/>
              <a:t> </a:t>
            </a:r>
            <a:r>
              <a:rPr lang="en-GB" sz="2400" i="1" dirty="0" err="1" smtClean="0"/>
              <a:t>jaune</a:t>
            </a:r>
            <a:r>
              <a:rPr lang="en-GB" sz="2400" dirty="0" smtClean="0"/>
              <a:t>.</a:t>
            </a:r>
            <a:endParaRPr lang="en-GB" sz="2400" dirty="0"/>
          </a:p>
        </p:txBody>
      </p:sp>
      <p:cxnSp>
        <p:nvCxnSpPr>
          <p:cNvPr id="24" name="Straight Connector 23"/>
          <p:cNvCxnSpPr/>
          <p:nvPr/>
        </p:nvCxnSpPr>
        <p:spPr>
          <a:xfrm flipV="1">
            <a:off x="3885404" y="5589240"/>
            <a:ext cx="830612" cy="360040"/>
          </a:xfrm>
          <a:prstGeom prst="line">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3885404" y="6101680"/>
            <a:ext cx="830612" cy="279648"/>
          </a:xfrm>
          <a:prstGeom prst="line">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210012" y="121274"/>
            <a:ext cx="1873286" cy="18732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G:\Ensemble consortium work\Let's enjoy making\furniture\petit lit.gif"/>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3568" y="2348880"/>
            <a:ext cx="598626" cy="891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78340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3059832" y="150920"/>
            <a:ext cx="2808312" cy="792088"/>
          </a:xfrm>
        </p:spPr>
        <p:txBody>
          <a:bodyPr>
            <a:normAutofit/>
          </a:bodyPr>
          <a:lstStyle/>
          <a:p>
            <a:r>
              <a:rPr lang="en-GB" sz="3200" b="1" dirty="0" err="1" smtClean="0">
                <a:solidFill>
                  <a:srgbClr val="FF0000"/>
                </a:solidFill>
              </a:rPr>
              <a:t>Devinez</a:t>
            </a:r>
            <a:r>
              <a:rPr lang="en-GB" sz="3200" b="1" dirty="0" smtClean="0">
                <a:solidFill>
                  <a:srgbClr val="FF0000"/>
                </a:solidFill>
              </a:rPr>
              <a:t> !</a:t>
            </a:r>
            <a:endParaRPr lang="en-GB" sz="3200" b="1" dirty="0">
              <a:solidFill>
                <a:srgbClr val="FF0000"/>
              </a:solidFill>
            </a:endParaRPr>
          </a:p>
        </p:txBody>
      </p:sp>
      <p:sp>
        <p:nvSpPr>
          <p:cNvPr id="6" name="Subtitle 2"/>
          <p:cNvSpPr txBox="1">
            <a:spLocks/>
          </p:cNvSpPr>
          <p:nvPr/>
        </p:nvSpPr>
        <p:spPr>
          <a:xfrm>
            <a:off x="-36512" y="2780928"/>
            <a:ext cx="2304256" cy="72008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dirty="0" smtClean="0">
                <a:solidFill>
                  <a:schemeClr val="tx1"/>
                </a:solidFill>
              </a:rPr>
              <a:t>Je </a:t>
            </a:r>
            <a:r>
              <a:rPr lang="en-GB" sz="2400" dirty="0" err="1" smtClean="0">
                <a:solidFill>
                  <a:schemeClr val="tx1"/>
                </a:solidFill>
              </a:rPr>
              <a:t>pense</a:t>
            </a:r>
            <a:r>
              <a:rPr lang="en-GB" sz="2400" dirty="0" smtClean="0">
                <a:solidFill>
                  <a:schemeClr val="tx1"/>
                </a:solidFill>
              </a:rPr>
              <a:t> </a:t>
            </a:r>
            <a:r>
              <a:rPr lang="en-GB" sz="2400" dirty="0" err="1" smtClean="0">
                <a:solidFill>
                  <a:schemeClr val="tx1"/>
                </a:solidFill>
              </a:rPr>
              <a:t>qu’il</a:t>
            </a:r>
            <a:r>
              <a:rPr lang="en-GB" sz="2400" dirty="0" smtClean="0">
                <a:solidFill>
                  <a:schemeClr val="tx1"/>
                </a:solidFill>
              </a:rPr>
              <a:t> y a</a:t>
            </a:r>
          </a:p>
          <a:p>
            <a:pPr algn="l"/>
            <a:endParaRPr lang="en-GB" sz="2800" dirty="0" smtClean="0">
              <a:solidFill>
                <a:schemeClr val="tx1"/>
              </a:solidFill>
            </a:endParaRPr>
          </a:p>
          <a:p>
            <a:pPr algn="l"/>
            <a:endParaRPr lang="en-GB" sz="2800" dirty="0" smtClean="0">
              <a:solidFill>
                <a:schemeClr val="tx1"/>
              </a:solidFill>
            </a:endParaRPr>
          </a:p>
          <a:p>
            <a:pPr algn="l"/>
            <a:endParaRPr lang="en-GB" sz="2800" dirty="0" smtClean="0">
              <a:solidFill>
                <a:schemeClr val="tx1"/>
              </a:solidFill>
            </a:endParaRPr>
          </a:p>
          <a:p>
            <a:pPr algn="l"/>
            <a:endParaRPr lang="en-GB" dirty="0">
              <a:solidFill>
                <a:schemeClr val="tx1"/>
              </a:solidFill>
            </a:endParaRPr>
          </a:p>
        </p:txBody>
      </p:sp>
      <p:sp>
        <p:nvSpPr>
          <p:cNvPr id="7" name="Subtitle 2"/>
          <p:cNvSpPr txBox="1">
            <a:spLocks/>
          </p:cNvSpPr>
          <p:nvPr/>
        </p:nvSpPr>
        <p:spPr>
          <a:xfrm>
            <a:off x="2267744" y="836712"/>
            <a:ext cx="3240360" cy="6021288"/>
          </a:xfrm>
          <a:prstGeom prst="rect">
            <a:avLst/>
          </a:prstGeom>
        </p:spPr>
        <p:txBody>
          <a:bodyPr vert="horz" lIns="91440" tIns="45720" rIns="91440" bIns="45720" rtlCol="0">
            <a:normAutofit fontScale="77500" lnSpcReduction="2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3100" dirty="0" err="1" smtClean="0">
                <a:solidFill>
                  <a:schemeClr val="tx1"/>
                </a:solidFill>
              </a:rPr>
              <a:t>une</a:t>
            </a:r>
            <a:r>
              <a:rPr lang="en-GB" sz="3100" dirty="0" smtClean="0">
                <a:solidFill>
                  <a:schemeClr val="tx1"/>
                </a:solidFill>
              </a:rPr>
              <a:t> armoire</a:t>
            </a:r>
          </a:p>
          <a:p>
            <a:pPr algn="l"/>
            <a:r>
              <a:rPr lang="en-GB" sz="3100" dirty="0" smtClean="0">
                <a:solidFill>
                  <a:schemeClr val="tx1"/>
                </a:solidFill>
              </a:rPr>
              <a:t>un bureau</a:t>
            </a:r>
          </a:p>
          <a:p>
            <a:pPr algn="l"/>
            <a:r>
              <a:rPr lang="en-GB" sz="3100" dirty="0" smtClean="0">
                <a:solidFill>
                  <a:schemeClr val="tx1"/>
                </a:solidFill>
              </a:rPr>
              <a:t>un canapé</a:t>
            </a:r>
          </a:p>
          <a:p>
            <a:pPr algn="l"/>
            <a:r>
              <a:rPr lang="en-GB" sz="3100" dirty="0" smtClean="0">
                <a:solidFill>
                  <a:schemeClr val="tx1"/>
                </a:solidFill>
              </a:rPr>
              <a:t>un chaise</a:t>
            </a:r>
          </a:p>
          <a:p>
            <a:pPr algn="l"/>
            <a:r>
              <a:rPr lang="en-GB" sz="3100" dirty="0" err="1" smtClean="0">
                <a:solidFill>
                  <a:schemeClr val="tx1"/>
                </a:solidFill>
              </a:rPr>
              <a:t>une</a:t>
            </a:r>
            <a:r>
              <a:rPr lang="en-GB" sz="3100" dirty="0" smtClean="0">
                <a:solidFill>
                  <a:schemeClr val="tx1"/>
                </a:solidFill>
              </a:rPr>
              <a:t> commode</a:t>
            </a:r>
          </a:p>
          <a:p>
            <a:pPr algn="l"/>
            <a:r>
              <a:rPr lang="en-GB" sz="3100" dirty="0" smtClean="0">
                <a:solidFill>
                  <a:schemeClr val="tx1"/>
                </a:solidFill>
              </a:rPr>
              <a:t>un fauteuil</a:t>
            </a:r>
          </a:p>
          <a:p>
            <a:pPr algn="l"/>
            <a:r>
              <a:rPr lang="en-GB" sz="3100" dirty="0" smtClean="0">
                <a:solidFill>
                  <a:schemeClr val="tx1"/>
                </a:solidFill>
              </a:rPr>
              <a:t>un grand lit</a:t>
            </a:r>
          </a:p>
          <a:p>
            <a:pPr algn="l"/>
            <a:r>
              <a:rPr lang="en-GB" sz="3100" dirty="0" smtClean="0">
                <a:solidFill>
                  <a:schemeClr val="tx1"/>
                </a:solidFill>
              </a:rPr>
              <a:t>un petit lit </a:t>
            </a:r>
          </a:p>
          <a:p>
            <a:pPr algn="l"/>
            <a:r>
              <a:rPr lang="en-GB" sz="3100" dirty="0" smtClean="0">
                <a:solidFill>
                  <a:schemeClr val="tx1"/>
                </a:solidFill>
              </a:rPr>
              <a:t>un lit à </a:t>
            </a:r>
            <a:r>
              <a:rPr lang="en-GB" sz="3100" dirty="0" err="1" smtClean="0">
                <a:solidFill>
                  <a:schemeClr val="tx1"/>
                </a:solidFill>
              </a:rPr>
              <a:t>baldaquin</a:t>
            </a:r>
            <a:endParaRPr lang="en-GB" sz="3100" dirty="0" smtClean="0">
              <a:solidFill>
                <a:schemeClr val="tx1"/>
              </a:solidFill>
            </a:endParaRPr>
          </a:p>
          <a:p>
            <a:pPr algn="l"/>
            <a:r>
              <a:rPr lang="en-GB" sz="3100" dirty="0" smtClean="0">
                <a:solidFill>
                  <a:schemeClr val="tx1"/>
                </a:solidFill>
              </a:rPr>
              <a:t>des </a:t>
            </a:r>
            <a:r>
              <a:rPr lang="en-GB" sz="3100" dirty="0" err="1" smtClean="0">
                <a:solidFill>
                  <a:schemeClr val="tx1"/>
                </a:solidFill>
              </a:rPr>
              <a:t>lits</a:t>
            </a:r>
            <a:r>
              <a:rPr lang="en-GB" sz="3100" dirty="0" smtClean="0">
                <a:solidFill>
                  <a:schemeClr val="tx1"/>
                </a:solidFill>
              </a:rPr>
              <a:t> </a:t>
            </a:r>
            <a:r>
              <a:rPr lang="en-GB" sz="3100" dirty="0" err="1" smtClean="0">
                <a:solidFill>
                  <a:schemeClr val="tx1"/>
                </a:solidFill>
              </a:rPr>
              <a:t>superposés</a:t>
            </a:r>
            <a:endParaRPr lang="en-GB" sz="3100" dirty="0" smtClean="0">
              <a:solidFill>
                <a:schemeClr val="tx1"/>
              </a:solidFill>
            </a:endParaRPr>
          </a:p>
          <a:p>
            <a:pPr algn="l"/>
            <a:r>
              <a:rPr lang="en-GB" sz="3100" dirty="0" smtClean="0">
                <a:solidFill>
                  <a:schemeClr val="tx1"/>
                </a:solidFill>
              </a:rPr>
              <a:t>un </a:t>
            </a:r>
            <a:r>
              <a:rPr lang="en-GB" sz="3100" dirty="0" err="1" smtClean="0">
                <a:solidFill>
                  <a:schemeClr val="tx1"/>
                </a:solidFill>
              </a:rPr>
              <a:t>miroir</a:t>
            </a:r>
            <a:endParaRPr lang="en-GB" sz="3100" dirty="0" smtClean="0">
              <a:solidFill>
                <a:schemeClr val="tx1"/>
              </a:solidFill>
            </a:endParaRPr>
          </a:p>
          <a:p>
            <a:pPr algn="l"/>
            <a:r>
              <a:rPr lang="en-GB" sz="3100" dirty="0" smtClean="0">
                <a:solidFill>
                  <a:schemeClr val="tx1"/>
                </a:solidFill>
              </a:rPr>
              <a:t>un poster</a:t>
            </a:r>
          </a:p>
          <a:p>
            <a:pPr algn="l"/>
            <a:r>
              <a:rPr lang="en-GB" sz="3100" dirty="0" smtClean="0">
                <a:solidFill>
                  <a:schemeClr val="tx1"/>
                </a:solidFill>
              </a:rPr>
              <a:t>un </a:t>
            </a:r>
            <a:r>
              <a:rPr lang="en-GB" sz="3100" dirty="0" err="1" smtClean="0">
                <a:solidFill>
                  <a:schemeClr val="tx1"/>
                </a:solidFill>
              </a:rPr>
              <a:t>tapis</a:t>
            </a:r>
            <a:endParaRPr lang="en-GB" sz="3100" dirty="0" smtClean="0">
              <a:solidFill>
                <a:schemeClr val="tx1"/>
              </a:solidFill>
            </a:endParaRPr>
          </a:p>
          <a:p>
            <a:pPr algn="l"/>
            <a:r>
              <a:rPr lang="en-GB" sz="3100" dirty="0" err="1" smtClean="0">
                <a:solidFill>
                  <a:schemeClr val="tx1"/>
                </a:solidFill>
              </a:rPr>
              <a:t>une</a:t>
            </a:r>
            <a:r>
              <a:rPr lang="en-GB" sz="3100" dirty="0" smtClean="0">
                <a:solidFill>
                  <a:schemeClr val="tx1"/>
                </a:solidFill>
              </a:rPr>
              <a:t> table</a:t>
            </a:r>
          </a:p>
          <a:p>
            <a:pPr algn="l"/>
            <a:r>
              <a:rPr lang="en-GB" sz="3100" dirty="0" err="1" smtClean="0">
                <a:solidFill>
                  <a:schemeClr val="tx1"/>
                </a:solidFill>
              </a:rPr>
              <a:t>une</a:t>
            </a:r>
            <a:r>
              <a:rPr lang="en-GB" sz="3100" dirty="0" smtClean="0">
                <a:solidFill>
                  <a:schemeClr val="tx1"/>
                </a:solidFill>
              </a:rPr>
              <a:t> table de snooker</a:t>
            </a:r>
          </a:p>
          <a:p>
            <a:pPr algn="l"/>
            <a:r>
              <a:rPr lang="en-GB" sz="3100" dirty="0" err="1" smtClean="0">
                <a:solidFill>
                  <a:schemeClr val="tx1"/>
                </a:solidFill>
              </a:rPr>
              <a:t>une</a:t>
            </a:r>
            <a:r>
              <a:rPr lang="en-GB" sz="3100" dirty="0" smtClean="0">
                <a:solidFill>
                  <a:schemeClr val="tx1"/>
                </a:solidFill>
              </a:rPr>
              <a:t> </a:t>
            </a:r>
            <a:r>
              <a:rPr lang="en-GB" sz="3100" dirty="0" err="1" smtClean="0">
                <a:solidFill>
                  <a:schemeClr val="tx1"/>
                </a:solidFill>
              </a:rPr>
              <a:t>télévision</a:t>
            </a:r>
            <a:endParaRPr lang="en-GB" sz="3100" dirty="0" smtClean="0">
              <a:solidFill>
                <a:schemeClr val="tx1"/>
              </a:solidFill>
            </a:endParaRPr>
          </a:p>
          <a:p>
            <a:pPr algn="l"/>
            <a:endParaRPr lang="en-GB" sz="2800" dirty="0" smtClean="0">
              <a:solidFill>
                <a:schemeClr val="tx1"/>
              </a:solidFill>
            </a:endParaRPr>
          </a:p>
          <a:p>
            <a:pPr algn="l"/>
            <a:endParaRPr lang="en-GB" sz="2800" dirty="0" smtClean="0">
              <a:solidFill>
                <a:schemeClr val="tx1"/>
              </a:solidFill>
            </a:endParaRPr>
          </a:p>
          <a:p>
            <a:pPr algn="l"/>
            <a:endParaRPr lang="en-GB" sz="2800" dirty="0" smtClean="0">
              <a:solidFill>
                <a:schemeClr val="tx1"/>
              </a:solidFill>
            </a:endParaRPr>
          </a:p>
          <a:p>
            <a:pPr algn="l"/>
            <a:endParaRPr lang="en-GB" dirty="0">
              <a:solidFill>
                <a:schemeClr val="tx1"/>
              </a:solidFill>
            </a:endParaRPr>
          </a:p>
        </p:txBody>
      </p:sp>
      <p:sp>
        <p:nvSpPr>
          <p:cNvPr id="9" name="Subtitle 2"/>
          <p:cNvSpPr txBox="1">
            <a:spLocks/>
          </p:cNvSpPr>
          <p:nvPr/>
        </p:nvSpPr>
        <p:spPr>
          <a:xfrm>
            <a:off x="4932040" y="2762448"/>
            <a:ext cx="1296144" cy="72008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dirty="0" smtClean="0">
                <a:solidFill>
                  <a:schemeClr val="tx1"/>
                </a:solidFill>
              </a:rPr>
              <a:t>derrière</a:t>
            </a:r>
            <a:endParaRPr lang="en-GB" sz="2800" dirty="0" smtClean="0">
              <a:solidFill>
                <a:schemeClr val="tx1"/>
              </a:solidFill>
            </a:endParaRPr>
          </a:p>
          <a:p>
            <a:pPr algn="l"/>
            <a:endParaRPr lang="en-GB" sz="2800" dirty="0" smtClean="0">
              <a:solidFill>
                <a:schemeClr val="tx1"/>
              </a:solidFill>
            </a:endParaRPr>
          </a:p>
          <a:p>
            <a:pPr algn="l"/>
            <a:endParaRPr lang="en-GB" sz="2800" dirty="0" smtClean="0">
              <a:solidFill>
                <a:schemeClr val="tx1"/>
              </a:solidFill>
            </a:endParaRPr>
          </a:p>
          <a:p>
            <a:pPr algn="l"/>
            <a:endParaRPr lang="en-GB" dirty="0">
              <a:solidFill>
                <a:schemeClr val="tx1"/>
              </a:solidFill>
            </a:endParaRPr>
          </a:p>
        </p:txBody>
      </p:sp>
      <p:sp>
        <p:nvSpPr>
          <p:cNvPr id="10" name="Subtitle 2"/>
          <p:cNvSpPr txBox="1">
            <a:spLocks/>
          </p:cNvSpPr>
          <p:nvPr/>
        </p:nvSpPr>
        <p:spPr>
          <a:xfrm>
            <a:off x="6047656" y="836712"/>
            <a:ext cx="3060848" cy="6021288"/>
          </a:xfrm>
          <a:prstGeom prst="rect">
            <a:avLst/>
          </a:prstGeom>
        </p:spPr>
        <p:txBody>
          <a:bodyPr vert="horz" lIns="91440" tIns="45720" rIns="91440" bIns="45720" rtlCol="0">
            <a:normAutofit fontScale="77500" lnSpcReduction="2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3100" dirty="0" smtClean="0">
                <a:solidFill>
                  <a:schemeClr val="tx1"/>
                </a:solidFill>
              </a:rPr>
              <a:t>le </a:t>
            </a:r>
            <a:r>
              <a:rPr lang="en-GB" sz="3100" dirty="0" err="1" smtClean="0">
                <a:solidFill>
                  <a:schemeClr val="tx1"/>
                </a:solidFill>
              </a:rPr>
              <a:t>carré</a:t>
            </a:r>
            <a:r>
              <a:rPr lang="en-GB" sz="3100" dirty="0" smtClean="0">
                <a:solidFill>
                  <a:schemeClr val="tx1"/>
                </a:solidFill>
              </a:rPr>
              <a:t> </a:t>
            </a:r>
            <a:r>
              <a:rPr lang="en-GB" sz="3100" dirty="0" err="1" smtClean="0">
                <a:solidFill>
                  <a:schemeClr val="tx1"/>
                </a:solidFill>
              </a:rPr>
              <a:t>gris</a:t>
            </a:r>
            <a:endParaRPr lang="en-GB" sz="3100" dirty="0" smtClean="0">
              <a:solidFill>
                <a:schemeClr val="tx1"/>
              </a:solidFill>
            </a:endParaRPr>
          </a:p>
          <a:p>
            <a:pPr algn="l"/>
            <a:r>
              <a:rPr lang="en-GB" sz="3100" dirty="0">
                <a:solidFill>
                  <a:schemeClr val="tx1"/>
                </a:solidFill>
              </a:rPr>
              <a:t>le </a:t>
            </a:r>
            <a:r>
              <a:rPr lang="en-GB" sz="3100" dirty="0" err="1">
                <a:solidFill>
                  <a:schemeClr val="tx1"/>
                </a:solidFill>
              </a:rPr>
              <a:t>carré</a:t>
            </a:r>
            <a:r>
              <a:rPr lang="en-GB" sz="3100" dirty="0">
                <a:solidFill>
                  <a:schemeClr val="tx1"/>
                </a:solidFill>
              </a:rPr>
              <a:t> </a:t>
            </a:r>
            <a:r>
              <a:rPr lang="en-GB" sz="3100" dirty="0" smtClean="0">
                <a:solidFill>
                  <a:schemeClr val="tx1"/>
                </a:solidFill>
              </a:rPr>
              <a:t>orange</a:t>
            </a:r>
            <a:endParaRPr lang="en-GB" sz="3100" dirty="0">
              <a:solidFill>
                <a:schemeClr val="tx1"/>
              </a:solidFill>
            </a:endParaRPr>
          </a:p>
          <a:p>
            <a:pPr algn="l"/>
            <a:r>
              <a:rPr lang="en-GB" sz="3100" dirty="0">
                <a:solidFill>
                  <a:schemeClr val="tx1"/>
                </a:solidFill>
              </a:rPr>
              <a:t>le </a:t>
            </a:r>
            <a:r>
              <a:rPr lang="en-GB" sz="3100" dirty="0" err="1">
                <a:solidFill>
                  <a:schemeClr val="tx1"/>
                </a:solidFill>
              </a:rPr>
              <a:t>carré</a:t>
            </a:r>
            <a:r>
              <a:rPr lang="en-GB" sz="3100" dirty="0">
                <a:solidFill>
                  <a:schemeClr val="tx1"/>
                </a:solidFill>
              </a:rPr>
              <a:t> </a:t>
            </a:r>
            <a:r>
              <a:rPr lang="en-GB" sz="3100" dirty="0" err="1" smtClean="0">
                <a:solidFill>
                  <a:schemeClr val="tx1"/>
                </a:solidFill>
              </a:rPr>
              <a:t>gris</a:t>
            </a:r>
            <a:r>
              <a:rPr lang="en-GB" sz="3100" dirty="0" smtClean="0">
                <a:solidFill>
                  <a:schemeClr val="tx1"/>
                </a:solidFill>
              </a:rPr>
              <a:t> et rose</a:t>
            </a:r>
            <a:endParaRPr lang="en-GB" sz="3100" dirty="0">
              <a:solidFill>
                <a:schemeClr val="tx1"/>
              </a:solidFill>
            </a:endParaRPr>
          </a:p>
          <a:p>
            <a:pPr algn="l"/>
            <a:r>
              <a:rPr lang="en-GB" sz="3100" dirty="0">
                <a:solidFill>
                  <a:schemeClr val="tx1"/>
                </a:solidFill>
              </a:rPr>
              <a:t>le </a:t>
            </a:r>
            <a:r>
              <a:rPr lang="en-GB" sz="3100" dirty="0" err="1">
                <a:solidFill>
                  <a:schemeClr val="tx1"/>
                </a:solidFill>
              </a:rPr>
              <a:t>carré</a:t>
            </a:r>
            <a:r>
              <a:rPr lang="en-GB" sz="3100" dirty="0">
                <a:solidFill>
                  <a:schemeClr val="tx1"/>
                </a:solidFill>
              </a:rPr>
              <a:t> </a:t>
            </a:r>
            <a:r>
              <a:rPr lang="en-GB" sz="3100" dirty="0" err="1" smtClean="0">
                <a:solidFill>
                  <a:schemeClr val="tx1"/>
                </a:solidFill>
              </a:rPr>
              <a:t>jaune</a:t>
            </a:r>
            <a:endParaRPr lang="en-GB" sz="3100" dirty="0">
              <a:solidFill>
                <a:schemeClr val="tx1"/>
              </a:solidFill>
            </a:endParaRPr>
          </a:p>
          <a:p>
            <a:pPr algn="l"/>
            <a:r>
              <a:rPr lang="en-GB" sz="3100" dirty="0">
                <a:solidFill>
                  <a:schemeClr val="tx1"/>
                </a:solidFill>
              </a:rPr>
              <a:t>le </a:t>
            </a:r>
            <a:r>
              <a:rPr lang="en-GB" sz="3100" dirty="0" err="1">
                <a:solidFill>
                  <a:schemeClr val="tx1"/>
                </a:solidFill>
              </a:rPr>
              <a:t>carré</a:t>
            </a:r>
            <a:r>
              <a:rPr lang="en-GB" sz="3100" dirty="0">
                <a:solidFill>
                  <a:schemeClr val="tx1"/>
                </a:solidFill>
              </a:rPr>
              <a:t> </a:t>
            </a:r>
            <a:r>
              <a:rPr lang="en-GB" sz="3100" dirty="0" err="1" smtClean="0">
                <a:solidFill>
                  <a:schemeClr val="tx1"/>
                </a:solidFill>
              </a:rPr>
              <a:t>vert</a:t>
            </a:r>
            <a:endParaRPr lang="en-GB" sz="3100" dirty="0">
              <a:solidFill>
                <a:schemeClr val="tx1"/>
              </a:solidFill>
            </a:endParaRPr>
          </a:p>
          <a:p>
            <a:pPr algn="l"/>
            <a:r>
              <a:rPr lang="en-GB" sz="3100" dirty="0">
                <a:solidFill>
                  <a:schemeClr val="tx1"/>
                </a:solidFill>
              </a:rPr>
              <a:t>le </a:t>
            </a:r>
            <a:r>
              <a:rPr lang="en-GB" sz="3100" dirty="0" err="1">
                <a:solidFill>
                  <a:schemeClr val="tx1"/>
                </a:solidFill>
              </a:rPr>
              <a:t>carré</a:t>
            </a:r>
            <a:r>
              <a:rPr lang="en-GB" sz="3100" dirty="0">
                <a:solidFill>
                  <a:schemeClr val="tx1"/>
                </a:solidFill>
              </a:rPr>
              <a:t> </a:t>
            </a:r>
            <a:r>
              <a:rPr lang="en-GB" sz="3100" dirty="0" smtClean="0">
                <a:solidFill>
                  <a:schemeClr val="tx1"/>
                </a:solidFill>
              </a:rPr>
              <a:t>rouge et </a:t>
            </a:r>
            <a:r>
              <a:rPr lang="en-GB" sz="3100" dirty="0" err="1" smtClean="0">
                <a:solidFill>
                  <a:schemeClr val="tx1"/>
                </a:solidFill>
              </a:rPr>
              <a:t>jaune</a:t>
            </a:r>
            <a:endParaRPr lang="en-GB" sz="3100" dirty="0">
              <a:solidFill>
                <a:schemeClr val="tx1"/>
              </a:solidFill>
            </a:endParaRPr>
          </a:p>
          <a:p>
            <a:pPr algn="l"/>
            <a:r>
              <a:rPr lang="en-GB" sz="3100" dirty="0">
                <a:solidFill>
                  <a:schemeClr val="tx1"/>
                </a:solidFill>
              </a:rPr>
              <a:t>le </a:t>
            </a:r>
            <a:r>
              <a:rPr lang="en-GB" sz="3100" dirty="0" err="1">
                <a:solidFill>
                  <a:schemeClr val="tx1"/>
                </a:solidFill>
              </a:rPr>
              <a:t>carré</a:t>
            </a:r>
            <a:r>
              <a:rPr lang="en-GB" sz="3100" dirty="0">
                <a:solidFill>
                  <a:schemeClr val="tx1"/>
                </a:solidFill>
              </a:rPr>
              <a:t> </a:t>
            </a:r>
            <a:r>
              <a:rPr lang="en-GB" sz="3100" dirty="0" smtClean="0">
                <a:solidFill>
                  <a:schemeClr val="tx1"/>
                </a:solidFill>
              </a:rPr>
              <a:t>noir</a:t>
            </a:r>
            <a:endParaRPr lang="en-GB" sz="3100" dirty="0">
              <a:solidFill>
                <a:schemeClr val="tx1"/>
              </a:solidFill>
            </a:endParaRPr>
          </a:p>
          <a:p>
            <a:pPr algn="l"/>
            <a:r>
              <a:rPr lang="en-GB" sz="3100" dirty="0">
                <a:solidFill>
                  <a:schemeClr val="tx1"/>
                </a:solidFill>
              </a:rPr>
              <a:t>le </a:t>
            </a:r>
            <a:r>
              <a:rPr lang="en-GB" sz="3100" dirty="0" err="1">
                <a:solidFill>
                  <a:schemeClr val="tx1"/>
                </a:solidFill>
              </a:rPr>
              <a:t>carré</a:t>
            </a:r>
            <a:r>
              <a:rPr lang="en-GB" sz="3100" dirty="0">
                <a:solidFill>
                  <a:schemeClr val="tx1"/>
                </a:solidFill>
              </a:rPr>
              <a:t> </a:t>
            </a:r>
            <a:r>
              <a:rPr lang="en-GB" sz="3100" dirty="0" smtClean="0">
                <a:solidFill>
                  <a:schemeClr val="tx1"/>
                </a:solidFill>
              </a:rPr>
              <a:t>violet</a:t>
            </a:r>
            <a:endParaRPr lang="en-GB" sz="3100" dirty="0">
              <a:solidFill>
                <a:schemeClr val="tx1"/>
              </a:solidFill>
            </a:endParaRPr>
          </a:p>
          <a:p>
            <a:pPr algn="l"/>
            <a:r>
              <a:rPr lang="en-GB" sz="3100" dirty="0">
                <a:solidFill>
                  <a:schemeClr val="tx1"/>
                </a:solidFill>
              </a:rPr>
              <a:t>le </a:t>
            </a:r>
            <a:r>
              <a:rPr lang="en-GB" sz="3100" dirty="0" err="1">
                <a:solidFill>
                  <a:schemeClr val="tx1"/>
                </a:solidFill>
              </a:rPr>
              <a:t>carré</a:t>
            </a:r>
            <a:r>
              <a:rPr lang="en-GB" sz="3100" dirty="0">
                <a:solidFill>
                  <a:schemeClr val="tx1"/>
                </a:solidFill>
              </a:rPr>
              <a:t> </a:t>
            </a:r>
            <a:r>
              <a:rPr lang="en-GB" sz="3100" dirty="0" smtClean="0">
                <a:solidFill>
                  <a:schemeClr val="tx1"/>
                </a:solidFill>
              </a:rPr>
              <a:t>bleu</a:t>
            </a:r>
            <a:endParaRPr lang="en-GB" sz="3100" dirty="0">
              <a:solidFill>
                <a:schemeClr val="tx1"/>
              </a:solidFill>
            </a:endParaRPr>
          </a:p>
          <a:p>
            <a:pPr algn="l"/>
            <a:r>
              <a:rPr lang="en-GB" sz="3100" dirty="0">
                <a:solidFill>
                  <a:schemeClr val="tx1"/>
                </a:solidFill>
              </a:rPr>
              <a:t>le </a:t>
            </a:r>
            <a:r>
              <a:rPr lang="en-GB" sz="3100" dirty="0" err="1">
                <a:solidFill>
                  <a:schemeClr val="tx1"/>
                </a:solidFill>
              </a:rPr>
              <a:t>carré</a:t>
            </a:r>
            <a:r>
              <a:rPr lang="en-GB" sz="3100" dirty="0">
                <a:solidFill>
                  <a:schemeClr val="tx1"/>
                </a:solidFill>
              </a:rPr>
              <a:t> </a:t>
            </a:r>
            <a:r>
              <a:rPr lang="en-GB" sz="3100" dirty="0" err="1" smtClean="0">
                <a:solidFill>
                  <a:schemeClr val="tx1"/>
                </a:solidFill>
              </a:rPr>
              <a:t>blanc</a:t>
            </a:r>
            <a:endParaRPr lang="en-GB" sz="3100" dirty="0">
              <a:solidFill>
                <a:schemeClr val="tx1"/>
              </a:solidFill>
            </a:endParaRPr>
          </a:p>
          <a:p>
            <a:pPr algn="l"/>
            <a:r>
              <a:rPr lang="en-GB" sz="3100" dirty="0">
                <a:solidFill>
                  <a:schemeClr val="tx1"/>
                </a:solidFill>
              </a:rPr>
              <a:t>le </a:t>
            </a:r>
            <a:r>
              <a:rPr lang="en-GB" sz="3100" dirty="0" err="1">
                <a:solidFill>
                  <a:schemeClr val="tx1"/>
                </a:solidFill>
              </a:rPr>
              <a:t>carré</a:t>
            </a:r>
            <a:r>
              <a:rPr lang="en-GB" sz="3100" dirty="0">
                <a:solidFill>
                  <a:schemeClr val="tx1"/>
                </a:solidFill>
              </a:rPr>
              <a:t> </a:t>
            </a:r>
            <a:r>
              <a:rPr lang="en-GB" sz="3100" dirty="0" err="1" smtClean="0">
                <a:solidFill>
                  <a:schemeClr val="tx1"/>
                </a:solidFill>
              </a:rPr>
              <a:t>marron</a:t>
            </a:r>
            <a:endParaRPr lang="en-GB" sz="3100" dirty="0">
              <a:solidFill>
                <a:schemeClr val="tx1"/>
              </a:solidFill>
            </a:endParaRPr>
          </a:p>
          <a:p>
            <a:pPr algn="l"/>
            <a:r>
              <a:rPr lang="en-GB" sz="3100" dirty="0">
                <a:solidFill>
                  <a:schemeClr val="tx1"/>
                </a:solidFill>
              </a:rPr>
              <a:t>le </a:t>
            </a:r>
            <a:r>
              <a:rPr lang="en-GB" sz="3100" dirty="0" err="1">
                <a:solidFill>
                  <a:schemeClr val="tx1"/>
                </a:solidFill>
              </a:rPr>
              <a:t>carré</a:t>
            </a:r>
            <a:r>
              <a:rPr lang="en-GB" sz="3100" dirty="0">
                <a:solidFill>
                  <a:schemeClr val="tx1"/>
                </a:solidFill>
              </a:rPr>
              <a:t> </a:t>
            </a:r>
            <a:r>
              <a:rPr lang="en-GB" sz="3100" dirty="0" smtClean="0">
                <a:solidFill>
                  <a:schemeClr val="tx1"/>
                </a:solidFill>
              </a:rPr>
              <a:t>bleu et </a:t>
            </a:r>
            <a:r>
              <a:rPr lang="en-GB" sz="3100" dirty="0" err="1" smtClean="0">
                <a:solidFill>
                  <a:schemeClr val="tx1"/>
                </a:solidFill>
              </a:rPr>
              <a:t>vert</a:t>
            </a:r>
            <a:endParaRPr lang="en-GB" sz="3100" dirty="0">
              <a:solidFill>
                <a:schemeClr val="tx1"/>
              </a:solidFill>
            </a:endParaRPr>
          </a:p>
          <a:p>
            <a:pPr algn="l"/>
            <a:r>
              <a:rPr lang="en-GB" sz="3100" dirty="0">
                <a:solidFill>
                  <a:schemeClr val="tx1"/>
                </a:solidFill>
              </a:rPr>
              <a:t>le </a:t>
            </a:r>
            <a:r>
              <a:rPr lang="en-GB" sz="3100" dirty="0" err="1">
                <a:solidFill>
                  <a:schemeClr val="tx1"/>
                </a:solidFill>
              </a:rPr>
              <a:t>carré</a:t>
            </a:r>
            <a:r>
              <a:rPr lang="en-GB" sz="3100" dirty="0">
                <a:solidFill>
                  <a:schemeClr val="tx1"/>
                </a:solidFill>
              </a:rPr>
              <a:t> </a:t>
            </a:r>
            <a:r>
              <a:rPr lang="en-GB" sz="3100" dirty="0" err="1" smtClean="0">
                <a:solidFill>
                  <a:schemeClr val="tx1"/>
                </a:solidFill>
              </a:rPr>
              <a:t>vert</a:t>
            </a:r>
            <a:r>
              <a:rPr lang="en-GB" sz="3100" dirty="0" smtClean="0">
                <a:solidFill>
                  <a:schemeClr val="tx1"/>
                </a:solidFill>
              </a:rPr>
              <a:t> et orange</a:t>
            </a:r>
            <a:endParaRPr lang="en-GB" sz="3100" dirty="0">
              <a:solidFill>
                <a:schemeClr val="tx1"/>
              </a:solidFill>
            </a:endParaRPr>
          </a:p>
          <a:p>
            <a:pPr algn="l"/>
            <a:r>
              <a:rPr lang="en-GB" sz="3100" dirty="0">
                <a:solidFill>
                  <a:schemeClr val="tx1"/>
                </a:solidFill>
              </a:rPr>
              <a:t>le </a:t>
            </a:r>
            <a:r>
              <a:rPr lang="en-GB" sz="3100" dirty="0" err="1">
                <a:solidFill>
                  <a:schemeClr val="tx1"/>
                </a:solidFill>
              </a:rPr>
              <a:t>carré</a:t>
            </a:r>
            <a:r>
              <a:rPr lang="en-GB" sz="3100" dirty="0">
                <a:solidFill>
                  <a:schemeClr val="tx1"/>
                </a:solidFill>
              </a:rPr>
              <a:t> </a:t>
            </a:r>
            <a:r>
              <a:rPr lang="en-GB" sz="3100" dirty="0" smtClean="0">
                <a:solidFill>
                  <a:schemeClr val="tx1"/>
                </a:solidFill>
              </a:rPr>
              <a:t>rose</a:t>
            </a:r>
            <a:endParaRPr lang="en-GB" sz="3100" dirty="0">
              <a:solidFill>
                <a:schemeClr val="tx1"/>
              </a:solidFill>
            </a:endParaRPr>
          </a:p>
          <a:p>
            <a:pPr algn="l"/>
            <a:r>
              <a:rPr lang="en-GB" sz="3100" dirty="0">
                <a:solidFill>
                  <a:schemeClr val="tx1"/>
                </a:solidFill>
              </a:rPr>
              <a:t>le </a:t>
            </a:r>
            <a:r>
              <a:rPr lang="en-GB" sz="3100" dirty="0" err="1">
                <a:solidFill>
                  <a:schemeClr val="tx1"/>
                </a:solidFill>
              </a:rPr>
              <a:t>carré</a:t>
            </a:r>
            <a:r>
              <a:rPr lang="en-GB" sz="3100" dirty="0">
                <a:solidFill>
                  <a:schemeClr val="tx1"/>
                </a:solidFill>
              </a:rPr>
              <a:t> </a:t>
            </a:r>
            <a:r>
              <a:rPr lang="en-GB" sz="3100" dirty="0" smtClean="0">
                <a:solidFill>
                  <a:schemeClr val="tx1"/>
                </a:solidFill>
              </a:rPr>
              <a:t>noir et </a:t>
            </a:r>
            <a:r>
              <a:rPr lang="en-GB" sz="3100" dirty="0" err="1" smtClean="0">
                <a:solidFill>
                  <a:schemeClr val="tx1"/>
                </a:solidFill>
              </a:rPr>
              <a:t>blanc</a:t>
            </a:r>
            <a:endParaRPr lang="en-GB" sz="3100" dirty="0">
              <a:solidFill>
                <a:schemeClr val="tx1"/>
              </a:solidFill>
            </a:endParaRPr>
          </a:p>
          <a:p>
            <a:pPr algn="l"/>
            <a:r>
              <a:rPr lang="en-GB" sz="3100" dirty="0">
                <a:solidFill>
                  <a:schemeClr val="tx1"/>
                </a:solidFill>
              </a:rPr>
              <a:t>le </a:t>
            </a:r>
            <a:r>
              <a:rPr lang="en-GB" sz="3100" dirty="0" err="1">
                <a:solidFill>
                  <a:schemeClr val="tx1"/>
                </a:solidFill>
              </a:rPr>
              <a:t>carré</a:t>
            </a:r>
            <a:r>
              <a:rPr lang="en-GB" sz="3100" dirty="0">
                <a:solidFill>
                  <a:schemeClr val="tx1"/>
                </a:solidFill>
              </a:rPr>
              <a:t> </a:t>
            </a:r>
            <a:r>
              <a:rPr lang="en-GB" sz="3100" dirty="0" smtClean="0">
                <a:solidFill>
                  <a:schemeClr val="tx1"/>
                </a:solidFill>
              </a:rPr>
              <a:t>rouge</a:t>
            </a:r>
            <a:endParaRPr lang="en-GB" sz="3100" dirty="0">
              <a:solidFill>
                <a:schemeClr val="tx1"/>
              </a:solidFill>
            </a:endParaRPr>
          </a:p>
          <a:p>
            <a:pPr algn="l"/>
            <a:endParaRPr lang="en-GB" sz="3100" dirty="0" smtClean="0">
              <a:solidFill>
                <a:schemeClr val="tx1"/>
              </a:solidFill>
            </a:endParaRPr>
          </a:p>
          <a:p>
            <a:pPr algn="l"/>
            <a:endParaRPr lang="en-GB" sz="2800" dirty="0" smtClean="0">
              <a:solidFill>
                <a:schemeClr val="tx1"/>
              </a:solidFill>
            </a:endParaRPr>
          </a:p>
          <a:p>
            <a:pPr algn="l"/>
            <a:endParaRPr lang="en-GB" sz="2800" dirty="0" smtClean="0">
              <a:solidFill>
                <a:schemeClr val="tx1"/>
              </a:solidFill>
            </a:endParaRPr>
          </a:p>
          <a:p>
            <a:pPr algn="l"/>
            <a:endParaRPr lang="en-GB" sz="2800" dirty="0" smtClean="0">
              <a:solidFill>
                <a:schemeClr val="tx1"/>
              </a:solidFill>
            </a:endParaRPr>
          </a:p>
          <a:p>
            <a:pPr algn="l"/>
            <a:endParaRPr lang="en-GB" dirty="0">
              <a:solidFill>
                <a:schemeClr val="tx1"/>
              </a:solidFill>
            </a:endParaRPr>
          </a:p>
        </p:txBody>
      </p:sp>
      <p:cxnSp>
        <p:nvCxnSpPr>
          <p:cNvPr id="11" name="Straight Connector 10"/>
          <p:cNvCxnSpPr/>
          <p:nvPr/>
        </p:nvCxnSpPr>
        <p:spPr>
          <a:xfrm>
            <a:off x="2195736" y="836712"/>
            <a:ext cx="0" cy="59046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004048" y="836712"/>
            <a:ext cx="0" cy="59046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084168" y="836712"/>
            <a:ext cx="0" cy="59046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65316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332656"/>
            <a:ext cx="7772400" cy="792088"/>
          </a:xfrm>
        </p:spPr>
        <p:txBody>
          <a:bodyPr>
            <a:normAutofit/>
          </a:bodyPr>
          <a:lstStyle/>
          <a:p>
            <a:r>
              <a:rPr lang="en-GB" sz="4000" b="1" dirty="0" err="1">
                <a:solidFill>
                  <a:srgbClr val="6DC1E3"/>
                </a:solidFill>
                <a:latin typeface="Comic Sans MS" panose="030F0702030302020204" pitchFamily="66" charset="0"/>
              </a:rPr>
              <a:t>C’est</a:t>
            </a:r>
            <a:r>
              <a:rPr lang="en-GB" sz="4000" b="1" dirty="0">
                <a:solidFill>
                  <a:srgbClr val="6DC1E3"/>
                </a:solidFill>
                <a:latin typeface="Comic Sans MS" panose="030F0702030302020204" pitchFamily="66" charset="0"/>
              </a:rPr>
              <a:t> extra</a:t>
            </a:r>
            <a:endParaRPr lang="en-GB" sz="4000" b="1" dirty="0">
              <a:solidFill>
                <a:srgbClr val="6DC1E3"/>
              </a:solidFill>
              <a:latin typeface="Comic Sans MS" panose="030F0702030302020204" pitchFamily="66" charset="0"/>
            </a:endParaRPr>
          </a:p>
        </p:txBody>
      </p:sp>
      <p:sp>
        <p:nvSpPr>
          <p:cNvPr id="5" name="Subtitle 2"/>
          <p:cNvSpPr>
            <a:spLocks noGrp="1"/>
          </p:cNvSpPr>
          <p:nvPr>
            <p:ph type="subTitle" idx="1"/>
          </p:nvPr>
        </p:nvSpPr>
        <p:spPr>
          <a:xfrm>
            <a:off x="1371600" y="1196752"/>
            <a:ext cx="6400800" cy="648072"/>
          </a:xfrm>
        </p:spPr>
        <p:txBody>
          <a:bodyPr/>
          <a:lstStyle/>
          <a:p>
            <a:r>
              <a:rPr lang="en-GB" b="1" dirty="0" smtClean="0">
                <a:solidFill>
                  <a:schemeClr val="tx1"/>
                </a:solidFill>
              </a:rPr>
              <a:t>Encore </a:t>
            </a:r>
            <a:r>
              <a:rPr lang="en-GB" b="1" dirty="0" err="1" smtClean="0">
                <a:solidFill>
                  <a:schemeClr val="tx1"/>
                </a:solidFill>
              </a:rPr>
              <a:t>cinq</a:t>
            </a:r>
            <a:r>
              <a:rPr lang="en-GB" b="1" dirty="0" smtClean="0">
                <a:solidFill>
                  <a:schemeClr val="tx1"/>
                </a:solidFill>
              </a:rPr>
              <a:t> </a:t>
            </a:r>
            <a:r>
              <a:rPr lang="en-GB" b="1" dirty="0" err="1" smtClean="0">
                <a:solidFill>
                  <a:schemeClr val="tx1"/>
                </a:solidFill>
              </a:rPr>
              <a:t>prépositions</a:t>
            </a:r>
            <a:r>
              <a:rPr lang="en-GB" b="1" dirty="0" smtClean="0">
                <a:solidFill>
                  <a:schemeClr val="tx1"/>
                </a:solidFill>
              </a:rPr>
              <a:t>: </a:t>
            </a:r>
            <a:r>
              <a:rPr lang="en-GB" b="1" dirty="0" err="1" smtClean="0">
                <a:solidFill>
                  <a:schemeClr val="tx1"/>
                </a:solidFill>
              </a:rPr>
              <a:t>devant</a:t>
            </a:r>
            <a:endParaRPr lang="en-GB" b="1" dirty="0">
              <a:solidFill>
                <a:schemeClr val="tx1"/>
              </a:solidFill>
            </a:endParaRPr>
          </a:p>
        </p:txBody>
      </p:sp>
      <p:sp>
        <p:nvSpPr>
          <p:cNvPr id="6" name="Subtitle 2"/>
          <p:cNvSpPr txBox="1">
            <a:spLocks/>
          </p:cNvSpPr>
          <p:nvPr/>
        </p:nvSpPr>
        <p:spPr>
          <a:xfrm>
            <a:off x="107504" y="2132856"/>
            <a:ext cx="8784976" cy="3384376"/>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800" dirty="0" err="1" smtClean="0">
                <a:solidFill>
                  <a:schemeClr val="tx1"/>
                </a:solidFill>
              </a:rPr>
              <a:t>devant</a:t>
            </a:r>
            <a:r>
              <a:rPr lang="en-GB" sz="2800" dirty="0" smtClean="0">
                <a:solidFill>
                  <a:schemeClr val="tx1"/>
                </a:solidFill>
              </a:rPr>
              <a:t> = in front of:</a:t>
            </a:r>
          </a:p>
          <a:p>
            <a:pPr algn="l"/>
            <a:r>
              <a:rPr lang="en-GB" sz="2800" dirty="0" err="1" smtClean="0">
                <a:solidFill>
                  <a:schemeClr val="tx1"/>
                </a:solidFill>
              </a:rPr>
              <a:t>devant</a:t>
            </a:r>
            <a:r>
              <a:rPr lang="en-GB" sz="2800" dirty="0" smtClean="0">
                <a:solidFill>
                  <a:schemeClr val="tx1"/>
                </a:solidFill>
              </a:rPr>
              <a:t> le lit = in front of the bed</a:t>
            </a:r>
          </a:p>
          <a:p>
            <a:pPr algn="l"/>
            <a:endParaRPr lang="en-GB" sz="2800" dirty="0" smtClean="0">
              <a:solidFill>
                <a:schemeClr val="tx1"/>
              </a:solidFill>
            </a:endParaRPr>
          </a:p>
          <a:p>
            <a:pPr algn="l"/>
            <a:r>
              <a:rPr lang="en-GB" sz="2800" dirty="0" smtClean="0">
                <a:solidFill>
                  <a:schemeClr val="tx1"/>
                </a:solidFill>
              </a:rPr>
              <a:t>a) Le lit </a:t>
            </a:r>
            <a:r>
              <a:rPr lang="en-GB" sz="2800" dirty="0" err="1" smtClean="0">
                <a:solidFill>
                  <a:schemeClr val="tx1"/>
                </a:solidFill>
              </a:rPr>
              <a:t>est</a:t>
            </a:r>
            <a:r>
              <a:rPr lang="en-GB" sz="2800" dirty="0" smtClean="0">
                <a:solidFill>
                  <a:schemeClr val="tx1"/>
                </a:solidFill>
              </a:rPr>
              <a:t> </a:t>
            </a:r>
            <a:r>
              <a:rPr lang="en-GB" sz="2800" dirty="0" err="1" smtClean="0">
                <a:solidFill>
                  <a:schemeClr val="tx1"/>
                </a:solidFill>
              </a:rPr>
              <a:t>devant</a:t>
            </a:r>
            <a:r>
              <a:rPr lang="en-GB" sz="2800" dirty="0" smtClean="0">
                <a:solidFill>
                  <a:schemeClr val="tx1"/>
                </a:solidFill>
              </a:rPr>
              <a:t> le bureau = Le bureau </a:t>
            </a:r>
            <a:r>
              <a:rPr lang="en-GB" sz="2800" dirty="0" err="1" smtClean="0">
                <a:solidFill>
                  <a:schemeClr val="tx1"/>
                </a:solidFill>
              </a:rPr>
              <a:t>est</a:t>
            </a:r>
            <a:r>
              <a:rPr lang="en-GB" sz="2800" dirty="0" smtClean="0">
                <a:solidFill>
                  <a:schemeClr val="tx1"/>
                </a:solidFill>
              </a:rPr>
              <a:t> derrière le lit.</a:t>
            </a:r>
          </a:p>
          <a:p>
            <a:pPr algn="l"/>
            <a:r>
              <a:rPr lang="en-GB" sz="2800" dirty="0" smtClean="0">
                <a:solidFill>
                  <a:schemeClr val="tx1"/>
                </a:solidFill>
              </a:rPr>
              <a:t>b) Il y a </a:t>
            </a:r>
            <a:r>
              <a:rPr lang="en-GB" sz="2800" dirty="0" err="1" smtClean="0">
                <a:solidFill>
                  <a:schemeClr val="tx1"/>
                </a:solidFill>
              </a:rPr>
              <a:t>une</a:t>
            </a:r>
            <a:r>
              <a:rPr lang="en-GB" sz="2800" dirty="0" smtClean="0">
                <a:solidFill>
                  <a:schemeClr val="tx1"/>
                </a:solidFill>
              </a:rPr>
              <a:t> chaise </a:t>
            </a:r>
            <a:r>
              <a:rPr lang="en-GB" sz="2800" dirty="0" err="1" smtClean="0">
                <a:solidFill>
                  <a:schemeClr val="tx1"/>
                </a:solidFill>
              </a:rPr>
              <a:t>devant</a:t>
            </a:r>
            <a:r>
              <a:rPr lang="en-GB" sz="2800" dirty="0" smtClean="0">
                <a:solidFill>
                  <a:schemeClr val="tx1"/>
                </a:solidFill>
              </a:rPr>
              <a:t> </a:t>
            </a:r>
            <a:r>
              <a:rPr lang="en-GB" sz="2800" dirty="0" err="1" smtClean="0">
                <a:solidFill>
                  <a:schemeClr val="tx1"/>
                </a:solidFill>
              </a:rPr>
              <a:t>l’armoire</a:t>
            </a:r>
            <a:r>
              <a:rPr lang="en-GB" sz="2800" dirty="0" smtClean="0">
                <a:solidFill>
                  <a:schemeClr val="tx1"/>
                </a:solidFill>
              </a:rPr>
              <a:t> = Il y a </a:t>
            </a:r>
            <a:r>
              <a:rPr lang="en-GB" sz="2800" dirty="0" err="1" smtClean="0">
                <a:solidFill>
                  <a:schemeClr val="tx1"/>
                </a:solidFill>
              </a:rPr>
              <a:t>une</a:t>
            </a:r>
            <a:r>
              <a:rPr lang="en-GB" sz="2800" dirty="0" smtClean="0">
                <a:solidFill>
                  <a:schemeClr val="tx1"/>
                </a:solidFill>
              </a:rPr>
              <a:t> armoire derrière la chaise.</a:t>
            </a:r>
          </a:p>
          <a:p>
            <a:pPr algn="l"/>
            <a:endParaRPr lang="en-GB" sz="2800" dirty="0" smtClean="0">
              <a:solidFill>
                <a:schemeClr val="tx1"/>
              </a:solidFill>
            </a:endParaRPr>
          </a:p>
          <a:p>
            <a:pPr algn="l"/>
            <a:endParaRPr lang="en-GB" sz="2800" dirty="0" smtClean="0">
              <a:solidFill>
                <a:schemeClr val="tx1"/>
              </a:solidFill>
            </a:endParaRPr>
          </a:p>
          <a:p>
            <a:pPr algn="l"/>
            <a:endParaRPr lang="en-GB" sz="2800" dirty="0" smtClean="0">
              <a:solidFill>
                <a:schemeClr val="tx1"/>
              </a:solidFill>
            </a:endParaRPr>
          </a:p>
          <a:p>
            <a:pPr algn="l"/>
            <a:endParaRPr lang="en-GB" dirty="0">
              <a:solidFill>
                <a:schemeClr val="tx1"/>
              </a:solidFill>
            </a:endParaRPr>
          </a:p>
        </p:txBody>
      </p:sp>
    </p:spTree>
    <p:extLst>
      <p:ext uri="{BB962C8B-B14F-4D97-AF65-F5344CB8AC3E}">
        <p14:creationId xmlns:p14="http://schemas.microsoft.com/office/powerpoint/2010/main" val="24685863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332656"/>
            <a:ext cx="7772400" cy="792088"/>
          </a:xfrm>
        </p:spPr>
        <p:txBody>
          <a:bodyPr>
            <a:normAutofit/>
          </a:bodyPr>
          <a:lstStyle/>
          <a:p>
            <a:r>
              <a:rPr lang="en-GB" sz="4000" b="1" dirty="0" err="1">
                <a:solidFill>
                  <a:srgbClr val="6DC1E3"/>
                </a:solidFill>
                <a:latin typeface="Comic Sans MS" panose="030F0702030302020204" pitchFamily="66" charset="0"/>
              </a:rPr>
              <a:t>C’est</a:t>
            </a:r>
            <a:r>
              <a:rPr lang="en-GB" sz="4000" b="1" dirty="0">
                <a:solidFill>
                  <a:srgbClr val="6DC1E3"/>
                </a:solidFill>
                <a:latin typeface="Comic Sans MS" panose="030F0702030302020204" pitchFamily="66" charset="0"/>
              </a:rPr>
              <a:t> extra</a:t>
            </a:r>
            <a:endParaRPr lang="en-GB" sz="4000" b="1" dirty="0">
              <a:solidFill>
                <a:srgbClr val="6DC1E3"/>
              </a:solidFill>
              <a:latin typeface="Comic Sans MS" panose="030F0702030302020204" pitchFamily="66" charset="0"/>
            </a:endParaRPr>
          </a:p>
        </p:txBody>
      </p:sp>
      <p:sp>
        <p:nvSpPr>
          <p:cNvPr id="5" name="Subtitle 2"/>
          <p:cNvSpPr>
            <a:spLocks noGrp="1"/>
          </p:cNvSpPr>
          <p:nvPr>
            <p:ph type="subTitle" idx="1"/>
          </p:nvPr>
        </p:nvSpPr>
        <p:spPr>
          <a:xfrm>
            <a:off x="1371600" y="1196752"/>
            <a:ext cx="6400800" cy="648072"/>
          </a:xfrm>
        </p:spPr>
        <p:txBody>
          <a:bodyPr>
            <a:normAutofit/>
          </a:bodyPr>
          <a:lstStyle/>
          <a:p>
            <a:r>
              <a:rPr lang="en-GB" b="1" dirty="0" smtClean="0">
                <a:solidFill>
                  <a:schemeClr val="tx1"/>
                </a:solidFill>
              </a:rPr>
              <a:t>Encore </a:t>
            </a:r>
            <a:r>
              <a:rPr lang="en-GB" b="1" dirty="0" err="1" smtClean="0">
                <a:solidFill>
                  <a:schemeClr val="tx1"/>
                </a:solidFill>
              </a:rPr>
              <a:t>cinq</a:t>
            </a:r>
            <a:r>
              <a:rPr lang="en-GB" b="1" dirty="0" smtClean="0">
                <a:solidFill>
                  <a:schemeClr val="tx1"/>
                </a:solidFill>
              </a:rPr>
              <a:t> </a:t>
            </a:r>
            <a:r>
              <a:rPr lang="en-GB" b="1" dirty="0" err="1" smtClean="0">
                <a:solidFill>
                  <a:schemeClr val="tx1"/>
                </a:solidFill>
              </a:rPr>
              <a:t>prépositions</a:t>
            </a:r>
            <a:r>
              <a:rPr lang="en-GB" b="1" dirty="0" smtClean="0">
                <a:solidFill>
                  <a:schemeClr val="tx1"/>
                </a:solidFill>
              </a:rPr>
              <a:t>: </a:t>
            </a:r>
            <a:r>
              <a:rPr lang="en-GB" b="1" dirty="0" err="1" smtClean="0">
                <a:solidFill>
                  <a:schemeClr val="tx1"/>
                </a:solidFill>
              </a:rPr>
              <a:t>dans</a:t>
            </a:r>
            <a:endParaRPr lang="en-GB" b="1" dirty="0">
              <a:solidFill>
                <a:schemeClr val="tx1"/>
              </a:solidFill>
            </a:endParaRPr>
          </a:p>
        </p:txBody>
      </p:sp>
      <p:sp>
        <p:nvSpPr>
          <p:cNvPr id="6" name="Subtitle 2"/>
          <p:cNvSpPr txBox="1">
            <a:spLocks/>
          </p:cNvSpPr>
          <p:nvPr/>
        </p:nvSpPr>
        <p:spPr>
          <a:xfrm>
            <a:off x="107504" y="2132856"/>
            <a:ext cx="8784976" cy="3384376"/>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800" dirty="0" err="1" smtClean="0">
                <a:solidFill>
                  <a:schemeClr val="tx1"/>
                </a:solidFill>
              </a:rPr>
              <a:t>dans</a:t>
            </a:r>
            <a:r>
              <a:rPr lang="en-GB" sz="2800" dirty="0" smtClean="0">
                <a:solidFill>
                  <a:schemeClr val="tx1"/>
                </a:solidFill>
              </a:rPr>
              <a:t> = in</a:t>
            </a:r>
          </a:p>
          <a:p>
            <a:pPr algn="l"/>
            <a:r>
              <a:rPr lang="en-GB" sz="2800" dirty="0" err="1">
                <a:solidFill>
                  <a:schemeClr val="tx1"/>
                </a:solidFill>
              </a:rPr>
              <a:t>Dans</a:t>
            </a:r>
            <a:r>
              <a:rPr lang="en-GB" sz="2800" dirty="0">
                <a:solidFill>
                  <a:schemeClr val="tx1"/>
                </a:solidFill>
              </a:rPr>
              <a:t> la </a:t>
            </a:r>
            <a:r>
              <a:rPr lang="en-GB" sz="2800" dirty="0" err="1">
                <a:solidFill>
                  <a:schemeClr val="tx1"/>
                </a:solidFill>
              </a:rPr>
              <a:t>chambre</a:t>
            </a:r>
            <a:r>
              <a:rPr lang="en-GB" sz="2800" dirty="0">
                <a:solidFill>
                  <a:schemeClr val="tx1"/>
                </a:solidFill>
              </a:rPr>
              <a:t>, </a:t>
            </a:r>
            <a:r>
              <a:rPr lang="en-GB" sz="2800" dirty="0" err="1">
                <a:solidFill>
                  <a:schemeClr val="tx1"/>
                </a:solidFill>
              </a:rPr>
              <a:t>il</a:t>
            </a:r>
            <a:r>
              <a:rPr lang="en-GB" sz="2800" dirty="0">
                <a:solidFill>
                  <a:schemeClr val="tx1"/>
                </a:solidFill>
              </a:rPr>
              <a:t> y a un lit, </a:t>
            </a:r>
            <a:r>
              <a:rPr lang="en-GB" sz="2800" dirty="0" err="1">
                <a:solidFill>
                  <a:schemeClr val="tx1"/>
                </a:solidFill>
              </a:rPr>
              <a:t>une</a:t>
            </a:r>
            <a:r>
              <a:rPr lang="en-GB" sz="2800" dirty="0">
                <a:solidFill>
                  <a:schemeClr val="tx1"/>
                </a:solidFill>
              </a:rPr>
              <a:t> armoire, un </a:t>
            </a:r>
            <a:r>
              <a:rPr lang="en-GB" sz="2800" dirty="0" err="1">
                <a:solidFill>
                  <a:schemeClr val="tx1"/>
                </a:solidFill>
              </a:rPr>
              <a:t>tapis</a:t>
            </a:r>
            <a:r>
              <a:rPr lang="en-GB" sz="2800" dirty="0">
                <a:solidFill>
                  <a:schemeClr val="tx1"/>
                </a:solidFill>
              </a:rPr>
              <a:t> et </a:t>
            </a:r>
            <a:r>
              <a:rPr lang="en-GB" sz="2800" dirty="0" err="1">
                <a:solidFill>
                  <a:schemeClr val="tx1"/>
                </a:solidFill>
              </a:rPr>
              <a:t>une</a:t>
            </a:r>
            <a:r>
              <a:rPr lang="en-GB" sz="2800" dirty="0">
                <a:solidFill>
                  <a:schemeClr val="tx1"/>
                </a:solidFill>
              </a:rPr>
              <a:t> commode. </a:t>
            </a:r>
          </a:p>
          <a:p>
            <a:pPr algn="l"/>
            <a:endParaRPr lang="en-GB" sz="2800" dirty="0">
              <a:solidFill>
                <a:schemeClr val="tx1"/>
              </a:solidFill>
            </a:endParaRPr>
          </a:p>
          <a:p>
            <a:pPr algn="l"/>
            <a:r>
              <a:rPr lang="en-GB" sz="2800" dirty="0" err="1" smtClean="0">
                <a:solidFill>
                  <a:schemeClr val="tx1"/>
                </a:solidFill>
              </a:rPr>
              <a:t>Dans</a:t>
            </a:r>
            <a:r>
              <a:rPr lang="en-GB" sz="2800" dirty="0" smtClean="0">
                <a:solidFill>
                  <a:schemeClr val="tx1"/>
                </a:solidFill>
              </a:rPr>
              <a:t> la </a:t>
            </a:r>
            <a:r>
              <a:rPr lang="en-GB" sz="2800" dirty="0" err="1" smtClean="0">
                <a:solidFill>
                  <a:schemeClr val="tx1"/>
                </a:solidFill>
              </a:rPr>
              <a:t>chambre</a:t>
            </a:r>
            <a:endParaRPr lang="en-GB" sz="2800" dirty="0" smtClean="0">
              <a:solidFill>
                <a:schemeClr val="tx1"/>
              </a:solidFill>
            </a:endParaRPr>
          </a:p>
          <a:p>
            <a:pPr algn="l"/>
            <a:r>
              <a:rPr lang="en-GB" sz="2800" dirty="0" err="1" smtClean="0">
                <a:solidFill>
                  <a:schemeClr val="tx1"/>
                </a:solidFill>
              </a:rPr>
              <a:t>Dans</a:t>
            </a:r>
            <a:r>
              <a:rPr lang="en-GB" sz="2800" dirty="0" smtClean="0">
                <a:solidFill>
                  <a:schemeClr val="tx1"/>
                </a:solidFill>
              </a:rPr>
              <a:t> </a:t>
            </a:r>
            <a:r>
              <a:rPr lang="en-GB" sz="2800" dirty="0" err="1" smtClean="0">
                <a:solidFill>
                  <a:schemeClr val="tx1"/>
                </a:solidFill>
              </a:rPr>
              <a:t>une</a:t>
            </a:r>
            <a:r>
              <a:rPr lang="en-GB" sz="2800" dirty="0" smtClean="0">
                <a:solidFill>
                  <a:schemeClr val="tx1"/>
                </a:solidFill>
              </a:rPr>
              <a:t> armoire</a:t>
            </a:r>
          </a:p>
          <a:p>
            <a:pPr algn="l"/>
            <a:r>
              <a:rPr lang="en-GB" sz="2800" dirty="0" err="1" smtClean="0">
                <a:solidFill>
                  <a:schemeClr val="tx1"/>
                </a:solidFill>
              </a:rPr>
              <a:t>Dans</a:t>
            </a:r>
            <a:r>
              <a:rPr lang="en-GB" sz="2800" dirty="0" smtClean="0">
                <a:solidFill>
                  <a:schemeClr val="tx1"/>
                </a:solidFill>
              </a:rPr>
              <a:t> un des </a:t>
            </a:r>
            <a:r>
              <a:rPr lang="en-GB" sz="2800" dirty="0" err="1" smtClean="0">
                <a:solidFill>
                  <a:schemeClr val="tx1"/>
                </a:solidFill>
              </a:rPr>
              <a:t>tiroirs</a:t>
            </a:r>
            <a:r>
              <a:rPr lang="en-GB" sz="2800" dirty="0" smtClean="0">
                <a:solidFill>
                  <a:schemeClr val="tx1"/>
                </a:solidFill>
              </a:rPr>
              <a:t> de la commode</a:t>
            </a:r>
          </a:p>
          <a:p>
            <a:pPr algn="l"/>
            <a:endParaRPr lang="en-GB" sz="2800" dirty="0" smtClean="0">
              <a:solidFill>
                <a:schemeClr val="tx1"/>
              </a:solidFill>
            </a:endParaRPr>
          </a:p>
          <a:p>
            <a:pPr algn="l"/>
            <a:endParaRPr lang="en-GB" dirty="0">
              <a:solidFill>
                <a:schemeClr val="tx1"/>
              </a:solidFill>
            </a:endParaRPr>
          </a:p>
        </p:txBody>
      </p:sp>
    </p:spTree>
    <p:extLst>
      <p:ext uri="{BB962C8B-B14F-4D97-AF65-F5344CB8AC3E}">
        <p14:creationId xmlns:p14="http://schemas.microsoft.com/office/powerpoint/2010/main" val="34071536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471</TotalTime>
  <Words>2496</Words>
  <Application>Microsoft Office PowerPoint</Application>
  <PresentationFormat>On-screen Show (4:3)</PresentationFormat>
  <Paragraphs>154</Paragraphs>
  <Slides>14</Slides>
  <Notes>12</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Arial (Body)</vt:lpstr>
      <vt:lpstr>Arial Narrow</vt:lpstr>
      <vt:lpstr>Calibri</vt:lpstr>
      <vt:lpstr>Comic Sans MS</vt:lpstr>
      <vt:lpstr>Times New Roman</vt:lpstr>
      <vt:lpstr>Office Theme</vt:lpstr>
      <vt:lpstr>PowerPoint Presentation</vt:lpstr>
      <vt:lpstr>Let’s enjoy making: Session 3</vt:lpstr>
      <vt:lpstr>What you will be able to do</vt:lpstr>
      <vt:lpstr>What the children will be able to do</vt:lpstr>
      <vt:lpstr>Je pense qu’il y a…</vt:lpstr>
      <vt:lpstr>PowerPoint Presentation</vt:lpstr>
      <vt:lpstr>Devinez !</vt:lpstr>
      <vt:lpstr>C’est extra</vt:lpstr>
      <vt:lpstr>C’est extra</vt:lpstr>
      <vt:lpstr>C’est extra</vt:lpstr>
      <vt:lpstr>C’est extra</vt:lpstr>
      <vt:lpstr>La mise en commun</vt:lpstr>
      <vt:lpstr>Do one thing!</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Charlotte Johnston</cp:lastModifiedBy>
  <cp:revision>39</cp:revision>
  <dcterms:created xsi:type="dcterms:W3CDTF">2015-05-09T15:40:25Z</dcterms:created>
  <dcterms:modified xsi:type="dcterms:W3CDTF">2015-06-02T09:07:17Z</dcterms:modified>
</cp:coreProperties>
</file>