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Default Extension="gif" ContentType="image/gif"/>
  <Default Extension="avi" ContentType="video/x-msvide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sldIdLst>
    <p:sldId id="311" r:id="rId2"/>
    <p:sldId id="257" r:id="rId3"/>
    <p:sldId id="305" r:id="rId4"/>
    <p:sldId id="284" r:id="rId5"/>
    <p:sldId id="285" r:id="rId6"/>
    <p:sldId id="281" r:id="rId7"/>
    <p:sldId id="308" r:id="rId8"/>
    <p:sldId id="310" r:id="rId9"/>
    <p:sldId id="286" r:id="rId10"/>
    <p:sldId id="288" r:id="rId11"/>
    <p:sldId id="297" r:id="rId12"/>
    <p:sldId id="295" r:id="rId13"/>
    <p:sldId id="294" r:id="rId14"/>
    <p:sldId id="293" r:id="rId15"/>
    <p:sldId id="292" r:id="rId16"/>
    <p:sldId id="291" r:id="rId17"/>
    <p:sldId id="290" r:id="rId18"/>
    <p:sldId id="289" r:id="rId19"/>
    <p:sldId id="298" r:id="rId20"/>
    <p:sldId id="299" r:id="rId21"/>
    <p:sldId id="300" r:id="rId22"/>
    <p:sldId id="309" r:id="rId23"/>
    <p:sldId id="301" r:id="rId24"/>
    <p:sldId id="303" r:id="rId25"/>
    <p:sldId id="304" r:id="rId26"/>
    <p:sldId id="307" r:id="rId27"/>
    <p:sldId id="306" r:id="rId28"/>
    <p:sldId id="312"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1439" autoAdjust="0"/>
  </p:normalViewPr>
  <p:slideViewPr>
    <p:cSldViewPr>
      <p:cViewPr varScale="1">
        <p:scale>
          <a:sx n="62" d="100"/>
          <a:sy n="62" d="100"/>
        </p:scale>
        <p:origin x="72" y="30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ECB458E-9607-48EF-8748-9B067E560B07}" type="datetimeFigureOut">
              <a:rPr lang="en-GB" smtClean="0"/>
              <a:t>02/06/2015</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5E557B6-E1D2-47E7-9160-7EA5E6CDACE6}" type="slidenum">
              <a:rPr lang="en-GB" smtClean="0"/>
              <a:t>‹#›</a:t>
            </a:fld>
            <a:endParaRPr lang="en-GB"/>
          </a:p>
        </p:txBody>
      </p:sp>
    </p:spTree>
    <p:extLst>
      <p:ext uri="{BB962C8B-B14F-4D97-AF65-F5344CB8AC3E}">
        <p14:creationId xmlns:p14="http://schemas.microsoft.com/office/powerpoint/2010/main" val="1982152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smtClean="0">
                <a:solidFill>
                  <a:schemeClr val="tx1"/>
                </a:solidFill>
                <a:effectLst/>
                <a:latin typeface="+mn-lt"/>
                <a:ea typeface="+mn-ea"/>
                <a:cs typeface="+mn-cs"/>
                <a:sym typeface="Wingdings"/>
              </a:rPr>
              <a:t></a:t>
            </a:r>
            <a:r>
              <a:rPr lang="en-GB" sz="1200" b="1" kern="120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Before you start teaching this session, explain that after the first three sessions, they will have the language and the ability to work on a project that will enable pupils to design and create a bedroom out of a shoe box and then present their work to the rest of the class in a spoken and written presentation. After this they will explore ways in which children can acquire and use language needed to evaluate each other’s work. </a:t>
            </a:r>
          </a:p>
          <a:p>
            <a:r>
              <a:rPr lang="en-GB" sz="1200" kern="1200" dirty="0" smtClean="0">
                <a:solidFill>
                  <a:schemeClr val="tx1"/>
                </a:solidFill>
                <a:effectLst/>
                <a:latin typeface="+mn-lt"/>
                <a:ea typeface="+mn-ea"/>
                <a:cs typeface="+mn-cs"/>
              </a:rPr>
              <a:t>Before we reach that stage, however we need to learn the language that will enable us and the children to complete the task. We can’t expect a project linked to Art and Design to be successful unless the children have the language they need in order to follow instructions and to describe both the process they follow and the room that they create, and this includes the names of the furniture and their ability to describe where the furniture is. They should be able to comment on the work of the other pupils. So all of these sessions aim to give you the language for the project and the expertise to teach it to the children.</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5E557B6-E1D2-47E7-9160-7EA5E6CDACE6}" type="slidenum">
              <a:rPr lang="en-GB" smtClean="0"/>
              <a:t>2</a:t>
            </a:fld>
            <a:endParaRPr lang="en-GB"/>
          </a:p>
        </p:txBody>
      </p:sp>
    </p:spTree>
    <p:extLst>
      <p:ext uri="{BB962C8B-B14F-4D97-AF65-F5344CB8AC3E}">
        <p14:creationId xmlns:p14="http://schemas.microsoft.com/office/powerpoint/2010/main" val="1178451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5E557B6-E1D2-47E7-9160-7EA5E6CDACE6}" type="slidenum">
              <a:rPr lang="en-GB" smtClean="0"/>
              <a:t>11</a:t>
            </a:fld>
            <a:endParaRPr lang="en-GB"/>
          </a:p>
        </p:txBody>
      </p:sp>
    </p:spTree>
    <p:extLst>
      <p:ext uri="{BB962C8B-B14F-4D97-AF65-F5344CB8AC3E}">
        <p14:creationId xmlns:p14="http://schemas.microsoft.com/office/powerpoint/2010/main" val="1178451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5E557B6-E1D2-47E7-9160-7EA5E6CDACE6}" type="slidenum">
              <a:rPr lang="en-GB" smtClean="0"/>
              <a:t>12</a:t>
            </a:fld>
            <a:endParaRPr lang="en-GB"/>
          </a:p>
        </p:txBody>
      </p:sp>
    </p:spTree>
    <p:extLst>
      <p:ext uri="{BB962C8B-B14F-4D97-AF65-F5344CB8AC3E}">
        <p14:creationId xmlns:p14="http://schemas.microsoft.com/office/powerpoint/2010/main" val="1178451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5E557B6-E1D2-47E7-9160-7EA5E6CDACE6}" type="slidenum">
              <a:rPr lang="en-GB" smtClean="0"/>
              <a:t>13</a:t>
            </a:fld>
            <a:endParaRPr lang="en-GB"/>
          </a:p>
        </p:txBody>
      </p:sp>
    </p:spTree>
    <p:extLst>
      <p:ext uri="{BB962C8B-B14F-4D97-AF65-F5344CB8AC3E}">
        <p14:creationId xmlns:p14="http://schemas.microsoft.com/office/powerpoint/2010/main" val="1178451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5E557B6-E1D2-47E7-9160-7EA5E6CDACE6}" type="slidenum">
              <a:rPr lang="en-GB" smtClean="0"/>
              <a:t>14</a:t>
            </a:fld>
            <a:endParaRPr lang="en-GB"/>
          </a:p>
        </p:txBody>
      </p:sp>
    </p:spTree>
    <p:extLst>
      <p:ext uri="{BB962C8B-B14F-4D97-AF65-F5344CB8AC3E}">
        <p14:creationId xmlns:p14="http://schemas.microsoft.com/office/powerpoint/2010/main" val="1178451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5E557B6-E1D2-47E7-9160-7EA5E6CDACE6}" type="slidenum">
              <a:rPr lang="en-GB" smtClean="0"/>
              <a:t>15</a:t>
            </a:fld>
            <a:endParaRPr lang="en-GB"/>
          </a:p>
        </p:txBody>
      </p:sp>
    </p:spTree>
    <p:extLst>
      <p:ext uri="{BB962C8B-B14F-4D97-AF65-F5344CB8AC3E}">
        <p14:creationId xmlns:p14="http://schemas.microsoft.com/office/powerpoint/2010/main" val="1178451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5E557B6-E1D2-47E7-9160-7EA5E6CDACE6}" type="slidenum">
              <a:rPr lang="en-GB" smtClean="0"/>
              <a:t>16</a:t>
            </a:fld>
            <a:endParaRPr lang="en-GB"/>
          </a:p>
        </p:txBody>
      </p:sp>
    </p:spTree>
    <p:extLst>
      <p:ext uri="{BB962C8B-B14F-4D97-AF65-F5344CB8AC3E}">
        <p14:creationId xmlns:p14="http://schemas.microsoft.com/office/powerpoint/2010/main" val="1178451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5E557B6-E1D2-47E7-9160-7EA5E6CDACE6}" type="slidenum">
              <a:rPr lang="en-GB" smtClean="0"/>
              <a:t>17</a:t>
            </a:fld>
            <a:endParaRPr lang="en-GB"/>
          </a:p>
        </p:txBody>
      </p:sp>
    </p:spTree>
    <p:extLst>
      <p:ext uri="{BB962C8B-B14F-4D97-AF65-F5344CB8AC3E}">
        <p14:creationId xmlns:p14="http://schemas.microsoft.com/office/powerpoint/2010/main" val="1178451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5E557B6-E1D2-47E7-9160-7EA5E6CDACE6}" type="slidenum">
              <a:rPr lang="en-GB" smtClean="0"/>
              <a:t>18</a:t>
            </a:fld>
            <a:endParaRPr lang="en-GB"/>
          </a:p>
        </p:txBody>
      </p:sp>
    </p:spTree>
    <p:extLst>
      <p:ext uri="{BB962C8B-B14F-4D97-AF65-F5344CB8AC3E}">
        <p14:creationId xmlns:p14="http://schemas.microsoft.com/office/powerpoint/2010/main" val="11784513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This is the text of the previous ten slides brought together. Ask the teachers (eventually the children) to look at it for a few moments. </a:t>
            </a:r>
            <a:r>
              <a:rPr lang="fr-FR" sz="1200" i="1" kern="1200" dirty="0" smtClean="0">
                <a:solidFill>
                  <a:schemeClr val="tx1"/>
                </a:solidFill>
                <a:effectLst/>
                <a:latin typeface="+mn-lt"/>
                <a:ea typeface="+mn-ea"/>
                <a:cs typeface="+mn-cs"/>
              </a:rPr>
              <a:t>Regardez le texte pendant quelques instants</a:t>
            </a:r>
            <a:r>
              <a:rPr lang="fr-FR" sz="1200" kern="120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Before you move to slide 19, read the caption at the bottom of slide 18 : Et </a:t>
            </a:r>
            <a:r>
              <a:rPr lang="en-GB" sz="1200" kern="1200" dirty="0" err="1" smtClean="0">
                <a:solidFill>
                  <a:schemeClr val="tx1"/>
                </a:solidFill>
                <a:effectLst/>
                <a:latin typeface="+mn-lt"/>
                <a:ea typeface="+mn-ea"/>
                <a:cs typeface="+mn-cs"/>
              </a:rPr>
              <a:t>maintenant</a:t>
            </a:r>
            <a:r>
              <a:rPr lang="en-GB" sz="1200" kern="1200" dirty="0" smtClean="0">
                <a:solidFill>
                  <a:schemeClr val="tx1"/>
                </a:solidFill>
                <a:effectLst/>
                <a:latin typeface="+mn-lt"/>
                <a:ea typeface="+mn-ea"/>
                <a:cs typeface="+mn-cs"/>
              </a:rPr>
              <a:t>, le challenge (And now for the challenge). Go the next slide.</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5E557B6-E1D2-47E7-9160-7EA5E6CDACE6}" type="slidenum">
              <a:rPr lang="en-GB" smtClean="0"/>
              <a:t>19</a:t>
            </a:fld>
            <a:endParaRPr lang="en-GB"/>
          </a:p>
        </p:txBody>
      </p:sp>
    </p:spTree>
    <p:extLst>
      <p:ext uri="{BB962C8B-B14F-4D97-AF65-F5344CB8AC3E}">
        <p14:creationId xmlns:p14="http://schemas.microsoft.com/office/powerpoint/2010/main" val="11784513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Say the heading to the teachers, while pointing to the gaps in the text: “</a:t>
            </a:r>
            <a:r>
              <a:rPr lang="en-GB" sz="1200" kern="1200" dirty="0" err="1" smtClean="0">
                <a:solidFill>
                  <a:schemeClr val="tx1"/>
                </a:solidFill>
                <a:effectLst/>
                <a:latin typeface="+mn-lt"/>
                <a:ea typeface="+mn-ea"/>
                <a:cs typeface="+mn-cs"/>
              </a:rPr>
              <a:t>D’abord</a:t>
            </a:r>
            <a:r>
              <a:rPr lang="en-GB" sz="1200" kern="1200" dirty="0" smtClean="0">
                <a:solidFill>
                  <a:schemeClr val="tx1"/>
                </a:solidFill>
                <a:effectLst/>
                <a:latin typeface="+mn-lt"/>
                <a:ea typeface="+mn-ea"/>
                <a:cs typeface="+mn-cs"/>
              </a:rPr>
              <a:t>, on </a:t>
            </a:r>
            <a:r>
              <a:rPr lang="en-GB" sz="1200" kern="1200" dirty="0" err="1" smtClean="0">
                <a:solidFill>
                  <a:schemeClr val="tx1"/>
                </a:solidFill>
                <a:effectLst/>
                <a:latin typeface="+mn-lt"/>
                <a:ea typeface="+mn-ea"/>
                <a:cs typeface="+mn-cs"/>
              </a:rPr>
              <a:t>enlève</a:t>
            </a:r>
            <a:r>
              <a:rPr lang="en-GB" sz="1200" kern="1200" dirty="0" smtClean="0">
                <a:solidFill>
                  <a:schemeClr val="tx1"/>
                </a:solidFill>
                <a:effectLst/>
                <a:latin typeface="+mn-lt"/>
                <a:ea typeface="+mn-ea"/>
                <a:cs typeface="+mn-cs"/>
              </a:rPr>
              <a:t> les </a:t>
            </a:r>
            <a:r>
              <a:rPr lang="en-GB" sz="1200" kern="1200" dirty="0" err="1" smtClean="0">
                <a:solidFill>
                  <a:schemeClr val="tx1"/>
                </a:solidFill>
                <a:effectLst/>
                <a:latin typeface="+mn-lt"/>
                <a:ea typeface="+mn-ea"/>
                <a:cs typeface="+mn-cs"/>
              </a:rPr>
              <a:t>noms</a:t>
            </a:r>
            <a:r>
              <a:rPr lang="en-GB" sz="1200" kern="1200" dirty="0" smtClean="0">
                <a:solidFill>
                  <a:schemeClr val="tx1"/>
                </a:solidFill>
                <a:effectLst/>
                <a:latin typeface="+mn-lt"/>
                <a:ea typeface="+mn-ea"/>
                <a:cs typeface="+mn-cs"/>
              </a:rPr>
              <a:t>” = First of all, let’s remove the nouns.” Challenge the teachers to read the passage including the missing words:.”</a:t>
            </a:r>
            <a:r>
              <a:rPr lang="en-GB" sz="1200" kern="1200" dirty="0" err="1" smtClean="0">
                <a:solidFill>
                  <a:schemeClr val="tx1"/>
                </a:solidFill>
                <a:effectLst/>
                <a:latin typeface="+mn-lt"/>
                <a:ea typeface="+mn-ea"/>
                <a:cs typeface="+mn-cs"/>
              </a:rPr>
              <a:t>Lisez</a:t>
            </a:r>
            <a:r>
              <a:rPr lang="en-GB" sz="1200" kern="1200" dirty="0" smtClean="0">
                <a:solidFill>
                  <a:schemeClr val="tx1"/>
                </a:solidFill>
                <a:effectLst/>
                <a:latin typeface="+mn-lt"/>
                <a:ea typeface="+mn-ea"/>
                <a:cs typeface="+mn-cs"/>
              </a:rPr>
              <a:t> le </a:t>
            </a:r>
            <a:r>
              <a:rPr lang="en-GB" sz="1200" kern="1200" dirty="0" err="1" smtClean="0">
                <a:solidFill>
                  <a:schemeClr val="tx1"/>
                </a:solidFill>
                <a:effectLst/>
                <a:latin typeface="+mn-lt"/>
                <a:ea typeface="+mn-ea"/>
                <a:cs typeface="+mn-cs"/>
              </a:rPr>
              <a:t>texte</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entier</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s’il</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vous</a:t>
            </a:r>
            <a:r>
              <a:rPr lang="en-GB" sz="1200" kern="1200" dirty="0" smtClean="0">
                <a:solidFill>
                  <a:schemeClr val="tx1"/>
                </a:solidFill>
                <a:effectLst/>
                <a:latin typeface="+mn-lt"/>
                <a:ea typeface="+mn-ea"/>
                <a:cs typeface="+mn-cs"/>
              </a:rPr>
              <a:t> plait !” (Read the whole text please!) When they have done this, </a:t>
            </a:r>
            <a:r>
              <a:rPr lang="en-GB" sz="1200" kern="1200" dirty="0" err="1" smtClean="0">
                <a:solidFill>
                  <a:schemeClr val="tx1"/>
                </a:solidFill>
                <a:effectLst/>
                <a:latin typeface="+mn-lt"/>
                <a:ea typeface="+mn-ea"/>
                <a:cs typeface="+mn-cs"/>
              </a:rPr>
              <a:t>explaing</a:t>
            </a:r>
            <a:r>
              <a:rPr lang="en-GB" sz="1200" kern="1200" dirty="0" smtClean="0">
                <a:solidFill>
                  <a:schemeClr val="tx1"/>
                </a:solidFill>
                <a:effectLst/>
                <a:latin typeface="+mn-lt"/>
                <a:ea typeface="+mn-ea"/>
                <a:cs typeface="+mn-cs"/>
              </a:rPr>
              <a:t> that the exercise is a cloze test, a gap filling exercise, which used to be a part of every language teacher’s repertoire, but, sadly, not so common these days. It is a very useful tool both to help learners practise a grammatical pattern, but also to practise repeating structures so that they are committed to long-term memory. We can enhance the effect by adding sound to the passage as a support for those who may need to hear the passage whilst reading the increasingly blank text. You can click on the text box if you wish to activate this feature. If, and when, you think they are ready for more challenge, say, move to the next slide, and say:</a:t>
            </a:r>
          </a:p>
          <a:p>
            <a:r>
              <a:rPr lang="en-GB" sz="1200" kern="1200" dirty="0" smtClean="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5E557B6-E1D2-47E7-9160-7EA5E6CDACE6}" type="slidenum">
              <a:rPr lang="en-GB" smtClean="0"/>
              <a:t>20</a:t>
            </a:fld>
            <a:endParaRPr lang="en-GB"/>
          </a:p>
        </p:txBody>
      </p:sp>
    </p:spTree>
    <p:extLst>
      <p:ext uri="{BB962C8B-B14F-4D97-AF65-F5344CB8AC3E}">
        <p14:creationId xmlns:p14="http://schemas.microsoft.com/office/powerpoint/2010/main" val="1178451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The objectives will reinforce the message that we need constantly to recycle vocabulary in different contexts. Here the colours are reintroduced so that the new vocabulary is not taught as single words. Stress that we can often teach new vocabulary at text level, but sometimes it is more efficient to present a set of words relating to one context at word level as here, because the gender of the words will be important in the following sessions, so that needs to be retrieved at the same time as the noun. </a:t>
            </a:r>
          </a:p>
          <a:p>
            <a:r>
              <a:rPr lang="en-GB" sz="1200" kern="1200" dirty="0" smtClean="0">
                <a:solidFill>
                  <a:schemeClr val="tx1"/>
                </a:solidFill>
                <a:effectLst/>
                <a:latin typeface="+mn-lt"/>
                <a:ea typeface="+mn-ea"/>
                <a:cs typeface="+mn-cs"/>
              </a:rPr>
              <a:t>Tell them that the games and activities are provided as separate resources for printing and laminating.</a:t>
            </a:r>
          </a:p>
          <a:p>
            <a:r>
              <a:rPr lang="en-GB" sz="1200" kern="1200" dirty="0" smtClean="0">
                <a:solidFill>
                  <a:schemeClr val="tx1"/>
                </a:solidFill>
                <a:effectLst/>
                <a:latin typeface="+mn-lt"/>
                <a:ea typeface="+mn-ea"/>
                <a:cs typeface="+mn-cs"/>
              </a:rPr>
              <a:t>The vocabulary will be needed for the making project introduced in Session 4, so they will need to be able to describe a bedroom using as much of the vocabulary as they can remember.  </a:t>
            </a:r>
          </a:p>
          <a:p>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165E4E89-A79A-44B3-A288-86B20882F603}" type="slidenum">
              <a:rPr lang="en-GB" smtClean="0"/>
              <a:t>3</a:t>
            </a:fld>
            <a:endParaRPr lang="en-GB"/>
          </a:p>
        </p:txBody>
      </p:sp>
    </p:spTree>
    <p:extLst>
      <p:ext uri="{BB962C8B-B14F-4D97-AF65-F5344CB8AC3E}">
        <p14:creationId xmlns:p14="http://schemas.microsoft.com/office/powerpoint/2010/main" val="409344434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smtClean="0"/>
              <a:t>When you think the children can remember the passage, test them by hiding the text and </a:t>
            </a:r>
            <a:r>
              <a:rPr lang="en-GB" sz="1200" kern="1200" dirty="0" smtClean="0">
                <a:solidFill>
                  <a:schemeClr val="tx1"/>
                </a:solidFill>
                <a:effectLst/>
                <a:latin typeface="+mn-lt"/>
                <a:ea typeface="+mn-ea"/>
                <a:cs typeface="+mn-cs"/>
              </a:rPr>
              <a:t>“</a:t>
            </a:r>
            <a:r>
              <a:rPr lang="en-GB" sz="1200" i="1" kern="1200" dirty="0" smtClean="0">
                <a:solidFill>
                  <a:schemeClr val="tx1"/>
                </a:solidFill>
                <a:effectLst/>
                <a:latin typeface="+mn-lt"/>
                <a:ea typeface="+mn-ea"/>
                <a:cs typeface="+mn-cs"/>
              </a:rPr>
              <a:t>et </a:t>
            </a:r>
            <a:r>
              <a:rPr lang="en-GB" sz="1200" i="1" kern="1200" dirty="0" err="1" smtClean="0">
                <a:solidFill>
                  <a:schemeClr val="tx1"/>
                </a:solidFill>
                <a:effectLst/>
                <a:latin typeface="+mn-lt"/>
                <a:ea typeface="+mn-ea"/>
                <a:cs typeface="+mn-cs"/>
              </a:rPr>
              <a:t>maintenant</a:t>
            </a:r>
            <a:r>
              <a:rPr lang="en-GB" sz="1200" i="1" kern="1200" dirty="0" smtClean="0">
                <a:solidFill>
                  <a:schemeClr val="tx1"/>
                </a:solidFill>
                <a:effectLst/>
                <a:latin typeface="+mn-lt"/>
                <a:ea typeface="+mn-ea"/>
                <a:cs typeface="+mn-cs"/>
              </a:rPr>
              <a:t> on </a:t>
            </a:r>
            <a:r>
              <a:rPr lang="en-GB" sz="1200" i="1" kern="1200" dirty="0" err="1" smtClean="0">
                <a:solidFill>
                  <a:schemeClr val="tx1"/>
                </a:solidFill>
                <a:effectLst/>
                <a:latin typeface="+mn-lt"/>
                <a:ea typeface="+mn-ea"/>
                <a:cs typeface="+mn-cs"/>
              </a:rPr>
              <a:t>enlève</a:t>
            </a:r>
            <a:r>
              <a:rPr lang="en-GB" sz="1200" i="1" kern="1200" dirty="0" smtClean="0">
                <a:solidFill>
                  <a:schemeClr val="tx1"/>
                </a:solidFill>
                <a:effectLst/>
                <a:latin typeface="+mn-lt"/>
                <a:ea typeface="+mn-ea"/>
                <a:cs typeface="+mn-cs"/>
              </a:rPr>
              <a:t> les </a:t>
            </a:r>
            <a:r>
              <a:rPr lang="en-GB" sz="1200" i="1" kern="1200" dirty="0" err="1" smtClean="0">
                <a:solidFill>
                  <a:schemeClr val="tx1"/>
                </a:solidFill>
                <a:effectLst/>
                <a:latin typeface="+mn-lt"/>
                <a:ea typeface="+mn-ea"/>
                <a:cs typeface="+mn-cs"/>
              </a:rPr>
              <a:t>adjectifs</a:t>
            </a:r>
            <a:r>
              <a:rPr lang="en-GB" sz="1200" kern="1200" dirty="0" smtClean="0">
                <a:solidFill>
                  <a:schemeClr val="tx1"/>
                </a:solidFill>
                <a:effectLst/>
                <a:latin typeface="+mn-lt"/>
                <a:ea typeface="+mn-ea"/>
                <a:cs typeface="+mn-cs"/>
              </a:rPr>
              <a:t>” (and now we’ll take away the adjectives).When you think they can remember the passage, test them by hiding the text and challenge them to say the whole passage from memory. Teachers may then wish to return to slide 18 and use it to test the quality of pupils’ reading, allowing the rest of the class to compare the original with the performance of the reader. You will find that children are generally very fair and encouraging to each other. Moreover this process is a good way to develop children’s listening skills. </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5E557B6-E1D2-47E7-9160-7EA5E6CDACE6}" type="slidenum">
              <a:rPr lang="en-GB" smtClean="0"/>
              <a:t>21</a:t>
            </a:fld>
            <a:endParaRPr lang="en-GB"/>
          </a:p>
        </p:txBody>
      </p:sp>
    </p:spTree>
    <p:extLst>
      <p:ext uri="{BB962C8B-B14F-4D97-AF65-F5344CB8AC3E}">
        <p14:creationId xmlns:p14="http://schemas.microsoft.com/office/powerpoint/2010/main" val="11784513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Modelling writing</a:t>
            </a:r>
          </a:p>
          <a:p>
            <a:r>
              <a:rPr lang="en-GB" sz="1200" kern="1200" dirty="0" smtClean="0">
                <a:solidFill>
                  <a:schemeClr val="tx1"/>
                </a:solidFill>
                <a:effectLst/>
                <a:latin typeface="+mn-lt"/>
                <a:ea typeface="+mn-ea"/>
                <a:cs typeface="+mn-cs"/>
              </a:rPr>
              <a:t>The next step would be to ask the children to write a passage describing their own bedroom. If necessary, model it on the whiteboard, “thinking aloud” and asking the class to contribute to the passage. If you wish at this stage to introduce writing, and if there is time, tell the teachers that you are going to write about your bedroom. Start off by writing “</a:t>
            </a:r>
            <a:r>
              <a:rPr lang="en-GB" sz="1200" i="1" kern="1200" dirty="0" err="1" smtClean="0">
                <a:solidFill>
                  <a:schemeClr val="tx1"/>
                </a:solidFill>
                <a:effectLst/>
                <a:latin typeface="+mn-lt"/>
                <a:ea typeface="+mn-ea"/>
                <a:cs typeface="+mn-cs"/>
              </a:rPr>
              <a:t>Dans</a:t>
            </a:r>
            <a:r>
              <a:rPr lang="en-GB" sz="1200" i="1" kern="1200" dirty="0" smtClean="0">
                <a:solidFill>
                  <a:schemeClr val="tx1"/>
                </a:solidFill>
                <a:effectLst/>
                <a:latin typeface="+mn-lt"/>
                <a:ea typeface="+mn-ea"/>
                <a:cs typeface="+mn-cs"/>
              </a:rPr>
              <a:t> ma </a:t>
            </a:r>
            <a:r>
              <a:rPr lang="en-GB" sz="1200" i="1" kern="1200" dirty="0" err="1" smtClean="0">
                <a:solidFill>
                  <a:schemeClr val="tx1"/>
                </a:solidFill>
                <a:effectLst/>
                <a:latin typeface="+mn-lt"/>
                <a:ea typeface="+mn-ea"/>
                <a:cs typeface="+mn-cs"/>
              </a:rPr>
              <a:t>chambre</a:t>
            </a:r>
            <a:r>
              <a:rPr lang="en-GB" sz="1200" i="1" kern="1200" dirty="0" smtClean="0">
                <a:solidFill>
                  <a:schemeClr val="tx1"/>
                </a:solidFill>
                <a:effectLst/>
                <a:latin typeface="+mn-lt"/>
                <a:ea typeface="+mn-ea"/>
                <a:cs typeface="+mn-cs"/>
              </a:rPr>
              <a:t>, </a:t>
            </a:r>
            <a:r>
              <a:rPr lang="en-GB" sz="1200" i="1" kern="1200" dirty="0" err="1" smtClean="0">
                <a:solidFill>
                  <a:schemeClr val="tx1"/>
                </a:solidFill>
                <a:effectLst/>
                <a:latin typeface="+mn-lt"/>
                <a:ea typeface="+mn-ea"/>
                <a:cs typeface="+mn-cs"/>
              </a:rPr>
              <a:t>il</a:t>
            </a:r>
            <a:r>
              <a:rPr lang="en-GB" sz="1200" i="1" kern="1200" dirty="0" smtClean="0">
                <a:solidFill>
                  <a:schemeClr val="tx1"/>
                </a:solidFill>
                <a:effectLst/>
                <a:latin typeface="+mn-lt"/>
                <a:ea typeface="+mn-ea"/>
                <a:cs typeface="+mn-cs"/>
              </a:rPr>
              <a:t> y a</a:t>
            </a:r>
            <a:r>
              <a:rPr lang="en-GB" sz="1200" kern="1200" dirty="0" smtClean="0">
                <a:solidFill>
                  <a:schemeClr val="tx1"/>
                </a:solidFill>
                <a:effectLst/>
                <a:latin typeface="+mn-lt"/>
                <a:ea typeface="+mn-ea"/>
                <a:cs typeface="+mn-cs"/>
              </a:rPr>
              <a:t>. Stop as if thinking and then choose an item, adding it to the phrase. When you have done this, add a comma, with a flourish, </a:t>
            </a:r>
            <a:r>
              <a:rPr lang="en-GB" sz="1200" kern="1200" dirty="0" err="1" smtClean="0">
                <a:solidFill>
                  <a:schemeClr val="tx1"/>
                </a:solidFill>
                <a:effectLst/>
                <a:latin typeface="+mn-lt"/>
                <a:ea typeface="+mn-ea"/>
                <a:cs typeface="+mn-cs"/>
              </a:rPr>
              <a:t>saying,“</a:t>
            </a:r>
            <a:r>
              <a:rPr lang="en-GB" sz="1200" i="1" kern="1200" dirty="0" err="1" smtClean="0">
                <a:solidFill>
                  <a:schemeClr val="tx1"/>
                </a:solidFill>
                <a:effectLst/>
                <a:latin typeface="+mn-lt"/>
                <a:ea typeface="+mn-ea"/>
                <a:cs typeface="+mn-cs"/>
              </a:rPr>
              <a:t>virgule</a:t>
            </a:r>
            <a:r>
              <a:rPr lang="en-GB" sz="1200" kern="1200" dirty="0" smtClean="0">
                <a:solidFill>
                  <a:schemeClr val="tx1"/>
                </a:solidFill>
                <a:effectLst/>
                <a:latin typeface="+mn-lt"/>
                <a:ea typeface="+mn-ea"/>
                <a:cs typeface="+mn-cs"/>
              </a:rPr>
              <a:t>” then think again and write down another word, again following with a comma. When you reach the last word, say, write the word “et” and then your final item of furniture. Finish this modelling process by adding a full stop, saying “point”. </a:t>
            </a:r>
            <a:r>
              <a:rPr lang="fr-FR" sz="1200" kern="1200" dirty="0" err="1" smtClean="0">
                <a:solidFill>
                  <a:schemeClr val="tx1"/>
                </a:solidFill>
                <a:effectLst/>
                <a:latin typeface="+mn-lt"/>
                <a:ea typeface="+mn-ea"/>
                <a:cs typeface="+mn-cs"/>
              </a:rPr>
              <a:t>Your</a:t>
            </a:r>
            <a:r>
              <a:rPr lang="fr-FR" sz="1200" kern="1200" dirty="0" smtClean="0">
                <a:solidFill>
                  <a:schemeClr val="tx1"/>
                </a:solidFill>
                <a:effectLst/>
                <a:latin typeface="+mn-lt"/>
                <a:ea typeface="+mn-ea"/>
                <a:cs typeface="+mn-cs"/>
              </a:rPr>
              <a:t> passage </a:t>
            </a:r>
            <a:r>
              <a:rPr lang="fr-FR" sz="1200" kern="1200" dirty="0" err="1" smtClean="0">
                <a:solidFill>
                  <a:schemeClr val="tx1"/>
                </a:solidFill>
                <a:effectLst/>
                <a:latin typeface="+mn-lt"/>
                <a:ea typeface="+mn-ea"/>
                <a:cs typeface="+mn-cs"/>
              </a:rPr>
              <a:t>may</a:t>
            </a:r>
            <a:r>
              <a:rPr lang="fr-FR" sz="1200" kern="1200" dirty="0" smtClean="0">
                <a:solidFill>
                  <a:schemeClr val="tx1"/>
                </a:solidFill>
                <a:effectLst/>
                <a:latin typeface="+mn-lt"/>
                <a:ea typeface="+mn-ea"/>
                <a:cs typeface="+mn-cs"/>
              </a:rPr>
              <a:t> look </a:t>
            </a:r>
            <a:r>
              <a:rPr lang="fr-FR" sz="1200" kern="1200" dirty="0" err="1" smtClean="0">
                <a:solidFill>
                  <a:schemeClr val="tx1"/>
                </a:solidFill>
                <a:effectLst/>
                <a:latin typeface="+mn-lt"/>
                <a:ea typeface="+mn-ea"/>
                <a:cs typeface="+mn-cs"/>
              </a:rPr>
              <a:t>something</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like</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this</a:t>
            </a:r>
            <a:r>
              <a:rPr lang="fr-FR" sz="1200" kern="1200" dirty="0" smtClean="0">
                <a:solidFill>
                  <a:schemeClr val="tx1"/>
                </a:solidFill>
                <a:effectLst/>
                <a:latin typeface="+mn-lt"/>
                <a:ea typeface="+mn-ea"/>
                <a:cs typeface="+mn-cs"/>
              </a:rPr>
              <a:t> :Dans ma chambre il y a un grand lit, une armoire jaune, une table marron et une chaise verte. </a:t>
            </a:r>
            <a:endParaRPr lang="en-GB" sz="1200" kern="1200" dirty="0" smtClean="0">
              <a:solidFill>
                <a:schemeClr val="tx1"/>
              </a:solidFill>
              <a:effectLst/>
              <a:latin typeface="+mn-lt"/>
              <a:ea typeface="+mn-ea"/>
              <a:cs typeface="+mn-cs"/>
            </a:endParaRPr>
          </a:p>
          <a:p>
            <a:r>
              <a:rPr lang="fr-FR" sz="1200" kern="1200" dirty="0" smtClean="0">
                <a:solidFill>
                  <a:schemeClr val="tx1"/>
                </a:solidFill>
                <a:effectLst/>
                <a:latin typeface="+mn-lt"/>
                <a:ea typeface="+mn-ea"/>
                <a:cs typeface="+mn-cs"/>
              </a:rPr>
              <a:t> </a:t>
            </a:r>
            <a:endParaRPr lang="en-GB" sz="1200" kern="1200" dirty="0" smtClean="0">
              <a:solidFill>
                <a:schemeClr val="tx1"/>
              </a:solidFill>
              <a:effectLst/>
              <a:latin typeface="+mn-lt"/>
              <a:ea typeface="+mn-ea"/>
              <a:cs typeface="+mn-cs"/>
            </a:endParaRPr>
          </a:p>
          <a:p>
            <a:r>
              <a:rPr lang="en-GB" sz="1200" b="1" kern="1200" dirty="0" smtClean="0">
                <a:solidFill>
                  <a:schemeClr val="tx1"/>
                </a:solidFill>
                <a:effectLst/>
                <a:latin typeface="+mn-lt"/>
                <a:ea typeface="+mn-ea"/>
                <a:cs typeface="+mn-cs"/>
              </a:rPr>
              <a:t>Teaching tip: </a:t>
            </a:r>
            <a:r>
              <a:rPr lang="en-GB" sz="1200" kern="1200" dirty="0" smtClean="0">
                <a:solidFill>
                  <a:schemeClr val="tx1"/>
                </a:solidFill>
                <a:effectLst/>
                <a:latin typeface="+mn-lt"/>
                <a:ea typeface="+mn-ea"/>
                <a:cs typeface="+mn-cs"/>
              </a:rPr>
              <a:t>The caption at the bottom of the slide asks teachers whether they use this strategy already. They should say that it is a common way of working through a process such as creative writing. Note that the two punctuation marks are enhancing the literacy in the foreign language. </a:t>
            </a:r>
          </a:p>
          <a:p>
            <a:r>
              <a:rPr lang="en-GB" sz="1200" kern="1200" dirty="0" smtClean="0">
                <a:solidFill>
                  <a:schemeClr val="tx1"/>
                </a:solidFill>
                <a:effectLst/>
                <a:latin typeface="+mn-lt"/>
                <a:ea typeface="+mn-ea"/>
                <a:cs typeface="+mn-cs"/>
              </a:rPr>
              <a:t>If you are working with an Interactive Whiteboard, this activity will be more effective if you work through the process on </a:t>
            </a:r>
            <a:r>
              <a:rPr lang="en-GB" sz="1200" kern="1200" dirty="0" err="1" smtClean="0">
                <a:solidFill>
                  <a:schemeClr val="tx1"/>
                </a:solidFill>
                <a:effectLst/>
                <a:latin typeface="+mn-lt"/>
                <a:ea typeface="+mn-ea"/>
                <a:cs typeface="+mn-cs"/>
              </a:rPr>
              <a:t>ablank</a:t>
            </a:r>
            <a:r>
              <a:rPr lang="en-GB" sz="1200" kern="1200" dirty="0" smtClean="0">
                <a:solidFill>
                  <a:schemeClr val="tx1"/>
                </a:solidFill>
                <a:effectLst/>
                <a:latin typeface="+mn-lt"/>
                <a:ea typeface="+mn-ea"/>
                <a:cs typeface="+mn-cs"/>
              </a:rPr>
              <a:t> screen, if possible using the handwriting pen or tool.</a:t>
            </a:r>
          </a:p>
          <a:p>
            <a:r>
              <a:rPr lang="en-GB" sz="1200" kern="1200" dirty="0" smtClean="0">
                <a:solidFill>
                  <a:schemeClr val="tx1"/>
                </a:solidFill>
                <a:effectLst/>
                <a:latin typeface="+mn-lt"/>
                <a:ea typeface="+mn-ea"/>
                <a:cs typeface="+mn-cs"/>
              </a:rPr>
              <a:t> </a:t>
            </a:r>
          </a:p>
          <a:p>
            <a:r>
              <a:rPr lang="en-GB" sz="1200" b="1" kern="1200" dirty="0" smtClean="0">
                <a:solidFill>
                  <a:schemeClr val="tx1"/>
                </a:solidFill>
                <a:effectLst/>
                <a:latin typeface="+mn-lt"/>
                <a:ea typeface="+mn-ea"/>
                <a:cs typeface="+mn-cs"/>
              </a:rPr>
              <a:t>Next step.</a:t>
            </a:r>
            <a:r>
              <a:rPr lang="en-GB" sz="1200" kern="1200" dirty="0" smtClean="0">
                <a:solidFill>
                  <a:schemeClr val="tx1"/>
                </a:solidFill>
                <a:effectLst/>
                <a:latin typeface="+mn-lt"/>
                <a:ea typeface="+mn-ea"/>
                <a:cs typeface="+mn-cs"/>
              </a:rPr>
              <a:t>  Stretch the more able: what if someone needs a word that isn’t in the list? Well, this is where you can use dictionaries. </a:t>
            </a:r>
          </a:p>
          <a:p>
            <a:r>
              <a:rPr lang="en-GB" sz="1200" kern="1200" dirty="0" smtClean="0">
                <a:solidFill>
                  <a:schemeClr val="tx1"/>
                </a:solidFill>
                <a:effectLst/>
                <a:latin typeface="+mn-lt"/>
                <a:ea typeface="+mn-ea"/>
                <a:cs typeface="+mn-cs"/>
              </a:rPr>
              <a:t>The dictionary is one medium for reinforcing the concept of gender, which the unit is covering.</a:t>
            </a:r>
          </a:p>
          <a:p>
            <a:endParaRPr lang="en-GB" dirty="0"/>
          </a:p>
        </p:txBody>
      </p:sp>
      <p:sp>
        <p:nvSpPr>
          <p:cNvPr id="4" name="Slide Number Placeholder 3"/>
          <p:cNvSpPr>
            <a:spLocks noGrp="1"/>
          </p:cNvSpPr>
          <p:nvPr>
            <p:ph type="sldNum" sz="quarter" idx="10"/>
          </p:nvPr>
        </p:nvSpPr>
        <p:spPr/>
        <p:txBody>
          <a:bodyPr/>
          <a:lstStyle/>
          <a:p>
            <a:fld id="{05E557B6-E1D2-47E7-9160-7EA5E6CDACE6}" type="slidenum">
              <a:rPr lang="en-GB" smtClean="0"/>
              <a:t>22</a:t>
            </a:fld>
            <a:endParaRPr lang="en-GB"/>
          </a:p>
        </p:txBody>
      </p:sp>
    </p:spTree>
    <p:extLst>
      <p:ext uri="{BB962C8B-B14F-4D97-AF65-F5344CB8AC3E}">
        <p14:creationId xmlns:p14="http://schemas.microsoft.com/office/powerpoint/2010/main" val="11784513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This and the next slides suggest some games to practise the new vocabulary. Kim’s game has been a staple part of the language teacher’s repertoire and is a way of developing memory and recall. Challenge them to remember as many of the items they see, if possible in the right order. </a:t>
            </a:r>
            <a:r>
              <a:rPr lang="fr-FR" sz="1200" kern="1200" dirty="0" smtClean="0">
                <a:solidFill>
                  <a:schemeClr val="tx1"/>
                </a:solidFill>
                <a:effectLst/>
                <a:latin typeface="+mn-lt"/>
                <a:ea typeface="+mn-ea"/>
                <a:cs typeface="+mn-cs"/>
              </a:rPr>
              <a:t>Click on the </a:t>
            </a:r>
            <a:r>
              <a:rPr lang="fr-FR" sz="1200" kern="1200" dirty="0" err="1" smtClean="0">
                <a:solidFill>
                  <a:schemeClr val="tx1"/>
                </a:solidFill>
                <a:effectLst/>
                <a:latin typeface="+mn-lt"/>
                <a:ea typeface="+mn-ea"/>
                <a:cs typeface="+mn-cs"/>
              </a:rPr>
              <a:t>picture</a:t>
            </a:r>
            <a:r>
              <a:rPr lang="fr-FR" sz="1200" kern="1200" dirty="0" smtClean="0">
                <a:solidFill>
                  <a:schemeClr val="tx1"/>
                </a:solidFill>
                <a:effectLst/>
                <a:latin typeface="+mn-lt"/>
                <a:ea typeface="+mn-ea"/>
                <a:cs typeface="+mn-cs"/>
              </a:rPr>
              <a:t> to </a:t>
            </a:r>
            <a:r>
              <a:rPr lang="fr-FR" sz="1200" kern="1200" dirty="0" err="1" smtClean="0">
                <a:solidFill>
                  <a:schemeClr val="tx1"/>
                </a:solidFill>
                <a:effectLst/>
                <a:latin typeface="+mn-lt"/>
                <a:ea typeface="+mn-ea"/>
                <a:cs typeface="+mn-cs"/>
              </a:rPr>
              <a:t>start</a:t>
            </a:r>
            <a:r>
              <a:rPr lang="fr-FR" sz="1200" kern="1200" dirty="0" smtClean="0">
                <a:solidFill>
                  <a:schemeClr val="tx1"/>
                </a:solidFill>
                <a:effectLst/>
                <a:latin typeface="+mn-lt"/>
                <a:ea typeface="+mn-ea"/>
                <a:cs typeface="+mn-cs"/>
              </a:rPr>
              <a:t> the </a:t>
            </a:r>
            <a:r>
              <a:rPr lang="fr-FR" sz="1200" kern="1200" dirty="0" err="1" smtClean="0">
                <a:solidFill>
                  <a:schemeClr val="tx1"/>
                </a:solidFill>
                <a:effectLst/>
                <a:latin typeface="+mn-lt"/>
                <a:ea typeface="+mn-ea"/>
                <a:cs typeface="+mn-cs"/>
              </a:rPr>
              <a:t>sequence</a:t>
            </a:r>
            <a:r>
              <a:rPr lang="fr-FR" sz="1200" kern="1200" dirty="0" smtClean="0">
                <a:solidFill>
                  <a:schemeClr val="tx1"/>
                </a:solidFill>
                <a:effectLst/>
                <a:latin typeface="+mn-lt"/>
                <a:ea typeface="+mn-ea"/>
                <a:cs typeface="+mn-cs"/>
              </a:rPr>
              <a:t>. The </a:t>
            </a:r>
            <a:r>
              <a:rPr lang="fr-FR" sz="1200" kern="1200" dirty="0" err="1" smtClean="0">
                <a:solidFill>
                  <a:schemeClr val="tx1"/>
                </a:solidFill>
                <a:effectLst/>
                <a:latin typeface="+mn-lt"/>
                <a:ea typeface="+mn-ea"/>
                <a:cs typeface="+mn-cs"/>
              </a:rPr>
              <a:t>sequence</a:t>
            </a:r>
            <a:r>
              <a:rPr lang="fr-FR" sz="1200" kern="1200" dirty="0" smtClean="0">
                <a:solidFill>
                  <a:schemeClr val="tx1"/>
                </a:solidFill>
                <a:effectLst/>
                <a:latin typeface="+mn-lt"/>
                <a:ea typeface="+mn-ea"/>
                <a:cs typeface="+mn-cs"/>
              </a:rPr>
              <a:t> in </a:t>
            </a:r>
            <a:r>
              <a:rPr lang="fr-FR" sz="1200" kern="1200" dirty="0" err="1" smtClean="0">
                <a:solidFill>
                  <a:schemeClr val="tx1"/>
                </a:solidFill>
                <a:effectLst/>
                <a:latin typeface="+mn-lt"/>
                <a:ea typeface="+mn-ea"/>
                <a:cs typeface="+mn-cs"/>
              </a:rPr>
              <a:t>this</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slide</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is</a:t>
            </a:r>
            <a:r>
              <a:rPr lang="fr-FR" sz="1200" kern="1200" dirty="0" smtClean="0">
                <a:solidFill>
                  <a:schemeClr val="tx1"/>
                </a:solidFill>
                <a:effectLst/>
                <a:latin typeface="+mn-lt"/>
                <a:ea typeface="+mn-ea"/>
                <a:cs typeface="+mn-cs"/>
              </a:rPr>
              <a:t>: </a:t>
            </a:r>
            <a:r>
              <a:rPr lang="fr-FR" sz="1200" i="1" kern="1200" dirty="0" smtClean="0">
                <a:solidFill>
                  <a:schemeClr val="tx1"/>
                </a:solidFill>
                <a:effectLst/>
                <a:latin typeface="+mn-lt"/>
                <a:ea typeface="+mn-ea"/>
                <a:cs typeface="+mn-cs"/>
              </a:rPr>
              <a:t>un tapis, une table de </a:t>
            </a:r>
            <a:r>
              <a:rPr lang="fr-FR" sz="1200" i="1" kern="1200" dirty="0" err="1" smtClean="0">
                <a:solidFill>
                  <a:schemeClr val="tx1"/>
                </a:solidFill>
                <a:effectLst/>
                <a:latin typeface="+mn-lt"/>
                <a:ea typeface="+mn-ea"/>
                <a:cs typeface="+mn-cs"/>
              </a:rPr>
              <a:t>snooker</a:t>
            </a:r>
            <a:r>
              <a:rPr lang="fr-FR" sz="1200" i="1" kern="1200" dirty="0" smtClean="0">
                <a:solidFill>
                  <a:schemeClr val="tx1"/>
                </a:solidFill>
                <a:effectLst/>
                <a:latin typeface="+mn-lt"/>
                <a:ea typeface="+mn-ea"/>
                <a:cs typeface="+mn-cs"/>
              </a:rPr>
              <a:t>, des lits superposés, un fauteuil, un canapé, une chaise, un lit à baldaquin, un petit lit, une armoire, un poster</a:t>
            </a:r>
            <a:r>
              <a:rPr lang="fr-FR" sz="1200" kern="1200" dirty="0" smtClean="0">
                <a:solidFill>
                  <a:schemeClr val="tx1"/>
                </a:solidFill>
                <a:effectLst/>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r>
              <a:rPr lang="en-GB" sz="1200" b="1" kern="1200" dirty="0" smtClean="0">
                <a:solidFill>
                  <a:schemeClr val="tx1"/>
                </a:solidFill>
                <a:effectLst/>
                <a:latin typeface="+mn-lt"/>
                <a:ea typeface="+mn-ea"/>
                <a:cs typeface="+mn-cs"/>
              </a:rPr>
              <a:t>Teaching tip: </a:t>
            </a:r>
            <a:r>
              <a:rPr lang="en-GB" sz="1200" kern="1200" dirty="0" smtClean="0">
                <a:solidFill>
                  <a:schemeClr val="tx1"/>
                </a:solidFill>
                <a:effectLst/>
                <a:latin typeface="+mn-lt"/>
                <a:ea typeface="+mn-ea"/>
                <a:cs typeface="+mn-cs"/>
              </a:rPr>
              <a:t>This sequence was made in Windows Movie Maker, but you could do it equally in PowerPoint, setting the slides to move forward automatically with a time sequence. The sequence could be altered for classes that need more or less time. Save each version with a different name!. </a:t>
            </a:r>
          </a:p>
          <a:p>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5E557B6-E1D2-47E7-9160-7EA5E6CDACE6}" type="slidenum">
              <a:rPr lang="en-GB" smtClean="0"/>
              <a:t>23</a:t>
            </a:fld>
            <a:endParaRPr lang="en-GB"/>
          </a:p>
        </p:txBody>
      </p:sp>
    </p:spTree>
    <p:extLst>
      <p:ext uri="{BB962C8B-B14F-4D97-AF65-F5344CB8AC3E}">
        <p14:creationId xmlns:p14="http://schemas.microsoft.com/office/powerpoint/2010/main" val="11784513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kern="1200" dirty="0" smtClean="0">
                <a:solidFill>
                  <a:schemeClr val="tx1"/>
                </a:solidFill>
                <a:effectLst/>
                <a:latin typeface="+mn-lt"/>
                <a:ea typeface="+mn-ea"/>
                <a:cs typeface="+mn-cs"/>
              </a:rPr>
              <a:t>« </a:t>
            </a:r>
            <a:r>
              <a:rPr lang="fr-FR" sz="1200" i="1" kern="1200" dirty="0" smtClean="0">
                <a:solidFill>
                  <a:schemeClr val="tx1"/>
                </a:solidFill>
                <a:effectLst/>
                <a:latin typeface="+mn-lt"/>
                <a:ea typeface="+mn-ea"/>
                <a:cs typeface="+mn-cs"/>
              </a:rPr>
              <a:t>On va jouer au morpion</a:t>
            </a:r>
            <a:r>
              <a:rPr lang="fr-FR" sz="1200" kern="1200" dirty="0" smtClean="0">
                <a:solidFill>
                  <a:schemeClr val="tx1"/>
                </a:solidFill>
                <a:effectLst/>
                <a:latin typeface="+mn-lt"/>
                <a:ea typeface="+mn-ea"/>
                <a:cs typeface="+mn-cs"/>
              </a:rPr>
              <a:t>. » </a:t>
            </a:r>
            <a:r>
              <a:rPr lang="en-GB" sz="1200" kern="1200" dirty="0" smtClean="0">
                <a:solidFill>
                  <a:schemeClr val="tx1"/>
                </a:solidFill>
                <a:effectLst/>
                <a:latin typeface="+mn-lt"/>
                <a:ea typeface="+mn-ea"/>
                <a:cs typeface="+mn-cs"/>
              </a:rPr>
              <a:t>(We are going to play noughts and crosses.) Point to one group and say. </a:t>
            </a:r>
            <a:r>
              <a:rPr lang="en-GB" sz="1200" i="1" kern="1200" dirty="0" err="1" smtClean="0">
                <a:solidFill>
                  <a:schemeClr val="tx1"/>
                </a:solidFill>
                <a:effectLst/>
                <a:latin typeface="+mn-lt"/>
                <a:ea typeface="+mn-ea"/>
                <a:cs typeface="+mn-cs"/>
              </a:rPr>
              <a:t>Vous</a:t>
            </a:r>
            <a:r>
              <a:rPr lang="en-GB" sz="1200" i="1" kern="1200" dirty="0" smtClean="0">
                <a:solidFill>
                  <a:schemeClr val="tx1"/>
                </a:solidFill>
                <a:effectLst/>
                <a:latin typeface="+mn-lt"/>
                <a:ea typeface="+mn-ea"/>
                <a:cs typeface="+mn-cs"/>
              </a:rPr>
              <a:t> </a:t>
            </a:r>
            <a:r>
              <a:rPr lang="en-GB" sz="1200" i="1" kern="1200" dirty="0" err="1" smtClean="0">
                <a:solidFill>
                  <a:schemeClr val="tx1"/>
                </a:solidFill>
                <a:effectLst/>
                <a:latin typeface="+mn-lt"/>
                <a:ea typeface="+mn-ea"/>
                <a:cs typeface="+mn-cs"/>
              </a:rPr>
              <a:t>êtes</a:t>
            </a:r>
            <a:r>
              <a:rPr lang="en-GB" sz="1200" i="1" kern="1200" dirty="0" smtClean="0">
                <a:solidFill>
                  <a:schemeClr val="tx1"/>
                </a:solidFill>
                <a:effectLst/>
                <a:latin typeface="+mn-lt"/>
                <a:ea typeface="+mn-ea"/>
                <a:cs typeface="+mn-cs"/>
              </a:rPr>
              <a:t> les X</a:t>
            </a:r>
            <a:r>
              <a:rPr lang="en-GB" sz="1200" kern="1200" dirty="0" smtClean="0">
                <a:solidFill>
                  <a:schemeClr val="tx1"/>
                </a:solidFill>
                <a:effectLst/>
                <a:latin typeface="+mn-lt"/>
                <a:ea typeface="+mn-ea"/>
                <a:cs typeface="+mn-cs"/>
              </a:rPr>
              <a:t> (You are the </a:t>
            </a:r>
            <a:r>
              <a:rPr lang="en-GB" sz="1200" kern="1200" dirty="0" err="1" smtClean="0">
                <a:solidFill>
                  <a:schemeClr val="tx1"/>
                </a:solidFill>
                <a:effectLst/>
                <a:latin typeface="+mn-lt"/>
                <a:ea typeface="+mn-ea"/>
                <a:cs typeface="+mn-cs"/>
              </a:rPr>
              <a:t>Xs</a:t>
            </a:r>
            <a:r>
              <a:rPr lang="en-GB" sz="1200" kern="1200" dirty="0" smtClean="0">
                <a:solidFill>
                  <a:schemeClr val="tx1"/>
                </a:solidFill>
                <a:effectLst/>
                <a:latin typeface="+mn-lt"/>
                <a:ea typeface="+mn-ea"/>
                <a:cs typeface="+mn-cs"/>
              </a:rPr>
              <a:t>) and then point to another and say, </a:t>
            </a:r>
            <a:r>
              <a:rPr lang="en-GB" sz="1200" i="1" kern="1200" dirty="0" err="1" smtClean="0">
                <a:solidFill>
                  <a:schemeClr val="tx1"/>
                </a:solidFill>
                <a:effectLst/>
                <a:latin typeface="+mn-lt"/>
                <a:ea typeface="+mn-ea"/>
                <a:cs typeface="+mn-cs"/>
              </a:rPr>
              <a:t>Vous</a:t>
            </a:r>
            <a:r>
              <a:rPr lang="en-GB" sz="1200" i="1" kern="1200" dirty="0" smtClean="0">
                <a:solidFill>
                  <a:schemeClr val="tx1"/>
                </a:solidFill>
                <a:effectLst/>
                <a:latin typeface="+mn-lt"/>
                <a:ea typeface="+mn-ea"/>
                <a:cs typeface="+mn-cs"/>
              </a:rPr>
              <a:t> </a:t>
            </a:r>
            <a:r>
              <a:rPr lang="en-GB" sz="1200" i="1" kern="1200" dirty="0" err="1" smtClean="0">
                <a:solidFill>
                  <a:schemeClr val="tx1"/>
                </a:solidFill>
                <a:effectLst/>
                <a:latin typeface="+mn-lt"/>
                <a:ea typeface="+mn-ea"/>
                <a:cs typeface="+mn-cs"/>
              </a:rPr>
              <a:t>êtes</a:t>
            </a:r>
            <a:r>
              <a:rPr lang="en-GB" sz="1200" i="1" kern="1200" dirty="0" smtClean="0">
                <a:solidFill>
                  <a:schemeClr val="tx1"/>
                </a:solidFill>
                <a:effectLst/>
                <a:latin typeface="+mn-lt"/>
                <a:ea typeface="+mn-ea"/>
                <a:cs typeface="+mn-cs"/>
              </a:rPr>
              <a:t> les O </a:t>
            </a:r>
            <a:r>
              <a:rPr lang="en-GB" sz="1200" kern="1200" dirty="0" smtClean="0">
                <a:solidFill>
                  <a:schemeClr val="tx1"/>
                </a:solidFill>
                <a:effectLst/>
                <a:latin typeface="+mn-lt"/>
                <a:ea typeface="+mn-ea"/>
                <a:cs typeface="+mn-cs"/>
              </a:rPr>
              <a:t>(You are the </a:t>
            </a:r>
            <a:r>
              <a:rPr lang="en-GB" sz="1200" kern="1200" dirty="0" err="1" smtClean="0">
                <a:solidFill>
                  <a:schemeClr val="tx1"/>
                </a:solidFill>
                <a:effectLst/>
                <a:latin typeface="+mn-lt"/>
                <a:ea typeface="+mn-ea"/>
                <a:cs typeface="+mn-cs"/>
              </a:rPr>
              <a:t>Os</a:t>
            </a:r>
            <a:r>
              <a:rPr lang="en-GB" sz="1200" kern="1200" dirty="0" smtClean="0">
                <a:solidFill>
                  <a:schemeClr val="tx1"/>
                </a:solidFill>
                <a:effectLst/>
                <a:latin typeface="+mn-lt"/>
                <a:ea typeface="+mn-ea"/>
                <a:cs typeface="+mn-cs"/>
              </a:rPr>
              <a:t>). </a:t>
            </a:r>
          </a:p>
          <a:p>
            <a:r>
              <a:rPr lang="en-GB" sz="1200" kern="1200" dirty="0" smtClean="0">
                <a:solidFill>
                  <a:schemeClr val="tx1"/>
                </a:solidFill>
                <a:effectLst/>
                <a:latin typeface="+mn-lt"/>
                <a:ea typeface="+mn-ea"/>
                <a:cs typeface="+mn-cs"/>
              </a:rPr>
              <a:t>Come out of presentation mode so that you can play the game. Teams take turns to say the name of an item they choose. If they are correct put an x or an o over the square. Duplicate the x and o by clicking on them and pressing Control and D. The winning time lines up three </a:t>
            </a:r>
            <a:r>
              <a:rPr lang="en-GB" sz="1200" kern="1200" dirty="0" err="1" smtClean="0">
                <a:solidFill>
                  <a:schemeClr val="tx1"/>
                </a:solidFill>
                <a:effectLst/>
                <a:latin typeface="+mn-lt"/>
                <a:ea typeface="+mn-ea"/>
                <a:cs typeface="+mn-cs"/>
              </a:rPr>
              <a:t>Xs</a:t>
            </a:r>
            <a:r>
              <a:rPr lang="en-GB" sz="1200" kern="1200" dirty="0" smtClean="0">
                <a:solidFill>
                  <a:schemeClr val="tx1"/>
                </a:solidFill>
                <a:effectLst/>
                <a:latin typeface="+mn-lt"/>
                <a:ea typeface="+mn-ea"/>
                <a:cs typeface="+mn-cs"/>
              </a:rPr>
              <a:t> or three </a:t>
            </a:r>
            <a:r>
              <a:rPr lang="en-GB" sz="1200" kern="1200" dirty="0" err="1" smtClean="0">
                <a:solidFill>
                  <a:schemeClr val="tx1"/>
                </a:solidFill>
                <a:effectLst/>
                <a:latin typeface="+mn-lt"/>
                <a:ea typeface="+mn-ea"/>
                <a:cs typeface="+mn-cs"/>
              </a:rPr>
              <a:t>Os</a:t>
            </a:r>
            <a:r>
              <a:rPr lang="en-GB" sz="1200" kern="1200" dirty="0" smtClean="0">
                <a:solidFill>
                  <a:schemeClr val="tx1"/>
                </a:solidFill>
                <a:effectLst/>
                <a:latin typeface="+mn-lt"/>
                <a:ea typeface="+mn-ea"/>
                <a:cs typeface="+mn-cs"/>
              </a:rPr>
              <a:t> in a straight line. Increase the level of challenge by insisting they add a colour to the noun.</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5E557B6-E1D2-47E7-9160-7EA5E6CDACE6}" type="slidenum">
              <a:rPr lang="en-GB" smtClean="0"/>
              <a:t>24</a:t>
            </a:fld>
            <a:endParaRPr lang="en-GB"/>
          </a:p>
        </p:txBody>
      </p:sp>
    </p:spTree>
    <p:extLst>
      <p:ext uri="{BB962C8B-B14F-4D97-AF65-F5344CB8AC3E}">
        <p14:creationId xmlns:p14="http://schemas.microsoft.com/office/powerpoint/2010/main" val="11784513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err="1" smtClean="0">
                <a:solidFill>
                  <a:schemeClr val="tx1"/>
                </a:solidFill>
                <a:effectLst/>
                <a:latin typeface="+mn-lt"/>
                <a:ea typeface="+mn-ea"/>
                <a:cs typeface="+mn-cs"/>
              </a:rPr>
              <a:t>Twizzler</a:t>
            </a:r>
            <a:r>
              <a:rPr lang="en-GB" sz="1200" kern="1200" dirty="0" smtClean="0">
                <a:solidFill>
                  <a:schemeClr val="tx1"/>
                </a:solidFill>
                <a:effectLst/>
                <a:latin typeface="+mn-lt"/>
                <a:ea typeface="+mn-ea"/>
                <a:cs typeface="+mn-cs"/>
              </a:rPr>
              <a:t>. This is a pair work game. Print out the hexagons provided in the resource </a:t>
            </a:r>
            <a:r>
              <a:rPr lang="en-GB" sz="1200" i="1" kern="1200" dirty="0" smtClean="0">
                <a:solidFill>
                  <a:schemeClr val="tx1"/>
                </a:solidFill>
                <a:effectLst/>
                <a:latin typeface="+mn-lt"/>
                <a:ea typeface="+mn-ea"/>
                <a:cs typeface="+mn-cs"/>
              </a:rPr>
              <a:t>twirling hexagons.docx.</a:t>
            </a:r>
            <a:r>
              <a:rPr lang="en-GB" sz="1200" kern="1200" dirty="0" smtClean="0">
                <a:solidFill>
                  <a:schemeClr val="tx1"/>
                </a:solidFill>
                <a:effectLst/>
                <a:latin typeface="+mn-lt"/>
                <a:ea typeface="+mn-ea"/>
                <a:cs typeface="+mn-cs"/>
              </a:rPr>
              <a:t> Laminate the sheets and cut out the hexagons. Make a hole in the dead centre of each and insert a used match stick or toothpick (unused). Provide each pair with matching hexagons. Each spins a hexagon and says the word on the face that lands on the table. If the word and picture match, the teachers say, </a:t>
            </a:r>
            <a:r>
              <a:rPr lang="en-GB" sz="1200" i="1" kern="1200" dirty="0" err="1" smtClean="0">
                <a:solidFill>
                  <a:schemeClr val="tx1"/>
                </a:solidFill>
                <a:effectLst/>
                <a:latin typeface="+mn-lt"/>
                <a:ea typeface="+mn-ea"/>
                <a:cs typeface="+mn-cs"/>
              </a:rPr>
              <a:t>C’est</a:t>
            </a:r>
            <a:r>
              <a:rPr lang="en-GB" sz="1200" i="1" kern="1200" dirty="0" smtClean="0">
                <a:solidFill>
                  <a:schemeClr val="tx1"/>
                </a:solidFill>
                <a:effectLst/>
                <a:latin typeface="+mn-lt"/>
                <a:ea typeface="+mn-ea"/>
                <a:cs typeface="+mn-cs"/>
              </a:rPr>
              <a:t> bon</a:t>
            </a:r>
            <a:r>
              <a:rPr lang="en-GB" sz="1200" kern="1200" dirty="0" smtClean="0">
                <a:solidFill>
                  <a:schemeClr val="tx1"/>
                </a:solidFill>
                <a:effectLst/>
                <a:latin typeface="+mn-lt"/>
                <a:ea typeface="+mn-ea"/>
                <a:cs typeface="+mn-cs"/>
              </a:rPr>
              <a:t> (a phrase they will need in the next session). If the two do not match they say, </a:t>
            </a:r>
            <a:r>
              <a:rPr lang="en-GB" sz="1200" i="1" kern="1200" dirty="0" smtClean="0">
                <a:solidFill>
                  <a:schemeClr val="tx1"/>
                </a:solidFill>
                <a:effectLst/>
                <a:latin typeface="+mn-lt"/>
                <a:ea typeface="+mn-ea"/>
                <a:cs typeface="+mn-cs"/>
              </a:rPr>
              <a:t>Non, </a:t>
            </a:r>
            <a:r>
              <a:rPr lang="en-GB" sz="1200" i="1" kern="1200" dirty="0" err="1" smtClean="0">
                <a:solidFill>
                  <a:schemeClr val="tx1"/>
                </a:solidFill>
                <a:effectLst/>
                <a:latin typeface="+mn-lt"/>
                <a:ea typeface="+mn-ea"/>
                <a:cs typeface="+mn-cs"/>
              </a:rPr>
              <a:t>ce</a:t>
            </a:r>
            <a:r>
              <a:rPr lang="en-GB" sz="1200" i="1" kern="1200" dirty="0" smtClean="0">
                <a:solidFill>
                  <a:schemeClr val="tx1"/>
                </a:solidFill>
                <a:effectLst/>
                <a:latin typeface="+mn-lt"/>
                <a:ea typeface="+mn-ea"/>
                <a:cs typeface="+mn-cs"/>
              </a:rPr>
              <a:t> </a:t>
            </a:r>
            <a:r>
              <a:rPr lang="en-GB" sz="1200" i="1" kern="1200" dirty="0" err="1" smtClean="0">
                <a:solidFill>
                  <a:schemeClr val="tx1"/>
                </a:solidFill>
                <a:effectLst/>
                <a:latin typeface="+mn-lt"/>
                <a:ea typeface="+mn-ea"/>
                <a:cs typeface="+mn-cs"/>
              </a:rPr>
              <a:t>n’est</a:t>
            </a:r>
            <a:r>
              <a:rPr lang="en-GB" sz="1200" i="1" kern="1200" dirty="0" smtClean="0">
                <a:solidFill>
                  <a:schemeClr val="tx1"/>
                </a:solidFill>
                <a:effectLst/>
                <a:latin typeface="+mn-lt"/>
                <a:ea typeface="+mn-ea"/>
                <a:cs typeface="+mn-cs"/>
              </a:rPr>
              <a:t> pas </a:t>
            </a:r>
            <a:r>
              <a:rPr lang="en-GB" sz="1200" i="1" kern="1200" dirty="0" err="1" smtClean="0">
                <a:solidFill>
                  <a:schemeClr val="tx1"/>
                </a:solidFill>
                <a:effectLst/>
                <a:latin typeface="+mn-lt"/>
                <a:ea typeface="+mn-ea"/>
                <a:cs typeface="+mn-cs"/>
              </a:rPr>
              <a:t>ça</a:t>
            </a:r>
            <a:r>
              <a:rPr lang="en-GB" sz="1200" kern="1200" dirty="0" smtClean="0">
                <a:solidFill>
                  <a:schemeClr val="tx1"/>
                </a:solidFill>
                <a:effectLst/>
                <a:latin typeface="+mn-lt"/>
                <a:ea typeface="+mn-ea"/>
                <a:cs typeface="+mn-cs"/>
              </a:rPr>
              <a:t> (No, that’s not it). This latter phrase, by the way, is very useful for the teacher in various situations. </a:t>
            </a:r>
          </a:p>
          <a:p>
            <a:r>
              <a:rPr lang="en-GB" sz="1200" b="1" kern="1200" dirty="0" smtClean="0">
                <a:solidFill>
                  <a:schemeClr val="tx1"/>
                </a:solidFill>
                <a:effectLst/>
                <a:latin typeface="+mn-lt"/>
                <a:ea typeface="+mn-ea"/>
                <a:cs typeface="+mn-cs"/>
              </a:rPr>
              <a:t> </a:t>
            </a:r>
            <a:endParaRPr lang="en-GB" sz="1200" kern="1200" dirty="0" smtClean="0">
              <a:solidFill>
                <a:schemeClr val="tx1"/>
              </a:solidFill>
              <a:effectLst/>
              <a:latin typeface="+mn-lt"/>
              <a:ea typeface="+mn-ea"/>
              <a:cs typeface="+mn-cs"/>
            </a:endParaRPr>
          </a:p>
          <a:p>
            <a:r>
              <a:rPr lang="en-GB" sz="1200" b="1" kern="1200" dirty="0" smtClean="0">
                <a:solidFill>
                  <a:schemeClr val="tx1"/>
                </a:solidFill>
                <a:effectLst/>
                <a:latin typeface="+mn-lt"/>
                <a:ea typeface="+mn-ea"/>
                <a:cs typeface="+mn-cs"/>
              </a:rPr>
              <a:t>Teaching tip: </a:t>
            </a:r>
            <a:r>
              <a:rPr lang="en-GB" sz="1200" kern="1200" dirty="0" smtClean="0">
                <a:solidFill>
                  <a:schemeClr val="tx1"/>
                </a:solidFill>
                <a:effectLst/>
                <a:latin typeface="+mn-lt"/>
                <a:ea typeface="+mn-ea"/>
                <a:cs typeface="+mn-cs"/>
              </a:rPr>
              <a:t>You can change the pictures and the texts in the template to adapt to different contexts, for example, symbols for the weather in the picture hexagon, and names of places in the text hexagon.</a:t>
            </a:r>
          </a:p>
          <a:p>
            <a:r>
              <a:rPr lang="en-GB" sz="1200" kern="1200" dirty="0" smtClean="0">
                <a:solidFill>
                  <a:schemeClr val="tx1"/>
                </a:solidFill>
                <a:effectLst/>
                <a:latin typeface="+mn-lt"/>
                <a:ea typeface="+mn-ea"/>
                <a:cs typeface="+mn-cs"/>
              </a:rPr>
              <a:t>When you model the activity, say, “</a:t>
            </a:r>
            <a:r>
              <a:rPr lang="en-GB" sz="1200" i="1" kern="1200" dirty="0" err="1" smtClean="0">
                <a:solidFill>
                  <a:schemeClr val="tx1"/>
                </a:solidFill>
                <a:effectLst/>
                <a:latin typeface="+mn-lt"/>
                <a:ea typeface="+mn-ea"/>
                <a:cs typeface="+mn-cs"/>
              </a:rPr>
              <a:t>Travaillez</a:t>
            </a:r>
            <a:r>
              <a:rPr lang="en-GB" sz="1200" i="1" kern="1200" dirty="0" smtClean="0">
                <a:solidFill>
                  <a:schemeClr val="tx1"/>
                </a:solidFill>
                <a:effectLst/>
                <a:latin typeface="+mn-lt"/>
                <a:ea typeface="+mn-ea"/>
                <a:cs typeface="+mn-cs"/>
              </a:rPr>
              <a:t> à </a:t>
            </a:r>
            <a:r>
              <a:rPr lang="en-GB" sz="1200" i="1" kern="1200" dirty="0" err="1" smtClean="0">
                <a:solidFill>
                  <a:schemeClr val="tx1"/>
                </a:solidFill>
                <a:effectLst/>
                <a:latin typeface="+mn-lt"/>
                <a:ea typeface="+mn-ea"/>
                <a:cs typeface="+mn-cs"/>
              </a:rPr>
              <a:t>deux</a:t>
            </a:r>
            <a:r>
              <a:rPr lang="en-GB" sz="1200" kern="1200" dirty="0" smtClean="0">
                <a:solidFill>
                  <a:schemeClr val="tx1"/>
                </a:solidFill>
                <a:effectLst/>
                <a:latin typeface="+mn-lt"/>
                <a:ea typeface="+mn-ea"/>
                <a:cs typeface="+mn-cs"/>
              </a:rPr>
              <a:t> “(work in twos). There’s no need to complicate instructions with words like, “Spin the hexagon” “The face it lands on” . Actions are louder than words, as we shall see in Session 4.</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5E557B6-E1D2-47E7-9160-7EA5E6CDACE6}" type="slidenum">
              <a:rPr lang="en-GB" smtClean="0"/>
              <a:t>25</a:t>
            </a:fld>
            <a:endParaRPr lang="en-GB"/>
          </a:p>
        </p:txBody>
      </p:sp>
    </p:spTree>
    <p:extLst>
      <p:ext uri="{BB962C8B-B14F-4D97-AF65-F5344CB8AC3E}">
        <p14:creationId xmlns:p14="http://schemas.microsoft.com/office/powerpoint/2010/main" val="11784513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fr-FR" sz="1200" i="1" kern="1200" dirty="0" smtClean="0">
                <a:solidFill>
                  <a:schemeClr val="tx1"/>
                </a:solidFill>
                <a:effectLst/>
                <a:latin typeface="+mn-lt"/>
                <a:ea typeface="+mn-ea"/>
                <a:cs typeface="+mn-cs"/>
              </a:rPr>
              <a:t>Où en sommes-nous</a:t>
            </a:r>
            <a:r>
              <a:rPr lang="fr-FR" sz="1200" kern="1200" dirty="0" smtClean="0">
                <a:solidFill>
                  <a:schemeClr val="tx1"/>
                </a:solidFill>
                <a:effectLst/>
                <a:latin typeface="+mn-lt"/>
                <a:ea typeface="+mn-ea"/>
                <a:cs typeface="+mn-cs"/>
              </a:rPr>
              <a:t> ?</a:t>
            </a:r>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Remind them what we have been doing and how far we have come. </a:t>
            </a:r>
            <a:r>
              <a:rPr lang="en-GB" sz="1200" i="1" kern="1200" dirty="0" smtClean="0">
                <a:solidFill>
                  <a:schemeClr val="tx1"/>
                </a:solidFill>
                <a:effectLst/>
                <a:latin typeface="+mn-lt"/>
                <a:ea typeface="+mn-ea"/>
                <a:cs typeface="+mn-cs"/>
              </a:rPr>
              <a:t>La </a:t>
            </a:r>
            <a:r>
              <a:rPr lang="en-GB" sz="1200" i="1" kern="1200" dirty="0" err="1" smtClean="0">
                <a:solidFill>
                  <a:schemeClr val="tx1"/>
                </a:solidFill>
                <a:effectLst/>
                <a:latin typeface="+mn-lt"/>
                <a:ea typeface="+mn-ea"/>
                <a:cs typeface="+mn-cs"/>
              </a:rPr>
              <a:t>mise</a:t>
            </a:r>
            <a:r>
              <a:rPr lang="en-GB" sz="1200" i="1" kern="1200" dirty="0" smtClean="0">
                <a:solidFill>
                  <a:schemeClr val="tx1"/>
                </a:solidFill>
                <a:effectLst/>
                <a:latin typeface="+mn-lt"/>
                <a:ea typeface="+mn-ea"/>
                <a:cs typeface="+mn-cs"/>
              </a:rPr>
              <a:t> en </a:t>
            </a:r>
            <a:r>
              <a:rPr lang="en-GB" sz="1200" i="1" kern="1200" dirty="0" err="1" smtClean="0">
                <a:solidFill>
                  <a:schemeClr val="tx1"/>
                </a:solidFill>
                <a:effectLst/>
                <a:latin typeface="+mn-lt"/>
                <a:ea typeface="+mn-ea"/>
                <a:cs typeface="+mn-cs"/>
              </a:rPr>
              <a:t>commun</a:t>
            </a:r>
            <a:r>
              <a:rPr lang="en-GB" sz="1200" kern="1200" dirty="0" smtClean="0">
                <a:solidFill>
                  <a:schemeClr val="tx1"/>
                </a:solidFill>
                <a:effectLst/>
                <a:latin typeface="+mn-lt"/>
                <a:ea typeface="+mn-ea"/>
                <a:cs typeface="+mn-cs"/>
              </a:rPr>
              <a:t> is another way of saying, “The Plenary”. </a:t>
            </a:r>
          </a:p>
          <a:p>
            <a:r>
              <a:rPr lang="en-GB" sz="1200" kern="1200" dirty="0" smtClean="0">
                <a:solidFill>
                  <a:schemeClr val="tx1"/>
                </a:solidFill>
                <a:effectLst/>
                <a:latin typeface="+mn-lt"/>
                <a:ea typeface="+mn-ea"/>
                <a:cs typeface="+mn-cs"/>
              </a:rPr>
              <a:t>Challenge the teachers to remember as much of the language as they can, including the gender of nouns, and if there is time, the passage describing the bedroom. </a:t>
            </a:r>
            <a:endParaRPr lang="en-GB" sz="1200" kern="1200" dirty="0">
              <a:solidFill>
                <a:schemeClr val="tx1"/>
              </a:solidFill>
              <a:effectLst/>
              <a:latin typeface="+mn-lt"/>
              <a:ea typeface="+mn-ea"/>
              <a:cs typeface="+mn-cs"/>
            </a:endParaRPr>
          </a:p>
        </p:txBody>
      </p:sp>
      <p:sp>
        <p:nvSpPr>
          <p:cNvPr id="245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FBC3867-43CB-43B0-BCCC-1B1922D36EC6}" type="slidenum">
              <a:rPr lang="en-GB" altLang="en-US" smtClean="0">
                <a:latin typeface="Arial" charset="0"/>
              </a:rPr>
              <a:pPr eaLnBrk="1" hangingPunct="1">
                <a:spcBef>
                  <a:spcPct val="0"/>
                </a:spcBef>
              </a:pPr>
              <a:t>26</a:t>
            </a:fld>
            <a:endParaRPr lang="en-GB" altLang="en-US" smtClean="0">
              <a:latin typeface="Arial" charset="0"/>
            </a:endParaRPr>
          </a:p>
        </p:txBody>
      </p:sp>
    </p:spTree>
    <p:extLst>
      <p:ext uri="{BB962C8B-B14F-4D97-AF65-F5344CB8AC3E}">
        <p14:creationId xmlns:p14="http://schemas.microsoft.com/office/powerpoint/2010/main" val="156033313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Teachers will be able to select from the language provided in this document and in the PowerPoint practise in the classroom.  </a:t>
            </a:r>
          </a:p>
          <a:p>
            <a:endParaRPr lang="en-GB" sz="1200" kern="120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EA51F85-F157-4223-9AD2-35838686BAC4}" type="slidenum">
              <a:rPr lang="en-GB" smtClean="0"/>
              <a:t>27</a:t>
            </a:fld>
            <a:endParaRPr lang="en-GB"/>
          </a:p>
        </p:txBody>
      </p:sp>
    </p:spTree>
    <p:extLst>
      <p:ext uri="{BB962C8B-B14F-4D97-AF65-F5344CB8AC3E}">
        <p14:creationId xmlns:p14="http://schemas.microsoft.com/office/powerpoint/2010/main" val="19086907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Show them the slide and ask them to think of the furniture they have in their house. Does this remind them of their house? This is the way they would use the slide with their pupils, so it’s fine to do that in English</a:t>
            </a:r>
            <a:r>
              <a:rPr lang="en-GB" sz="1200" b="1" kern="1200" dirty="0" smtClean="0">
                <a:solidFill>
                  <a:schemeClr val="tx1"/>
                </a:solidFill>
                <a:effectLst/>
                <a:latin typeface="+mn-lt"/>
                <a:ea typeface="+mn-ea"/>
                <a:cs typeface="+mn-cs"/>
              </a:rPr>
              <a:t> </a:t>
            </a:r>
            <a:r>
              <a:rPr lang="en-GB" sz="1200" b="1" kern="1200" dirty="0" smtClean="0">
                <a:solidFill>
                  <a:schemeClr val="tx1"/>
                </a:solidFill>
                <a:effectLst/>
                <a:latin typeface="+mn-lt"/>
                <a:ea typeface="+mn-ea"/>
                <a:cs typeface="+mn-cs"/>
                <a:sym typeface="Wingdings"/>
              </a:rPr>
              <a:t></a:t>
            </a:r>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5E557B6-E1D2-47E7-9160-7EA5E6CDACE6}" type="slidenum">
              <a:rPr lang="en-GB" smtClean="0"/>
              <a:t>4</a:t>
            </a:fld>
            <a:endParaRPr lang="en-GB"/>
          </a:p>
        </p:txBody>
      </p:sp>
    </p:spTree>
    <p:extLst>
      <p:ext uri="{BB962C8B-B14F-4D97-AF65-F5344CB8AC3E}">
        <p14:creationId xmlns:p14="http://schemas.microsoft.com/office/powerpoint/2010/main" val="1178451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Show them this slide, saying “</a:t>
            </a:r>
            <a:r>
              <a:rPr lang="en-GB" sz="1200" kern="1200" dirty="0" err="1" smtClean="0">
                <a:solidFill>
                  <a:schemeClr val="tx1"/>
                </a:solidFill>
                <a:effectLst/>
                <a:latin typeface="+mn-lt"/>
                <a:ea typeface="+mn-ea"/>
                <a:cs typeface="+mn-cs"/>
              </a:rPr>
              <a:t>Voici</a:t>
            </a:r>
            <a:r>
              <a:rPr lang="en-GB" sz="1200" kern="1200" dirty="0" smtClean="0">
                <a:solidFill>
                  <a:schemeClr val="tx1"/>
                </a:solidFill>
                <a:effectLst/>
                <a:latin typeface="+mn-lt"/>
                <a:ea typeface="+mn-ea"/>
                <a:cs typeface="+mn-cs"/>
              </a:rPr>
              <a:t> la </a:t>
            </a:r>
            <a:r>
              <a:rPr lang="en-GB" sz="1200" kern="1200" dirty="0" err="1" smtClean="0">
                <a:solidFill>
                  <a:schemeClr val="tx1"/>
                </a:solidFill>
                <a:effectLst/>
                <a:latin typeface="+mn-lt"/>
                <a:ea typeface="+mn-ea"/>
                <a:cs typeface="+mn-cs"/>
              </a:rPr>
              <a:t>chambre</a:t>
            </a:r>
            <a:r>
              <a:rPr lang="en-GB" sz="1200" kern="1200" dirty="0" smtClean="0">
                <a:solidFill>
                  <a:schemeClr val="tx1"/>
                </a:solidFill>
                <a:effectLst/>
                <a:latin typeface="+mn-lt"/>
                <a:ea typeface="+mn-ea"/>
                <a:cs typeface="+mn-cs"/>
              </a:rPr>
              <a:t>”. Ask them, in English, what they have in their bedrooms, and write up the list as they tell you. Now tell them they are going to see some furniture in French. Move on to the next slide. </a:t>
            </a:r>
          </a:p>
        </p:txBody>
      </p:sp>
      <p:sp>
        <p:nvSpPr>
          <p:cNvPr id="4" name="Slide Number Placeholder 3"/>
          <p:cNvSpPr>
            <a:spLocks noGrp="1"/>
          </p:cNvSpPr>
          <p:nvPr>
            <p:ph type="sldNum" sz="quarter" idx="10"/>
          </p:nvPr>
        </p:nvSpPr>
        <p:spPr/>
        <p:txBody>
          <a:bodyPr/>
          <a:lstStyle/>
          <a:p>
            <a:fld id="{05E557B6-E1D2-47E7-9160-7EA5E6CDACE6}" type="slidenum">
              <a:rPr lang="en-GB" smtClean="0"/>
              <a:t>5</a:t>
            </a:fld>
            <a:endParaRPr lang="en-GB"/>
          </a:p>
        </p:txBody>
      </p:sp>
    </p:spTree>
    <p:extLst>
      <p:ext uri="{BB962C8B-B14F-4D97-AF65-F5344CB8AC3E}">
        <p14:creationId xmlns:p14="http://schemas.microsoft.com/office/powerpoint/2010/main" val="1178451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Without making any comments, just leave the screen visible for a few moments and observe the children’s reaction. Invite them to comment on what they see. You may wish to comment in French, for example, “</a:t>
            </a:r>
            <a:r>
              <a:rPr lang="en-GB" sz="1200" i="1" kern="1200" dirty="0" smtClean="0">
                <a:solidFill>
                  <a:schemeClr val="tx1"/>
                </a:solidFill>
                <a:effectLst/>
                <a:latin typeface="+mn-lt"/>
                <a:ea typeface="+mn-ea"/>
                <a:cs typeface="+mn-cs"/>
              </a:rPr>
              <a:t>Hmm, </a:t>
            </a:r>
            <a:r>
              <a:rPr lang="en-GB" sz="1200" i="1" kern="1200" dirty="0" err="1" smtClean="0">
                <a:solidFill>
                  <a:schemeClr val="tx1"/>
                </a:solidFill>
                <a:effectLst/>
                <a:latin typeface="+mn-lt"/>
                <a:ea typeface="+mn-ea"/>
                <a:cs typeface="+mn-cs"/>
              </a:rPr>
              <a:t>est-ce</a:t>
            </a:r>
            <a:r>
              <a:rPr lang="en-GB" sz="1200" i="1" kern="1200" dirty="0" smtClean="0">
                <a:solidFill>
                  <a:schemeClr val="tx1"/>
                </a:solidFill>
                <a:effectLst/>
                <a:latin typeface="+mn-lt"/>
                <a:ea typeface="+mn-ea"/>
                <a:cs typeface="+mn-cs"/>
              </a:rPr>
              <a:t> </a:t>
            </a:r>
            <a:r>
              <a:rPr lang="en-GB" sz="1200" i="1" kern="1200" dirty="0" err="1" smtClean="0">
                <a:solidFill>
                  <a:schemeClr val="tx1"/>
                </a:solidFill>
                <a:effectLst/>
                <a:latin typeface="+mn-lt"/>
                <a:ea typeface="+mn-ea"/>
                <a:cs typeface="+mn-cs"/>
              </a:rPr>
              <a:t>que</a:t>
            </a:r>
            <a:r>
              <a:rPr lang="en-GB" sz="1200" i="1" kern="1200" dirty="0" smtClean="0">
                <a:solidFill>
                  <a:schemeClr val="tx1"/>
                </a:solidFill>
                <a:effectLst/>
                <a:latin typeface="+mn-lt"/>
                <a:ea typeface="+mn-ea"/>
                <a:cs typeface="+mn-cs"/>
              </a:rPr>
              <a:t> </a:t>
            </a:r>
            <a:r>
              <a:rPr lang="en-GB" sz="1200" i="1" kern="1200" dirty="0" err="1" smtClean="0">
                <a:solidFill>
                  <a:schemeClr val="tx1"/>
                </a:solidFill>
                <a:effectLst/>
                <a:latin typeface="+mn-lt"/>
                <a:ea typeface="+mn-ea"/>
                <a:cs typeface="+mn-cs"/>
              </a:rPr>
              <a:t>c’est</a:t>
            </a:r>
            <a:r>
              <a:rPr lang="en-GB" sz="1200" i="1" kern="1200" dirty="0" smtClean="0">
                <a:solidFill>
                  <a:schemeClr val="tx1"/>
                </a:solidFill>
                <a:effectLst/>
                <a:latin typeface="+mn-lt"/>
                <a:ea typeface="+mn-ea"/>
                <a:cs typeface="+mn-cs"/>
              </a:rPr>
              <a:t> correct ? </a:t>
            </a:r>
            <a:r>
              <a:rPr lang="en-GB" sz="1200" i="1" kern="1200" dirty="0" err="1" smtClean="0">
                <a:solidFill>
                  <a:schemeClr val="tx1"/>
                </a:solidFill>
                <a:effectLst/>
                <a:latin typeface="+mn-lt"/>
                <a:ea typeface="+mn-ea"/>
                <a:cs typeface="+mn-cs"/>
              </a:rPr>
              <a:t>Qu’est-ce</a:t>
            </a:r>
            <a:r>
              <a:rPr lang="en-GB" sz="1200" i="1" kern="1200" dirty="0" smtClean="0">
                <a:solidFill>
                  <a:schemeClr val="tx1"/>
                </a:solidFill>
                <a:effectLst/>
                <a:latin typeface="+mn-lt"/>
                <a:ea typeface="+mn-ea"/>
                <a:cs typeface="+mn-cs"/>
              </a:rPr>
              <a:t> </a:t>
            </a:r>
            <a:r>
              <a:rPr lang="en-GB" sz="1200" i="1" kern="1200" dirty="0" err="1" smtClean="0">
                <a:solidFill>
                  <a:schemeClr val="tx1"/>
                </a:solidFill>
                <a:effectLst/>
                <a:latin typeface="+mn-lt"/>
                <a:ea typeface="+mn-ea"/>
                <a:cs typeface="+mn-cs"/>
              </a:rPr>
              <a:t>que</a:t>
            </a:r>
            <a:r>
              <a:rPr lang="en-GB" sz="1200" i="1" kern="1200" dirty="0" smtClean="0">
                <a:solidFill>
                  <a:schemeClr val="tx1"/>
                </a:solidFill>
                <a:effectLst/>
                <a:latin typeface="+mn-lt"/>
                <a:ea typeface="+mn-ea"/>
                <a:cs typeface="+mn-cs"/>
              </a:rPr>
              <a:t> </a:t>
            </a:r>
            <a:r>
              <a:rPr lang="en-GB" sz="1200" i="1" kern="1200" dirty="0" err="1" smtClean="0">
                <a:solidFill>
                  <a:schemeClr val="tx1"/>
                </a:solidFill>
                <a:effectLst/>
                <a:latin typeface="+mn-lt"/>
                <a:ea typeface="+mn-ea"/>
                <a:cs typeface="+mn-cs"/>
              </a:rPr>
              <a:t>vous</a:t>
            </a:r>
            <a:r>
              <a:rPr lang="en-GB" sz="1200" i="1" kern="1200" dirty="0" smtClean="0">
                <a:solidFill>
                  <a:schemeClr val="tx1"/>
                </a:solidFill>
                <a:effectLst/>
                <a:latin typeface="+mn-lt"/>
                <a:ea typeface="+mn-ea"/>
                <a:cs typeface="+mn-cs"/>
              </a:rPr>
              <a:t> </a:t>
            </a:r>
            <a:r>
              <a:rPr lang="en-GB" sz="1200" i="1" kern="1200" dirty="0" err="1" smtClean="0">
                <a:solidFill>
                  <a:schemeClr val="tx1"/>
                </a:solidFill>
                <a:effectLst/>
                <a:latin typeface="+mn-lt"/>
                <a:ea typeface="+mn-ea"/>
                <a:cs typeface="+mn-cs"/>
              </a:rPr>
              <a:t>remarquez</a:t>
            </a:r>
            <a:r>
              <a:rPr lang="en-GB" sz="1200" i="1" kern="1200" dirty="0" smtClean="0">
                <a:solidFill>
                  <a:schemeClr val="tx1"/>
                </a:solidFill>
                <a:effectLst/>
                <a:latin typeface="+mn-lt"/>
                <a:ea typeface="+mn-ea"/>
                <a:cs typeface="+mn-cs"/>
              </a:rPr>
              <a:t> ?” </a:t>
            </a:r>
            <a:r>
              <a:rPr lang="en-GB" sz="1200" kern="1200" dirty="0" smtClean="0">
                <a:solidFill>
                  <a:schemeClr val="tx1"/>
                </a:solidFill>
                <a:effectLst/>
                <a:latin typeface="+mn-lt"/>
                <a:ea typeface="+mn-ea"/>
                <a:cs typeface="+mn-cs"/>
              </a:rPr>
              <a:t>– (Hmm, is this right? What do you notice?)They will tell you that the labels do not match the objects. Discuss with them why. You can see the sorts of comments they might make in the next slide. There are sounds attached to each object and label, so by clicking on them you can check the children’s hypotheses.</a:t>
            </a:r>
          </a:p>
          <a:p>
            <a:r>
              <a:rPr lang="en-GB" sz="1200" kern="1200" dirty="0" smtClean="0">
                <a:solidFill>
                  <a:schemeClr val="tx1"/>
                </a:solidFill>
                <a:effectLst/>
                <a:latin typeface="+mn-lt"/>
                <a:ea typeface="+mn-ea"/>
                <a:cs typeface="+mn-cs"/>
              </a:rPr>
              <a:t>Prior knowledge: Since this module is used with Year 5 or 6, you might expect the children to have acquired some knowledge of the spelling system of French, even if it is just awareness that s at the end of a word is normally silent. Phonics has been integral to many of these modules, so here you might be able to assess the extent to which children can read these words. </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5E557B6-E1D2-47E7-9160-7EA5E6CDACE6}" type="slidenum">
              <a:rPr lang="en-GB" smtClean="0"/>
              <a:t>6</a:t>
            </a:fld>
            <a:endParaRPr lang="en-GB"/>
          </a:p>
        </p:txBody>
      </p:sp>
    </p:spTree>
    <p:extLst>
      <p:ext uri="{BB962C8B-B14F-4D97-AF65-F5344CB8AC3E}">
        <p14:creationId xmlns:p14="http://schemas.microsoft.com/office/powerpoint/2010/main" val="1178451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smtClean="0">
                <a:solidFill>
                  <a:schemeClr val="tx1"/>
                </a:solidFill>
                <a:effectLst/>
                <a:latin typeface="+mn-lt"/>
                <a:ea typeface="+mn-ea"/>
                <a:cs typeface="+mn-cs"/>
                <a:sym typeface="Wingdings"/>
              </a:rPr>
              <a:t></a:t>
            </a:r>
            <a:r>
              <a:rPr lang="en-GB" sz="1200" kern="1200" dirty="0" smtClean="0">
                <a:solidFill>
                  <a:schemeClr val="tx1"/>
                </a:solidFill>
                <a:effectLst/>
                <a:latin typeface="+mn-lt"/>
                <a:ea typeface="+mn-ea"/>
                <a:cs typeface="+mn-cs"/>
              </a:rPr>
              <a:t>Slide 6</a:t>
            </a:r>
          </a:p>
          <a:p>
            <a:r>
              <a:rPr lang="en-GB" sz="1200" kern="1200" dirty="0" smtClean="0">
                <a:solidFill>
                  <a:schemeClr val="tx1"/>
                </a:solidFill>
                <a:effectLst/>
                <a:latin typeface="+mn-lt"/>
                <a:ea typeface="+mn-ea"/>
                <a:cs typeface="+mn-cs"/>
              </a:rPr>
              <a:t>The slide shows how a teacher might lead the children’s thinking in order to get them to use their prior knowledge  and experience of French and English vocabulary and grammar to verbalise their logic and thinking. </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165E4E89-A79A-44B3-A288-86B20882F603}" type="slidenum">
              <a:rPr lang="en-GB" smtClean="0"/>
              <a:t>7</a:t>
            </a:fld>
            <a:endParaRPr lang="en-GB"/>
          </a:p>
        </p:txBody>
      </p:sp>
    </p:spTree>
    <p:extLst>
      <p:ext uri="{BB962C8B-B14F-4D97-AF65-F5344CB8AC3E}">
        <p14:creationId xmlns:p14="http://schemas.microsoft.com/office/powerpoint/2010/main" val="40934443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The screen shows the objects correctly labelled. Move to the next slide and wait. It will launch an automatic sequence. You might simply say</a:t>
            </a:r>
            <a:r>
              <a:rPr lang="en-GB" sz="1200" i="1" kern="1200" dirty="0" smtClean="0">
                <a:solidFill>
                  <a:schemeClr val="tx1"/>
                </a:solidFill>
                <a:effectLst/>
                <a:latin typeface="+mn-lt"/>
                <a:ea typeface="+mn-ea"/>
                <a:cs typeface="+mn-cs"/>
              </a:rPr>
              <a:t>, Et voilà ! </a:t>
            </a:r>
            <a:r>
              <a:rPr lang="en-GB" sz="1200" i="1" kern="1200" dirty="0" err="1" smtClean="0">
                <a:solidFill>
                  <a:schemeClr val="tx1"/>
                </a:solidFill>
                <a:effectLst/>
                <a:latin typeface="+mn-lt"/>
                <a:ea typeface="+mn-ea"/>
                <a:cs typeface="+mn-cs"/>
              </a:rPr>
              <a:t>Maintenant</a:t>
            </a:r>
            <a:r>
              <a:rPr lang="en-GB" sz="1200" i="1" kern="1200" dirty="0" smtClean="0">
                <a:solidFill>
                  <a:schemeClr val="tx1"/>
                </a:solidFill>
                <a:effectLst/>
                <a:latin typeface="+mn-lt"/>
                <a:ea typeface="+mn-ea"/>
                <a:cs typeface="+mn-cs"/>
              </a:rPr>
              <a:t> </a:t>
            </a:r>
            <a:r>
              <a:rPr lang="en-GB" sz="1200" i="1" kern="1200" dirty="0" err="1" smtClean="0">
                <a:solidFill>
                  <a:schemeClr val="tx1"/>
                </a:solidFill>
                <a:effectLst/>
                <a:latin typeface="+mn-lt"/>
                <a:ea typeface="+mn-ea"/>
                <a:cs typeface="+mn-cs"/>
              </a:rPr>
              <a:t>c’est</a:t>
            </a:r>
            <a:r>
              <a:rPr lang="en-GB" sz="1200" i="1" kern="1200" dirty="0" smtClean="0">
                <a:solidFill>
                  <a:schemeClr val="tx1"/>
                </a:solidFill>
                <a:effectLst/>
                <a:latin typeface="+mn-lt"/>
                <a:ea typeface="+mn-ea"/>
                <a:cs typeface="+mn-cs"/>
              </a:rPr>
              <a:t> correct !</a:t>
            </a:r>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Before going on to the next slide, ask the teachers to look and listen as the following nine slides play automatically</a:t>
            </a:r>
            <a:r>
              <a:rPr lang="en-GB" sz="1200" i="1" kern="1200" dirty="0" smtClean="0">
                <a:solidFill>
                  <a:schemeClr val="tx1"/>
                </a:solidFill>
                <a:effectLst/>
                <a:latin typeface="+mn-lt"/>
                <a:ea typeface="+mn-ea"/>
                <a:cs typeface="+mn-cs"/>
              </a:rPr>
              <a:t>. </a:t>
            </a:r>
            <a:r>
              <a:rPr lang="en-GB" sz="1200" i="1" kern="1200" dirty="0" err="1" smtClean="0">
                <a:solidFill>
                  <a:schemeClr val="tx1"/>
                </a:solidFill>
                <a:effectLst/>
                <a:latin typeface="+mn-lt"/>
                <a:ea typeface="+mn-ea"/>
                <a:cs typeface="+mn-cs"/>
              </a:rPr>
              <a:t>Regardez</a:t>
            </a:r>
            <a:r>
              <a:rPr lang="en-GB" sz="1200" i="1" kern="1200" dirty="0" smtClean="0">
                <a:solidFill>
                  <a:schemeClr val="tx1"/>
                </a:solidFill>
                <a:effectLst/>
                <a:latin typeface="+mn-lt"/>
                <a:ea typeface="+mn-ea"/>
                <a:cs typeface="+mn-cs"/>
              </a:rPr>
              <a:t> et </a:t>
            </a:r>
            <a:r>
              <a:rPr lang="en-GB" sz="1200" i="1" kern="1200" dirty="0" err="1" smtClean="0">
                <a:solidFill>
                  <a:schemeClr val="tx1"/>
                </a:solidFill>
                <a:effectLst/>
                <a:latin typeface="+mn-lt"/>
                <a:ea typeface="+mn-ea"/>
                <a:cs typeface="+mn-cs"/>
              </a:rPr>
              <a:t>écoutez</a:t>
            </a:r>
            <a:r>
              <a:rPr lang="en-GB" sz="1200" i="1" kern="1200" dirty="0" smtClean="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5E557B6-E1D2-47E7-9160-7EA5E6CDACE6}" type="slidenum">
              <a:rPr lang="en-GB" smtClean="0"/>
              <a:t>8</a:t>
            </a:fld>
            <a:endParaRPr lang="en-GB"/>
          </a:p>
        </p:txBody>
      </p:sp>
    </p:spTree>
    <p:extLst>
      <p:ext uri="{BB962C8B-B14F-4D97-AF65-F5344CB8AC3E}">
        <p14:creationId xmlns:p14="http://schemas.microsoft.com/office/powerpoint/2010/main" val="1178451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When you open this slide the following nine slides will run automatically. You and the children should look and listen as you see the room being furnished item by item. The texts will be spoken as they appear.</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5E557B6-E1D2-47E7-9160-7EA5E6CDACE6}" type="slidenum">
              <a:rPr lang="en-GB" smtClean="0"/>
              <a:t>9</a:t>
            </a:fld>
            <a:endParaRPr lang="en-GB"/>
          </a:p>
        </p:txBody>
      </p:sp>
    </p:spTree>
    <p:extLst>
      <p:ext uri="{BB962C8B-B14F-4D97-AF65-F5344CB8AC3E}">
        <p14:creationId xmlns:p14="http://schemas.microsoft.com/office/powerpoint/2010/main" val="1178451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5E557B6-E1D2-47E7-9160-7EA5E6CDACE6}" type="slidenum">
              <a:rPr lang="en-GB" smtClean="0"/>
              <a:t>10</a:t>
            </a:fld>
            <a:endParaRPr lang="en-GB"/>
          </a:p>
        </p:txBody>
      </p:sp>
    </p:spTree>
    <p:extLst>
      <p:ext uri="{BB962C8B-B14F-4D97-AF65-F5344CB8AC3E}">
        <p14:creationId xmlns:p14="http://schemas.microsoft.com/office/powerpoint/2010/main" val="1178451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409A976F-4A7D-4C1A-A312-1D998B4D27EB}" type="datetimeFigureOut">
              <a:rPr lang="en-GB" smtClean="0"/>
              <a:t>02/06/2015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DA38C10-C5C2-4B0C-9D18-A876CF86F81F}" type="slidenum">
              <a:rPr lang="en-GB" smtClean="0"/>
              <a:t>‹#›</a:t>
            </a:fld>
            <a:endParaRPr lang="en-GB"/>
          </a:p>
        </p:txBody>
      </p:sp>
    </p:spTree>
    <p:extLst>
      <p:ext uri="{BB962C8B-B14F-4D97-AF65-F5344CB8AC3E}">
        <p14:creationId xmlns:p14="http://schemas.microsoft.com/office/powerpoint/2010/main" val="13979308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09A976F-4A7D-4C1A-A312-1D998B4D27EB}" type="datetimeFigureOut">
              <a:rPr lang="en-GB" smtClean="0"/>
              <a:t>02/06/2015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DA38C10-C5C2-4B0C-9D18-A876CF86F81F}" type="slidenum">
              <a:rPr lang="en-GB" smtClean="0"/>
              <a:t>‹#›</a:t>
            </a:fld>
            <a:endParaRPr lang="en-GB"/>
          </a:p>
        </p:txBody>
      </p:sp>
    </p:spTree>
    <p:extLst>
      <p:ext uri="{BB962C8B-B14F-4D97-AF65-F5344CB8AC3E}">
        <p14:creationId xmlns:p14="http://schemas.microsoft.com/office/powerpoint/2010/main" val="17869973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09A976F-4A7D-4C1A-A312-1D998B4D27EB}" type="datetimeFigureOut">
              <a:rPr lang="en-GB" smtClean="0"/>
              <a:t>02/06/2015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DA38C10-C5C2-4B0C-9D18-A876CF86F81F}" type="slidenum">
              <a:rPr lang="en-GB" smtClean="0"/>
              <a:t>‹#›</a:t>
            </a:fld>
            <a:endParaRPr lang="en-GB"/>
          </a:p>
        </p:txBody>
      </p:sp>
    </p:spTree>
    <p:extLst>
      <p:ext uri="{BB962C8B-B14F-4D97-AF65-F5344CB8AC3E}">
        <p14:creationId xmlns:p14="http://schemas.microsoft.com/office/powerpoint/2010/main" val="11503125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09A976F-4A7D-4C1A-A312-1D998B4D27EB}" type="datetimeFigureOut">
              <a:rPr lang="en-GB" smtClean="0"/>
              <a:t>02/06/2015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DA38C10-C5C2-4B0C-9D18-A876CF86F81F}" type="slidenum">
              <a:rPr lang="en-GB" smtClean="0"/>
              <a:t>‹#›</a:t>
            </a:fld>
            <a:endParaRPr lang="en-GB"/>
          </a:p>
        </p:txBody>
      </p:sp>
    </p:spTree>
    <p:extLst>
      <p:ext uri="{BB962C8B-B14F-4D97-AF65-F5344CB8AC3E}">
        <p14:creationId xmlns:p14="http://schemas.microsoft.com/office/powerpoint/2010/main" val="25929579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09A976F-4A7D-4C1A-A312-1D998B4D27EB}" type="datetimeFigureOut">
              <a:rPr lang="en-GB" smtClean="0"/>
              <a:t>02/06/2015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DA38C10-C5C2-4B0C-9D18-A876CF86F81F}" type="slidenum">
              <a:rPr lang="en-GB" smtClean="0"/>
              <a:t>‹#›</a:t>
            </a:fld>
            <a:endParaRPr lang="en-GB"/>
          </a:p>
        </p:txBody>
      </p:sp>
    </p:spTree>
    <p:extLst>
      <p:ext uri="{BB962C8B-B14F-4D97-AF65-F5344CB8AC3E}">
        <p14:creationId xmlns:p14="http://schemas.microsoft.com/office/powerpoint/2010/main" val="31321837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409A976F-4A7D-4C1A-A312-1D998B4D27EB}" type="datetimeFigureOut">
              <a:rPr lang="en-GB" smtClean="0"/>
              <a:t>02/06/2015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DA38C10-C5C2-4B0C-9D18-A876CF86F81F}" type="slidenum">
              <a:rPr lang="en-GB" smtClean="0"/>
              <a:t>‹#›</a:t>
            </a:fld>
            <a:endParaRPr lang="en-GB"/>
          </a:p>
        </p:txBody>
      </p:sp>
    </p:spTree>
    <p:extLst>
      <p:ext uri="{BB962C8B-B14F-4D97-AF65-F5344CB8AC3E}">
        <p14:creationId xmlns:p14="http://schemas.microsoft.com/office/powerpoint/2010/main" val="8945688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409A976F-4A7D-4C1A-A312-1D998B4D27EB}" type="datetimeFigureOut">
              <a:rPr lang="en-GB" smtClean="0"/>
              <a:t>02/06/2015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DA38C10-C5C2-4B0C-9D18-A876CF86F81F}" type="slidenum">
              <a:rPr lang="en-GB" smtClean="0"/>
              <a:t>‹#›</a:t>
            </a:fld>
            <a:endParaRPr lang="en-GB"/>
          </a:p>
        </p:txBody>
      </p:sp>
    </p:spTree>
    <p:extLst>
      <p:ext uri="{BB962C8B-B14F-4D97-AF65-F5344CB8AC3E}">
        <p14:creationId xmlns:p14="http://schemas.microsoft.com/office/powerpoint/2010/main" val="4649994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409A976F-4A7D-4C1A-A312-1D998B4D27EB}" type="datetimeFigureOut">
              <a:rPr lang="en-GB" smtClean="0"/>
              <a:t>02/06/2015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DA38C10-C5C2-4B0C-9D18-A876CF86F81F}" type="slidenum">
              <a:rPr lang="en-GB" smtClean="0"/>
              <a:t>‹#›</a:t>
            </a:fld>
            <a:endParaRPr lang="en-GB"/>
          </a:p>
        </p:txBody>
      </p:sp>
    </p:spTree>
    <p:extLst>
      <p:ext uri="{BB962C8B-B14F-4D97-AF65-F5344CB8AC3E}">
        <p14:creationId xmlns:p14="http://schemas.microsoft.com/office/powerpoint/2010/main" val="18670441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09A976F-4A7D-4C1A-A312-1D998B4D27EB}" type="datetimeFigureOut">
              <a:rPr lang="en-GB" smtClean="0"/>
              <a:t>02/06/2015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DA38C10-C5C2-4B0C-9D18-A876CF86F81F}" type="slidenum">
              <a:rPr lang="en-GB" smtClean="0"/>
              <a:t>‹#›</a:t>
            </a:fld>
            <a:endParaRPr lang="en-GB"/>
          </a:p>
        </p:txBody>
      </p:sp>
    </p:spTree>
    <p:extLst>
      <p:ext uri="{BB962C8B-B14F-4D97-AF65-F5344CB8AC3E}">
        <p14:creationId xmlns:p14="http://schemas.microsoft.com/office/powerpoint/2010/main" val="38233922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09A976F-4A7D-4C1A-A312-1D998B4D27EB}" type="datetimeFigureOut">
              <a:rPr lang="en-GB" smtClean="0"/>
              <a:t>02/06/2015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DA38C10-C5C2-4B0C-9D18-A876CF86F81F}" type="slidenum">
              <a:rPr lang="en-GB" smtClean="0"/>
              <a:t>‹#›</a:t>
            </a:fld>
            <a:endParaRPr lang="en-GB"/>
          </a:p>
        </p:txBody>
      </p:sp>
    </p:spTree>
    <p:extLst>
      <p:ext uri="{BB962C8B-B14F-4D97-AF65-F5344CB8AC3E}">
        <p14:creationId xmlns:p14="http://schemas.microsoft.com/office/powerpoint/2010/main" val="11298709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09A976F-4A7D-4C1A-A312-1D998B4D27EB}" type="datetimeFigureOut">
              <a:rPr lang="en-GB" smtClean="0"/>
              <a:t>02/06/2015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DA38C10-C5C2-4B0C-9D18-A876CF86F81F}" type="slidenum">
              <a:rPr lang="en-GB" smtClean="0"/>
              <a:t>‹#›</a:t>
            </a:fld>
            <a:endParaRPr lang="en-GB"/>
          </a:p>
        </p:txBody>
      </p:sp>
    </p:spTree>
    <p:extLst>
      <p:ext uri="{BB962C8B-B14F-4D97-AF65-F5344CB8AC3E}">
        <p14:creationId xmlns:p14="http://schemas.microsoft.com/office/powerpoint/2010/main" val="20279134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09A976F-4A7D-4C1A-A312-1D998B4D27EB}" type="datetimeFigureOut">
              <a:rPr lang="en-GB" smtClean="0"/>
              <a:t>02/06/2015</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A38C10-C5C2-4B0C-9D18-A876CF86F81F}" type="slidenum">
              <a:rPr lang="en-GB" smtClean="0"/>
              <a:t>‹#›</a:t>
            </a:fld>
            <a:endParaRPr lang="en-GB"/>
          </a:p>
        </p:txBody>
      </p:sp>
    </p:spTree>
    <p:extLst>
      <p:ext uri="{BB962C8B-B14F-4D97-AF65-F5344CB8AC3E}">
        <p14:creationId xmlns:p14="http://schemas.microsoft.com/office/powerpoint/2010/main" val="19555353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audio" Target="../media/audio19.wav"/><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audio" Target="../media/audio19.wav"/><Relationship Id="rId5" Type="http://schemas.openxmlformats.org/officeDocument/2006/relationships/image" Target="../media/image21.gif"/><Relationship Id="rId4" Type="http://schemas.openxmlformats.org/officeDocument/2006/relationships/image" Target="../media/image3.gif"/></Relationships>
</file>

<file path=ppt/slides/_rels/slide11.xml.rels><?xml version="1.0" encoding="UTF-8" standalone="yes"?>
<Relationships xmlns="http://schemas.openxmlformats.org/package/2006/relationships"><Relationship Id="rId3" Type="http://schemas.openxmlformats.org/officeDocument/2006/relationships/audio" Target="../media/audio20.wav"/><Relationship Id="rId7" Type="http://schemas.openxmlformats.org/officeDocument/2006/relationships/audio" Target="../media/audio20.wav"/><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8.gif"/><Relationship Id="rId5" Type="http://schemas.openxmlformats.org/officeDocument/2006/relationships/image" Target="../media/image21.gif"/><Relationship Id="rId4" Type="http://schemas.openxmlformats.org/officeDocument/2006/relationships/image" Target="../media/image3.gif"/></Relationships>
</file>

<file path=ppt/slides/_rels/slide12.xml.rels><?xml version="1.0" encoding="UTF-8" standalone="yes"?>
<Relationships xmlns="http://schemas.openxmlformats.org/package/2006/relationships"><Relationship Id="rId8" Type="http://schemas.openxmlformats.org/officeDocument/2006/relationships/audio" Target="../media/audio21.wav"/><Relationship Id="rId3" Type="http://schemas.openxmlformats.org/officeDocument/2006/relationships/audio" Target="../media/audio21.wav"/><Relationship Id="rId7" Type="http://schemas.openxmlformats.org/officeDocument/2006/relationships/image" Target="../media/image8.gif"/><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21.gif"/><Relationship Id="rId5" Type="http://schemas.openxmlformats.org/officeDocument/2006/relationships/image" Target="../media/image14.gif"/><Relationship Id="rId4" Type="http://schemas.openxmlformats.org/officeDocument/2006/relationships/image" Target="../media/image3.gif"/></Relationships>
</file>

<file path=ppt/slides/_rels/slide13.xml.rels><?xml version="1.0" encoding="UTF-8" standalone="yes"?>
<Relationships xmlns="http://schemas.openxmlformats.org/package/2006/relationships"><Relationship Id="rId8" Type="http://schemas.openxmlformats.org/officeDocument/2006/relationships/image" Target="../media/image8.gif"/><Relationship Id="rId3" Type="http://schemas.openxmlformats.org/officeDocument/2006/relationships/audio" Target="../media/audio22.wav"/><Relationship Id="rId7" Type="http://schemas.openxmlformats.org/officeDocument/2006/relationships/image" Target="../media/image21.gif"/><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11.gif"/><Relationship Id="rId5" Type="http://schemas.openxmlformats.org/officeDocument/2006/relationships/image" Target="../media/image14.gif"/><Relationship Id="rId4" Type="http://schemas.openxmlformats.org/officeDocument/2006/relationships/image" Target="../media/image3.gif"/><Relationship Id="rId9" Type="http://schemas.openxmlformats.org/officeDocument/2006/relationships/audio" Target="../media/audio22.wav"/></Relationships>
</file>

<file path=ppt/slides/_rels/slide14.xml.rels><?xml version="1.0" encoding="UTF-8" standalone="yes"?>
<Relationships xmlns="http://schemas.openxmlformats.org/package/2006/relationships"><Relationship Id="rId8" Type="http://schemas.openxmlformats.org/officeDocument/2006/relationships/image" Target="../media/image21.gif"/><Relationship Id="rId3" Type="http://schemas.openxmlformats.org/officeDocument/2006/relationships/audio" Target="../media/audio23.wav"/><Relationship Id="rId7" Type="http://schemas.openxmlformats.org/officeDocument/2006/relationships/image" Target="../media/image11.gif"/><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22.gif"/><Relationship Id="rId5" Type="http://schemas.openxmlformats.org/officeDocument/2006/relationships/image" Target="../media/image14.gif"/><Relationship Id="rId10" Type="http://schemas.openxmlformats.org/officeDocument/2006/relationships/audio" Target="../media/audio23.wav"/><Relationship Id="rId4" Type="http://schemas.openxmlformats.org/officeDocument/2006/relationships/image" Target="../media/image3.gif"/><Relationship Id="rId9" Type="http://schemas.openxmlformats.org/officeDocument/2006/relationships/image" Target="../media/image8.gif"/></Relationships>
</file>

<file path=ppt/slides/_rels/slide15.xml.rels><?xml version="1.0" encoding="UTF-8" standalone="yes"?>
<Relationships xmlns="http://schemas.openxmlformats.org/package/2006/relationships"><Relationship Id="rId8" Type="http://schemas.openxmlformats.org/officeDocument/2006/relationships/image" Target="../media/image11.gif"/><Relationship Id="rId3" Type="http://schemas.openxmlformats.org/officeDocument/2006/relationships/audio" Target="../media/audio24.wav"/><Relationship Id="rId7" Type="http://schemas.openxmlformats.org/officeDocument/2006/relationships/image" Target="../media/image22.gif"/><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9.gif"/><Relationship Id="rId11" Type="http://schemas.openxmlformats.org/officeDocument/2006/relationships/audio" Target="../media/audio24.wav"/><Relationship Id="rId5" Type="http://schemas.openxmlformats.org/officeDocument/2006/relationships/image" Target="../media/image14.gif"/><Relationship Id="rId10" Type="http://schemas.openxmlformats.org/officeDocument/2006/relationships/image" Target="../media/image8.gif"/><Relationship Id="rId4" Type="http://schemas.openxmlformats.org/officeDocument/2006/relationships/image" Target="../media/image3.gif"/><Relationship Id="rId9" Type="http://schemas.openxmlformats.org/officeDocument/2006/relationships/image" Target="../media/image21.gif"/></Relationships>
</file>

<file path=ppt/slides/_rels/slide16.xml.rels><?xml version="1.0" encoding="UTF-8" standalone="yes"?>
<Relationships xmlns="http://schemas.openxmlformats.org/package/2006/relationships"><Relationship Id="rId8" Type="http://schemas.openxmlformats.org/officeDocument/2006/relationships/image" Target="../media/image19.gif"/><Relationship Id="rId3" Type="http://schemas.openxmlformats.org/officeDocument/2006/relationships/audio" Target="../media/audio25.wav"/><Relationship Id="rId7" Type="http://schemas.openxmlformats.org/officeDocument/2006/relationships/image" Target="../media/image22.gif"/><Relationship Id="rId12" Type="http://schemas.openxmlformats.org/officeDocument/2006/relationships/audio" Target="../media/audio25.wav"/><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9.gif"/><Relationship Id="rId11" Type="http://schemas.openxmlformats.org/officeDocument/2006/relationships/image" Target="../media/image8.gif"/><Relationship Id="rId5" Type="http://schemas.openxmlformats.org/officeDocument/2006/relationships/image" Target="../media/image14.gif"/><Relationship Id="rId10" Type="http://schemas.openxmlformats.org/officeDocument/2006/relationships/image" Target="../media/image21.gif"/><Relationship Id="rId4" Type="http://schemas.openxmlformats.org/officeDocument/2006/relationships/image" Target="../media/image3.gif"/><Relationship Id="rId9" Type="http://schemas.openxmlformats.org/officeDocument/2006/relationships/image" Target="../media/image11.gif"/></Relationships>
</file>

<file path=ppt/slides/_rels/slide17.xml.rels><?xml version="1.0" encoding="UTF-8" standalone="yes"?>
<Relationships xmlns="http://schemas.openxmlformats.org/package/2006/relationships"><Relationship Id="rId8" Type="http://schemas.openxmlformats.org/officeDocument/2006/relationships/image" Target="../media/image16.gif"/><Relationship Id="rId13" Type="http://schemas.openxmlformats.org/officeDocument/2006/relationships/audio" Target="../media/audio26.wav"/><Relationship Id="rId3" Type="http://schemas.openxmlformats.org/officeDocument/2006/relationships/audio" Target="../media/audio26.wav"/><Relationship Id="rId7" Type="http://schemas.openxmlformats.org/officeDocument/2006/relationships/image" Target="../media/image22.gif"/><Relationship Id="rId12" Type="http://schemas.openxmlformats.org/officeDocument/2006/relationships/image" Target="../media/image8.gif"/><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9.gif"/><Relationship Id="rId11" Type="http://schemas.openxmlformats.org/officeDocument/2006/relationships/image" Target="../media/image21.gif"/><Relationship Id="rId5" Type="http://schemas.openxmlformats.org/officeDocument/2006/relationships/image" Target="../media/image14.gif"/><Relationship Id="rId10" Type="http://schemas.openxmlformats.org/officeDocument/2006/relationships/image" Target="../media/image11.gif"/><Relationship Id="rId4" Type="http://schemas.openxmlformats.org/officeDocument/2006/relationships/image" Target="../media/image3.gif"/><Relationship Id="rId9" Type="http://schemas.openxmlformats.org/officeDocument/2006/relationships/image" Target="../media/image19.gif"/></Relationships>
</file>

<file path=ppt/slides/_rels/slide18.xml.rels><?xml version="1.0" encoding="UTF-8" standalone="yes"?>
<Relationships xmlns="http://schemas.openxmlformats.org/package/2006/relationships"><Relationship Id="rId8" Type="http://schemas.openxmlformats.org/officeDocument/2006/relationships/image" Target="../media/image16.gif"/><Relationship Id="rId13" Type="http://schemas.openxmlformats.org/officeDocument/2006/relationships/image" Target="../media/image8.gif"/><Relationship Id="rId3" Type="http://schemas.openxmlformats.org/officeDocument/2006/relationships/audio" Target="../media/audio27.wav"/><Relationship Id="rId7" Type="http://schemas.openxmlformats.org/officeDocument/2006/relationships/image" Target="../media/image22.gif"/><Relationship Id="rId12" Type="http://schemas.openxmlformats.org/officeDocument/2006/relationships/image" Target="../media/image21.gif"/><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9.gif"/><Relationship Id="rId11" Type="http://schemas.openxmlformats.org/officeDocument/2006/relationships/image" Target="../media/image11.gif"/><Relationship Id="rId5" Type="http://schemas.openxmlformats.org/officeDocument/2006/relationships/image" Target="../media/image14.gif"/><Relationship Id="rId10" Type="http://schemas.openxmlformats.org/officeDocument/2006/relationships/image" Target="../media/image19.gif"/><Relationship Id="rId4" Type="http://schemas.openxmlformats.org/officeDocument/2006/relationships/image" Target="../media/image3.gif"/><Relationship Id="rId9" Type="http://schemas.openxmlformats.org/officeDocument/2006/relationships/image" Target="../media/image23.gif"/><Relationship Id="rId14" Type="http://schemas.openxmlformats.org/officeDocument/2006/relationships/audio" Target="../media/audio27.wav"/></Relationships>
</file>

<file path=ppt/slides/_rels/slide19.xml.rels><?xml version="1.0" encoding="UTF-8" standalone="yes"?>
<Relationships xmlns="http://schemas.openxmlformats.org/package/2006/relationships"><Relationship Id="rId3" Type="http://schemas.openxmlformats.org/officeDocument/2006/relationships/audio" Target="../media/audio28.wav"/><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audio" Target="../media/audio28.wav"/><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audio" Target="../media/audio28.wav"/><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video" Target="../media/media1.avi"/><Relationship Id="rId1" Type="http://schemas.microsoft.com/office/2007/relationships/media" Target="../media/media1.avi"/><Relationship Id="rId5" Type="http://schemas.openxmlformats.org/officeDocument/2006/relationships/image" Target="../media/image24.png"/><Relationship Id="rId4" Type="http://schemas.openxmlformats.org/officeDocument/2006/relationships/notesSlide" Target="../notesSlides/notesSlide22.xml"/></Relationships>
</file>

<file path=ppt/slides/_rels/slide24.xml.rels><?xml version="1.0" encoding="UTF-8" standalone="yes"?>
<Relationships xmlns="http://schemas.openxmlformats.org/package/2006/relationships"><Relationship Id="rId8" Type="http://schemas.openxmlformats.org/officeDocument/2006/relationships/image" Target="../media/image9.gif"/><Relationship Id="rId13" Type="http://schemas.openxmlformats.org/officeDocument/2006/relationships/image" Target="../media/image14.gif"/><Relationship Id="rId18" Type="http://schemas.openxmlformats.org/officeDocument/2006/relationships/image" Target="../media/image19.gif"/><Relationship Id="rId3" Type="http://schemas.openxmlformats.org/officeDocument/2006/relationships/image" Target="../media/image4.jpeg"/><Relationship Id="rId7" Type="http://schemas.openxmlformats.org/officeDocument/2006/relationships/image" Target="../media/image8.gif"/><Relationship Id="rId12" Type="http://schemas.openxmlformats.org/officeDocument/2006/relationships/image" Target="../media/image13.gif"/><Relationship Id="rId17" Type="http://schemas.openxmlformats.org/officeDocument/2006/relationships/image" Target="../media/image18.jpeg"/><Relationship Id="rId2" Type="http://schemas.openxmlformats.org/officeDocument/2006/relationships/notesSlide" Target="../notesSlides/notesSlide23.xml"/><Relationship Id="rId16" Type="http://schemas.openxmlformats.org/officeDocument/2006/relationships/image" Target="../media/image17.gif"/><Relationship Id="rId1" Type="http://schemas.openxmlformats.org/officeDocument/2006/relationships/slideLayout" Target="../slideLayouts/slideLayout1.xml"/><Relationship Id="rId6" Type="http://schemas.openxmlformats.org/officeDocument/2006/relationships/image" Target="../media/image7.gif"/><Relationship Id="rId11" Type="http://schemas.openxmlformats.org/officeDocument/2006/relationships/image" Target="../media/image12.gif"/><Relationship Id="rId5" Type="http://schemas.openxmlformats.org/officeDocument/2006/relationships/image" Target="../media/image6.gif"/><Relationship Id="rId15" Type="http://schemas.openxmlformats.org/officeDocument/2006/relationships/image" Target="../media/image16.gif"/><Relationship Id="rId10" Type="http://schemas.openxmlformats.org/officeDocument/2006/relationships/image" Target="../media/image11.gif"/><Relationship Id="rId19" Type="http://schemas.openxmlformats.org/officeDocument/2006/relationships/image" Target="../media/image20.gif"/><Relationship Id="rId4" Type="http://schemas.openxmlformats.org/officeDocument/2006/relationships/image" Target="../media/image5.gif"/><Relationship Id="rId9" Type="http://schemas.openxmlformats.org/officeDocument/2006/relationships/image" Target="../media/image10.gif"/><Relationship Id="rId14" Type="http://schemas.openxmlformats.org/officeDocument/2006/relationships/image" Target="../media/image15.gif"/></Relationships>
</file>

<file path=ppt/slides/_rels/slide25.xml.rels><?xml version="1.0" encoding="UTF-8" standalone="yes"?>
<Relationships xmlns="http://schemas.openxmlformats.org/package/2006/relationships"><Relationship Id="rId3" Type="http://schemas.openxmlformats.org/officeDocument/2006/relationships/image" Target="../media/image25.gif"/><Relationship Id="rId2" Type="http://schemas.openxmlformats.org/officeDocument/2006/relationships/notesSlide" Target="../notesSlides/notesSlide24.xml"/><Relationship Id="rId1" Type="http://schemas.openxmlformats.org/officeDocument/2006/relationships/slideLayout" Target="../slideLayouts/slideLayout1.xml"/><Relationship Id="rId4" Type="http://schemas.openxmlformats.org/officeDocument/2006/relationships/image" Target="../media/image26.gif"/></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3" Type="http://schemas.openxmlformats.org/officeDocument/2006/relationships/audio" Target="../media/audio6.wav"/><Relationship Id="rId18" Type="http://schemas.openxmlformats.org/officeDocument/2006/relationships/image" Target="../media/image11.gif"/><Relationship Id="rId26" Type="http://schemas.openxmlformats.org/officeDocument/2006/relationships/image" Target="../media/image15.gif"/><Relationship Id="rId3" Type="http://schemas.openxmlformats.org/officeDocument/2006/relationships/audio" Target="../media/audio1.wav"/><Relationship Id="rId21" Type="http://schemas.openxmlformats.org/officeDocument/2006/relationships/audio" Target="../media/audio10.wav"/><Relationship Id="rId34" Type="http://schemas.openxmlformats.org/officeDocument/2006/relationships/image" Target="../media/image19.gif"/><Relationship Id="rId7" Type="http://schemas.openxmlformats.org/officeDocument/2006/relationships/audio" Target="../media/audio3.wav"/><Relationship Id="rId12" Type="http://schemas.openxmlformats.org/officeDocument/2006/relationships/image" Target="../media/image8.gif"/><Relationship Id="rId17" Type="http://schemas.openxmlformats.org/officeDocument/2006/relationships/audio" Target="../media/audio8.wav"/><Relationship Id="rId25" Type="http://schemas.openxmlformats.org/officeDocument/2006/relationships/audio" Target="../media/audio12.wav"/><Relationship Id="rId33" Type="http://schemas.openxmlformats.org/officeDocument/2006/relationships/audio" Target="../media/audio16.wav"/><Relationship Id="rId2" Type="http://schemas.openxmlformats.org/officeDocument/2006/relationships/notesSlide" Target="../notesSlides/notesSlide5.xml"/><Relationship Id="rId16" Type="http://schemas.openxmlformats.org/officeDocument/2006/relationships/image" Target="../media/image10.gif"/><Relationship Id="rId20" Type="http://schemas.openxmlformats.org/officeDocument/2006/relationships/image" Target="../media/image12.gif"/><Relationship Id="rId29" Type="http://schemas.openxmlformats.org/officeDocument/2006/relationships/audio" Target="../media/audio14.wav"/><Relationship Id="rId1" Type="http://schemas.openxmlformats.org/officeDocument/2006/relationships/slideLayout" Target="../slideLayouts/slideLayout1.xml"/><Relationship Id="rId6" Type="http://schemas.openxmlformats.org/officeDocument/2006/relationships/image" Target="../media/image5.gif"/><Relationship Id="rId11" Type="http://schemas.openxmlformats.org/officeDocument/2006/relationships/audio" Target="../media/audio5.wav"/><Relationship Id="rId24" Type="http://schemas.openxmlformats.org/officeDocument/2006/relationships/image" Target="../media/image14.gif"/><Relationship Id="rId32" Type="http://schemas.openxmlformats.org/officeDocument/2006/relationships/image" Target="../media/image18.jpeg"/><Relationship Id="rId5" Type="http://schemas.openxmlformats.org/officeDocument/2006/relationships/audio" Target="../media/audio2.wav"/><Relationship Id="rId15" Type="http://schemas.openxmlformats.org/officeDocument/2006/relationships/audio" Target="../media/audio7.wav"/><Relationship Id="rId23" Type="http://schemas.openxmlformats.org/officeDocument/2006/relationships/audio" Target="../media/audio11.wav"/><Relationship Id="rId28" Type="http://schemas.openxmlformats.org/officeDocument/2006/relationships/image" Target="../media/image16.gif"/><Relationship Id="rId36" Type="http://schemas.openxmlformats.org/officeDocument/2006/relationships/image" Target="../media/image20.gif"/><Relationship Id="rId10" Type="http://schemas.openxmlformats.org/officeDocument/2006/relationships/image" Target="../media/image7.gif"/><Relationship Id="rId19" Type="http://schemas.openxmlformats.org/officeDocument/2006/relationships/audio" Target="../media/audio9.wav"/><Relationship Id="rId31" Type="http://schemas.openxmlformats.org/officeDocument/2006/relationships/audio" Target="../media/audio15.wav"/><Relationship Id="rId4" Type="http://schemas.openxmlformats.org/officeDocument/2006/relationships/image" Target="../media/image4.jpeg"/><Relationship Id="rId9" Type="http://schemas.openxmlformats.org/officeDocument/2006/relationships/audio" Target="../media/audio4.wav"/><Relationship Id="rId14" Type="http://schemas.openxmlformats.org/officeDocument/2006/relationships/image" Target="../media/image9.gif"/><Relationship Id="rId22" Type="http://schemas.openxmlformats.org/officeDocument/2006/relationships/image" Target="../media/image13.gif"/><Relationship Id="rId27" Type="http://schemas.openxmlformats.org/officeDocument/2006/relationships/audio" Target="../media/audio13.wav"/><Relationship Id="rId30" Type="http://schemas.openxmlformats.org/officeDocument/2006/relationships/image" Target="../media/image17.gif"/><Relationship Id="rId35" Type="http://schemas.openxmlformats.org/officeDocument/2006/relationships/audio" Target="../media/audio17.wav"/><Relationship Id="rId8" Type="http://schemas.openxmlformats.org/officeDocument/2006/relationships/image" Target="../media/image6.gif"/></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3" Type="http://schemas.openxmlformats.org/officeDocument/2006/relationships/audio" Target="../media/audio6.wav"/><Relationship Id="rId18" Type="http://schemas.openxmlformats.org/officeDocument/2006/relationships/image" Target="../media/image11.gif"/><Relationship Id="rId26" Type="http://schemas.openxmlformats.org/officeDocument/2006/relationships/image" Target="../media/image15.gif"/><Relationship Id="rId3" Type="http://schemas.openxmlformats.org/officeDocument/2006/relationships/audio" Target="../media/audio1.wav"/><Relationship Id="rId21" Type="http://schemas.openxmlformats.org/officeDocument/2006/relationships/audio" Target="../media/audio10.wav"/><Relationship Id="rId34" Type="http://schemas.openxmlformats.org/officeDocument/2006/relationships/image" Target="../media/image19.gif"/><Relationship Id="rId7" Type="http://schemas.openxmlformats.org/officeDocument/2006/relationships/audio" Target="../media/audio3.wav"/><Relationship Id="rId12" Type="http://schemas.openxmlformats.org/officeDocument/2006/relationships/image" Target="../media/image8.gif"/><Relationship Id="rId17" Type="http://schemas.openxmlformats.org/officeDocument/2006/relationships/audio" Target="../media/audio8.wav"/><Relationship Id="rId25" Type="http://schemas.openxmlformats.org/officeDocument/2006/relationships/audio" Target="../media/audio12.wav"/><Relationship Id="rId33" Type="http://schemas.openxmlformats.org/officeDocument/2006/relationships/audio" Target="../media/audio16.wav"/><Relationship Id="rId2" Type="http://schemas.openxmlformats.org/officeDocument/2006/relationships/notesSlide" Target="../notesSlides/notesSlide7.xml"/><Relationship Id="rId16" Type="http://schemas.openxmlformats.org/officeDocument/2006/relationships/image" Target="../media/image10.gif"/><Relationship Id="rId20" Type="http://schemas.openxmlformats.org/officeDocument/2006/relationships/image" Target="../media/image12.gif"/><Relationship Id="rId29" Type="http://schemas.openxmlformats.org/officeDocument/2006/relationships/audio" Target="../media/audio14.wav"/><Relationship Id="rId1" Type="http://schemas.openxmlformats.org/officeDocument/2006/relationships/slideLayout" Target="../slideLayouts/slideLayout1.xml"/><Relationship Id="rId6" Type="http://schemas.openxmlformats.org/officeDocument/2006/relationships/image" Target="../media/image5.gif"/><Relationship Id="rId11" Type="http://schemas.openxmlformats.org/officeDocument/2006/relationships/audio" Target="../media/audio5.wav"/><Relationship Id="rId24" Type="http://schemas.openxmlformats.org/officeDocument/2006/relationships/image" Target="../media/image14.gif"/><Relationship Id="rId32" Type="http://schemas.openxmlformats.org/officeDocument/2006/relationships/image" Target="../media/image18.jpeg"/><Relationship Id="rId5" Type="http://schemas.openxmlformats.org/officeDocument/2006/relationships/audio" Target="../media/audio2.wav"/><Relationship Id="rId15" Type="http://schemas.openxmlformats.org/officeDocument/2006/relationships/audio" Target="../media/audio7.wav"/><Relationship Id="rId23" Type="http://schemas.openxmlformats.org/officeDocument/2006/relationships/audio" Target="../media/audio11.wav"/><Relationship Id="rId28" Type="http://schemas.openxmlformats.org/officeDocument/2006/relationships/image" Target="../media/image16.gif"/><Relationship Id="rId36" Type="http://schemas.openxmlformats.org/officeDocument/2006/relationships/image" Target="../media/image20.gif"/><Relationship Id="rId10" Type="http://schemas.openxmlformats.org/officeDocument/2006/relationships/image" Target="../media/image7.gif"/><Relationship Id="rId19" Type="http://schemas.openxmlformats.org/officeDocument/2006/relationships/audio" Target="../media/audio9.wav"/><Relationship Id="rId31" Type="http://schemas.openxmlformats.org/officeDocument/2006/relationships/audio" Target="../media/audio15.wav"/><Relationship Id="rId4" Type="http://schemas.openxmlformats.org/officeDocument/2006/relationships/image" Target="../media/image4.jpeg"/><Relationship Id="rId9" Type="http://schemas.openxmlformats.org/officeDocument/2006/relationships/audio" Target="../media/audio4.wav"/><Relationship Id="rId14" Type="http://schemas.openxmlformats.org/officeDocument/2006/relationships/image" Target="../media/image9.gif"/><Relationship Id="rId22" Type="http://schemas.openxmlformats.org/officeDocument/2006/relationships/image" Target="../media/image13.gif"/><Relationship Id="rId27" Type="http://schemas.openxmlformats.org/officeDocument/2006/relationships/audio" Target="../media/audio13.wav"/><Relationship Id="rId30" Type="http://schemas.openxmlformats.org/officeDocument/2006/relationships/image" Target="../media/image17.gif"/><Relationship Id="rId35" Type="http://schemas.openxmlformats.org/officeDocument/2006/relationships/audio" Target="../media/audio17.wav"/><Relationship Id="rId8" Type="http://schemas.openxmlformats.org/officeDocument/2006/relationships/image" Target="../media/image6.gif"/></Relationships>
</file>

<file path=ppt/slides/_rels/slide9.xml.rels><?xml version="1.0" encoding="UTF-8" standalone="yes"?>
<Relationships xmlns="http://schemas.openxmlformats.org/package/2006/relationships"><Relationship Id="rId3" Type="http://schemas.openxmlformats.org/officeDocument/2006/relationships/audio" Target="../media/audio18.wav"/><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audio" Target="../media/audio18.wav"/><Relationship Id="rId4" Type="http://schemas.openxmlformats.org/officeDocument/2006/relationships/image" Target="../media/image3.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827584" y="3717032"/>
            <a:ext cx="7772400" cy="792088"/>
          </a:xfrm>
          <a:prstGeom prst="rect">
            <a:avLst/>
          </a:prstGeom>
        </p:spPr>
        <p:txBody>
          <a:bodyPr vert="horz" lIns="91440" tIns="45720" rIns="91440" bIns="45720" rtlCol="0" anchor="ctr">
            <a:normAutofit fontScale="9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6000" b="1" dirty="0" smtClean="0">
                <a:solidFill>
                  <a:srgbClr val="6DC1E3"/>
                </a:solidFill>
                <a:latin typeface="Comic Sans MS" panose="030F0702030302020204" pitchFamily="66" charset="0"/>
              </a:rPr>
              <a:t>Let’s</a:t>
            </a:r>
            <a:r>
              <a:rPr lang="en-GB" b="1" dirty="0" smtClean="0">
                <a:solidFill>
                  <a:srgbClr val="6DC1E3"/>
                </a:solidFill>
                <a:latin typeface="Comic Sans MS" panose="030F0702030302020204" pitchFamily="66" charset="0"/>
              </a:rPr>
              <a:t> </a:t>
            </a:r>
            <a:r>
              <a:rPr lang="en-GB" sz="5400" b="1" dirty="0" smtClean="0">
                <a:solidFill>
                  <a:srgbClr val="6DC1E3"/>
                </a:solidFill>
                <a:latin typeface="Comic Sans MS" panose="030F0702030302020204" pitchFamily="66" charset="0"/>
              </a:rPr>
              <a:t>enjoy</a:t>
            </a:r>
            <a:r>
              <a:rPr lang="en-GB" b="1" dirty="0" smtClean="0">
                <a:solidFill>
                  <a:srgbClr val="6DC1E3"/>
                </a:solidFill>
                <a:latin typeface="Comic Sans MS" panose="030F0702030302020204" pitchFamily="66" charset="0"/>
              </a:rPr>
              <a:t> </a:t>
            </a:r>
            <a:r>
              <a:rPr lang="en-GB" sz="6000" b="1" dirty="0" smtClean="0">
                <a:solidFill>
                  <a:srgbClr val="6DC1E3"/>
                </a:solidFill>
                <a:latin typeface="Comic Sans MS" panose="030F0702030302020204" pitchFamily="66" charset="0"/>
              </a:rPr>
              <a:t>making</a:t>
            </a:r>
            <a:endParaRPr lang="en-GB" sz="6000" b="1" dirty="0">
              <a:solidFill>
                <a:srgbClr val="6DC1E3"/>
              </a:solidFill>
              <a:latin typeface="Comic Sans MS" panose="030F0702030302020204" pitchFamily="66" charset="0"/>
            </a:endParaRPr>
          </a:p>
        </p:txBody>
      </p:sp>
      <p:sp>
        <p:nvSpPr>
          <p:cNvPr id="5" name="Subtitle 2"/>
          <p:cNvSpPr txBox="1">
            <a:spLocks/>
          </p:cNvSpPr>
          <p:nvPr/>
        </p:nvSpPr>
        <p:spPr>
          <a:xfrm>
            <a:off x="1371600" y="4671213"/>
            <a:ext cx="6400800" cy="122413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b="1" dirty="0" smtClean="0"/>
              <a:t>Session 1 </a:t>
            </a:r>
            <a:endParaRPr lang="en-GB" b="1" dirty="0"/>
          </a:p>
        </p:txBody>
      </p:sp>
      <p:pic>
        <p:nvPicPr>
          <p:cNvPr id="6" name="Picture 5"/>
          <p:cNvPicPr/>
          <p:nvPr/>
        </p:nvPicPr>
        <p:blipFill>
          <a:blip r:embed="rId2" cstate="print">
            <a:extLst>
              <a:ext uri="{28A0092B-C50C-407E-A947-70E740481C1C}">
                <a14:useLocalDpi xmlns:a14="http://schemas.microsoft.com/office/drawing/2010/main" val="0"/>
              </a:ext>
            </a:extLst>
          </a:blip>
          <a:stretch>
            <a:fillRect/>
          </a:stretch>
        </p:blipFill>
        <p:spPr>
          <a:xfrm>
            <a:off x="3767138" y="838429"/>
            <a:ext cx="1609725" cy="1276350"/>
          </a:xfrm>
          <a:prstGeom prst="rect">
            <a:avLst/>
          </a:prstGeom>
        </p:spPr>
      </p:pic>
    </p:spTree>
    <p:extLst>
      <p:ext uri="{BB962C8B-B14F-4D97-AF65-F5344CB8AC3E}">
        <p14:creationId xmlns:p14="http://schemas.microsoft.com/office/powerpoint/2010/main" val="30516936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G:\Ensemble consortium work\Let's enjoy making\furniture\chambre wide.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5576" y="116632"/>
            <a:ext cx="7920880" cy="5503262"/>
          </a:xfrm>
          <a:prstGeom prst="rect">
            <a:avLst/>
          </a:prstGeom>
          <a:noFill/>
          <a:extLst>
            <a:ext uri="{909E8E84-426E-40DD-AFC4-6F175D3DCCD1}">
              <a14:hiddenFill xmlns:a14="http://schemas.microsoft.com/office/drawing/2010/main">
                <a:solidFill>
                  <a:srgbClr val="FFFFFF"/>
                </a:solidFill>
              </a14:hiddenFill>
            </a:ext>
          </a:extLst>
        </p:spPr>
      </p:pic>
      <p:sp>
        <p:nvSpPr>
          <p:cNvPr id="4" name="Title 1"/>
          <p:cNvSpPr>
            <a:spLocks noGrp="1"/>
          </p:cNvSpPr>
          <p:nvPr>
            <p:ph type="ctrTitle"/>
          </p:nvPr>
        </p:nvSpPr>
        <p:spPr>
          <a:xfrm>
            <a:off x="1547664" y="5737418"/>
            <a:ext cx="6912767" cy="792088"/>
          </a:xfrm>
        </p:spPr>
        <p:txBody>
          <a:bodyPr>
            <a:normAutofit/>
          </a:bodyPr>
          <a:lstStyle/>
          <a:p>
            <a:pPr algn="l"/>
            <a:r>
              <a:rPr lang="en-GB" sz="2800" b="1" dirty="0" err="1" smtClean="0">
                <a:solidFill>
                  <a:srgbClr val="FF0000"/>
                </a:solidFill>
                <a:latin typeface="+mn-lt"/>
                <a:hlinkClick r:id="" action="ppaction://noaction">
                  <a:snd r:embed="rId3" name="une armoire verte.wav"/>
                </a:hlinkClick>
              </a:rPr>
              <a:t>une</a:t>
            </a:r>
            <a:r>
              <a:rPr lang="en-GB" sz="2800" b="1" dirty="0" smtClean="0">
                <a:solidFill>
                  <a:srgbClr val="FF0000"/>
                </a:solidFill>
                <a:latin typeface="+mn-lt"/>
                <a:hlinkClick r:id="" action="ppaction://noaction">
                  <a:snd r:embed="rId3" name="une armoire verte.wav"/>
                </a:hlinkClick>
              </a:rPr>
              <a:t> armoire </a:t>
            </a:r>
            <a:r>
              <a:rPr lang="en-GB" sz="2800" b="1" dirty="0" err="1" smtClean="0">
                <a:solidFill>
                  <a:srgbClr val="FF0000"/>
                </a:solidFill>
                <a:latin typeface="+mn-lt"/>
                <a:hlinkClick r:id="" action="ppaction://noaction">
                  <a:snd r:embed="rId3" name="une armoire verte.wav"/>
                </a:hlinkClick>
              </a:rPr>
              <a:t>verte</a:t>
            </a:r>
            <a:r>
              <a:rPr lang="en-GB" sz="2800" b="1" dirty="0" smtClean="0">
                <a:solidFill>
                  <a:srgbClr val="FF0000"/>
                </a:solidFill>
                <a:latin typeface="+mn-lt"/>
                <a:hlinkClick r:id="" action="ppaction://noaction">
                  <a:snd r:embed="rId3" name="une armoire verte.wav"/>
                </a:hlinkClick>
              </a:rPr>
              <a:t>,</a:t>
            </a:r>
            <a:endParaRPr lang="en-GB" sz="2800" b="1" dirty="0">
              <a:solidFill>
                <a:srgbClr val="FF0000"/>
              </a:solidFill>
              <a:latin typeface="+mn-lt"/>
              <a:hlinkClick r:id="" action="ppaction://noaction">
                <a:snd r:embed="rId3" name="une armoire verte.wav"/>
              </a:hlinkClick>
            </a:endParaRPr>
          </a:p>
        </p:txBody>
      </p:sp>
      <p:pic>
        <p:nvPicPr>
          <p:cNvPr id="5137" name="Picture 17" descr="G:\Ensemble consortium work\Let's enjoy making\furniture\armoire verte.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74557" y="2564904"/>
            <a:ext cx="1285875" cy="28765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82392157"/>
      </p:ext>
    </p:extLst>
  </p:cSld>
  <p:clrMapOvr>
    <a:masterClrMapping/>
  </p:clrMapOvr>
  <mc:AlternateContent xmlns:mc="http://schemas.openxmlformats.org/markup-compatibility/2006" xmlns:p14="http://schemas.microsoft.com/office/powerpoint/2010/main">
    <mc:Choice Requires="p14">
      <p:transition spd="slow" p14:dur="1400" advClick="0" advTm="5000">
        <p14:ripple/>
        <p:sndAc>
          <p:stSnd>
            <p:snd r:embed="rId3" name="une armoire verte.wav"/>
          </p:stSnd>
        </p:sndAc>
      </p:transition>
    </mc:Choice>
    <mc:Fallback xmlns="">
      <p:transition spd="slow" advClick="0" advTm="5000">
        <p:fade/>
        <p:sndAc>
          <p:stSnd>
            <p:snd r:embed="rId6" name="une armoire verte.wav"/>
          </p:stSnd>
        </p:sndAc>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G:\Ensemble consortium work\Let's enjoy making\furniture\chambre wide.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5576" y="116632"/>
            <a:ext cx="7920880" cy="5503262"/>
          </a:xfrm>
          <a:prstGeom prst="rect">
            <a:avLst/>
          </a:prstGeom>
          <a:noFill/>
          <a:extLst>
            <a:ext uri="{909E8E84-426E-40DD-AFC4-6F175D3DCCD1}">
              <a14:hiddenFill xmlns:a14="http://schemas.microsoft.com/office/drawing/2010/main">
                <a:solidFill>
                  <a:srgbClr val="FFFFFF"/>
                </a:solidFill>
              </a14:hiddenFill>
            </a:ext>
          </a:extLst>
        </p:spPr>
      </p:pic>
      <p:sp>
        <p:nvSpPr>
          <p:cNvPr id="4" name="Title 1"/>
          <p:cNvSpPr>
            <a:spLocks noGrp="1"/>
          </p:cNvSpPr>
          <p:nvPr>
            <p:ph type="ctrTitle"/>
          </p:nvPr>
        </p:nvSpPr>
        <p:spPr>
          <a:xfrm>
            <a:off x="1475656" y="5737418"/>
            <a:ext cx="6848577" cy="792088"/>
          </a:xfrm>
        </p:spPr>
        <p:txBody>
          <a:bodyPr>
            <a:normAutofit/>
          </a:bodyPr>
          <a:lstStyle/>
          <a:p>
            <a:pPr algn="l"/>
            <a:r>
              <a:rPr lang="en-GB" sz="2800" b="1" dirty="0" smtClean="0">
                <a:solidFill>
                  <a:srgbClr val="FF0000"/>
                </a:solidFill>
                <a:latin typeface="+mn-lt"/>
                <a:hlinkClick r:id="" action="ppaction://noaction">
                  <a:snd r:embed="rId3" name="des lits superposes etc.wav"/>
                </a:hlinkClick>
              </a:rPr>
              <a:t>des </a:t>
            </a:r>
            <a:r>
              <a:rPr lang="en-GB" sz="2800" b="1" dirty="0" err="1" smtClean="0">
                <a:solidFill>
                  <a:srgbClr val="FF0000"/>
                </a:solidFill>
                <a:latin typeface="+mn-lt"/>
                <a:hlinkClick r:id="" action="ppaction://noaction">
                  <a:snd r:embed="rId3" name="des lits superposes etc.wav"/>
                </a:hlinkClick>
              </a:rPr>
              <a:t>lits</a:t>
            </a:r>
            <a:r>
              <a:rPr lang="en-GB" sz="2800" b="1" dirty="0" smtClean="0">
                <a:solidFill>
                  <a:srgbClr val="FF0000"/>
                </a:solidFill>
                <a:latin typeface="+mn-lt"/>
                <a:hlinkClick r:id="" action="ppaction://noaction">
                  <a:snd r:embed="rId3" name="des lits superposes etc.wav"/>
                </a:hlinkClick>
              </a:rPr>
              <a:t> </a:t>
            </a:r>
            <a:r>
              <a:rPr lang="en-GB" sz="2800" b="1" dirty="0" err="1" smtClean="0">
                <a:solidFill>
                  <a:srgbClr val="FF0000"/>
                </a:solidFill>
                <a:latin typeface="+mn-lt"/>
                <a:hlinkClick r:id="" action="ppaction://noaction">
                  <a:snd r:embed="rId3" name="des lits superposes etc.wav"/>
                </a:hlinkClick>
              </a:rPr>
              <a:t>superposés</a:t>
            </a:r>
            <a:r>
              <a:rPr lang="en-GB" sz="2800" b="1" dirty="0" smtClean="0">
                <a:solidFill>
                  <a:srgbClr val="FF0000"/>
                </a:solidFill>
                <a:latin typeface="+mn-lt"/>
                <a:hlinkClick r:id="" action="ppaction://noaction">
                  <a:snd r:embed="rId3" name="des lits superposes etc.wav"/>
                </a:hlinkClick>
              </a:rPr>
              <a:t> </a:t>
            </a:r>
            <a:r>
              <a:rPr lang="en-GB" sz="2800" b="1" dirty="0" err="1" smtClean="0">
                <a:solidFill>
                  <a:srgbClr val="FF0000"/>
                </a:solidFill>
                <a:latin typeface="+mn-lt"/>
                <a:hlinkClick r:id="" action="ppaction://noaction">
                  <a:snd r:embed="rId3" name="des lits superposes etc.wav"/>
                </a:hlinkClick>
              </a:rPr>
              <a:t>marron</a:t>
            </a:r>
            <a:r>
              <a:rPr lang="en-GB" sz="2800" b="1" dirty="0" smtClean="0">
                <a:solidFill>
                  <a:srgbClr val="FF0000"/>
                </a:solidFill>
                <a:latin typeface="+mn-lt"/>
                <a:hlinkClick r:id="" action="ppaction://noaction">
                  <a:snd r:embed="rId3" name="des lits superposes etc.wav"/>
                </a:hlinkClick>
              </a:rPr>
              <a:t> et </a:t>
            </a:r>
            <a:r>
              <a:rPr lang="en-GB" sz="2800" b="1" dirty="0" err="1" smtClean="0">
                <a:solidFill>
                  <a:srgbClr val="FF0000"/>
                </a:solidFill>
                <a:latin typeface="+mn-lt"/>
                <a:hlinkClick r:id="" action="ppaction://noaction">
                  <a:snd r:embed="rId3" name="des lits superposes etc.wav"/>
                </a:hlinkClick>
              </a:rPr>
              <a:t>jaunes</a:t>
            </a:r>
            <a:r>
              <a:rPr lang="en-GB" sz="2800" b="1" dirty="0" smtClean="0">
                <a:solidFill>
                  <a:srgbClr val="FF0000"/>
                </a:solidFill>
                <a:latin typeface="+mn-lt"/>
                <a:hlinkClick r:id="" action="ppaction://noaction">
                  <a:snd r:embed="rId3" name="des lits superposes etc.wav"/>
                </a:hlinkClick>
              </a:rPr>
              <a:t>,</a:t>
            </a:r>
            <a:endParaRPr lang="en-GB" sz="2800" b="1" dirty="0">
              <a:solidFill>
                <a:srgbClr val="FF0000"/>
              </a:solidFill>
              <a:latin typeface="+mn-lt"/>
              <a:hlinkClick r:id="" action="ppaction://noaction">
                <a:snd r:embed="rId3" name="des lits superposes etc.wav"/>
              </a:hlinkClick>
            </a:endParaRPr>
          </a:p>
        </p:txBody>
      </p:sp>
      <p:pic>
        <p:nvPicPr>
          <p:cNvPr id="5137" name="Picture 17" descr="G:\Ensemble consortium work\Let's enjoy making\furniture\armoire verte.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74557" y="2564904"/>
            <a:ext cx="1285875" cy="2876550"/>
          </a:xfrm>
          <a:prstGeom prst="rect">
            <a:avLst/>
          </a:prstGeom>
          <a:noFill/>
          <a:extLst>
            <a:ext uri="{909E8E84-426E-40DD-AFC4-6F175D3DCCD1}">
              <a14:hiddenFill xmlns:a14="http://schemas.microsoft.com/office/drawing/2010/main">
                <a:solidFill>
                  <a:srgbClr val="FFFFFF"/>
                </a:solidFill>
              </a14:hiddenFill>
            </a:ext>
          </a:extLst>
        </p:spPr>
      </p:pic>
      <p:pic>
        <p:nvPicPr>
          <p:cNvPr id="5122" name="Picture 2" descr="G:\Ensemble consortium work\Let's enjoy making\furniture\lits superposés.gi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flipH="1">
            <a:off x="5508104" y="2749411"/>
            <a:ext cx="2816130" cy="29265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68145625"/>
      </p:ext>
    </p:extLst>
  </p:cSld>
  <p:clrMapOvr>
    <a:masterClrMapping/>
  </p:clrMapOvr>
  <mc:AlternateContent xmlns:mc="http://schemas.openxmlformats.org/markup-compatibility/2006" xmlns:p14="http://schemas.microsoft.com/office/powerpoint/2010/main">
    <mc:Choice Requires="p14">
      <p:transition spd="slow" p14:dur="1400" advClick="0" advTm="5000">
        <p14:ripple/>
        <p:sndAc>
          <p:stSnd>
            <p:snd r:embed="rId3" name="des lits superposes etc.wav"/>
          </p:stSnd>
        </p:sndAc>
      </p:transition>
    </mc:Choice>
    <mc:Fallback xmlns="">
      <p:transition spd="slow" advClick="0" advTm="5000">
        <p:fade/>
        <p:sndAc>
          <p:stSnd>
            <p:snd r:embed="rId7" name="des lits superposes etc.wav"/>
          </p:stSnd>
        </p:sndAc>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G:\Ensemble consortium work\Let's enjoy making\furniture\chambre wide.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5576" y="116632"/>
            <a:ext cx="7920880" cy="5503262"/>
          </a:xfrm>
          <a:prstGeom prst="rect">
            <a:avLst/>
          </a:prstGeom>
          <a:noFill/>
          <a:extLst>
            <a:ext uri="{909E8E84-426E-40DD-AFC4-6F175D3DCCD1}">
              <a14:hiddenFill xmlns:a14="http://schemas.microsoft.com/office/drawing/2010/main">
                <a:solidFill>
                  <a:srgbClr val="FFFFFF"/>
                </a:solidFill>
              </a14:hiddenFill>
            </a:ext>
          </a:extLst>
        </p:spPr>
      </p:pic>
      <p:sp>
        <p:nvSpPr>
          <p:cNvPr id="4" name="Title 1"/>
          <p:cNvSpPr>
            <a:spLocks noGrp="1"/>
          </p:cNvSpPr>
          <p:nvPr>
            <p:ph type="ctrTitle"/>
          </p:nvPr>
        </p:nvSpPr>
        <p:spPr>
          <a:xfrm>
            <a:off x="2843807" y="5737418"/>
            <a:ext cx="3977629" cy="792088"/>
          </a:xfrm>
        </p:spPr>
        <p:txBody>
          <a:bodyPr>
            <a:normAutofit/>
          </a:bodyPr>
          <a:lstStyle/>
          <a:p>
            <a:pPr algn="l"/>
            <a:r>
              <a:rPr lang="en-GB" sz="2800" b="1" dirty="0" smtClean="0">
                <a:solidFill>
                  <a:srgbClr val="FF0000"/>
                </a:solidFill>
                <a:latin typeface="+mn-lt"/>
                <a:hlinkClick r:id="" action="ppaction://noaction">
                  <a:snd r:embed="rId3" name="un poster.wav"/>
                </a:hlinkClick>
              </a:rPr>
              <a:t>un poster,</a:t>
            </a:r>
            <a:endParaRPr lang="en-GB" sz="2800" b="1" dirty="0">
              <a:solidFill>
                <a:srgbClr val="FF0000"/>
              </a:solidFill>
              <a:latin typeface="+mn-lt"/>
              <a:hlinkClick r:id="" action="ppaction://noaction">
                <a:snd r:embed="rId3" name="un poster.wav"/>
              </a:hlinkClick>
            </a:endParaRPr>
          </a:p>
        </p:txBody>
      </p:sp>
      <p:pic>
        <p:nvPicPr>
          <p:cNvPr id="5130" name="Picture 10" descr="G:\Ensemble consortium work\Let's enjoy making\furniture\poster.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30511" y="2325608"/>
            <a:ext cx="581850" cy="1051084"/>
          </a:xfrm>
          <a:prstGeom prst="rect">
            <a:avLst/>
          </a:prstGeom>
          <a:noFill/>
          <a:extLst>
            <a:ext uri="{909E8E84-426E-40DD-AFC4-6F175D3DCCD1}">
              <a14:hiddenFill xmlns:a14="http://schemas.microsoft.com/office/drawing/2010/main">
                <a:solidFill>
                  <a:srgbClr val="FFFFFF"/>
                </a:solidFill>
              </a14:hiddenFill>
            </a:ext>
          </a:extLst>
        </p:spPr>
      </p:pic>
      <p:pic>
        <p:nvPicPr>
          <p:cNvPr id="5137" name="Picture 17" descr="G:\Ensemble consortium work\Let's enjoy making\furniture\armoire verte.gi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74557" y="2564904"/>
            <a:ext cx="1285875" cy="2876550"/>
          </a:xfrm>
          <a:prstGeom prst="rect">
            <a:avLst/>
          </a:prstGeom>
          <a:noFill/>
          <a:extLst>
            <a:ext uri="{909E8E84-426E-40DD-AFC4-6F175D3DCCD1}">
              <a14:hiddenFill xmlns:a14="http://schemas.microsoft.com/office/drawing/2010/main">
                <a:solidFill>
                  <a:srgbClr val="FFFFFF"/>
                </a:solidFill>
              </a14:hiddenFill>
            </a:ext>
          </a:extLst>
        </p:spPr>
      </p:pic>
      <p:pic>
        <p:nvPicPr>
          <p:cNvPr id="5122" name="Picture 2" descr="G:\Ensemble consortium work\Let's enjoy making\furniture\lits superposés.gif"/>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flipH="1">
            <a:off x="5508104" y="2749411"/>
            <a:ext cx="2816130" cy="29265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31823569"/>
      </p:ext>
    </p:extLst>
  </p:cSld>
  <p:clrMapOvr>
    <a:masterClrMapping/>
  </p:clrMapOvr>
  <mc:AlternateContent xmlns:mc="http://schemas.openxmlformats.org/markup-compatibility/2006" xmlns:p14="http://schemas.microsoft.com/office/powerpoint/2010/main">
    <mc:Choice Requires="p14">
      <p:transition spd="slow" p14:dur="1400" advClick="0" advTm="5000">
        <p14:ripple/>
        <p:sndAc>
          <p:stSnd>
            <p:snd r:embed="rId3" name="un poster.wav"/>
          </p:stSnd>
        </p:sndAc>
      </p:transition>
    </mc:Choice>
    <mc:Fallback xmlns="">
      <p:transition spd="slow" advClick="0" advTm="5000">
        <p:fade/>
        <p:sndAc>
          <p:stSnd>
            <p:snd r:embed="rId8" name="un poster.wav"/>
          </p:stSnd>
        </p:sndAc>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G:\Ensemble consortium work\Let's enjoy making\furniture\chambre wide.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5576" y="116632"/>
            <a:ext cx="7920880" cy="5503262"/>
          </a:xfrm>
          <a:prstGeom prst="rect">
            <a:avLst/>
          </a:prstGeom>
          <a:noFill/>
          <a:extLst>
            <a:ext uri="{909E8E84-426E-40DD-AFC4-6F175D3DCCD1}">
              <a14:hiddenFill xmlns:a14="http://schemas.microsoft.com/office/drawing/2010/main">
                <a:solidFill>
                  <a:srgbClr val="FFFFFF"/>
                </a:solidFill>
              </a14:hiddenFill>
            </a:ext>
          </a:extLst>
        </p:spPr>
      </p:pic>
      <p:sp>
        <p:nvSpPr>
          <p:cNvPr id="4" name="Title 1"/>
          <p:cNvSpPr>
            <a:spLocks noGrp="1"/>
          </p:cNvSpPr>
          <p:nvPr>
            <p:ph type="ctrTitle"/>
          </p:nvPr>
        </p:nvSpPr>
        <p:spPr>
          <a:xfrm>
            <a:off x="2843807" y="5737418"/>
            <a:ext cx="3977629" cy="792088"/>
          </a:xfrm>
        </p:spPr>
        <p:txBody>
          <a:bodyPr>
            <a:normAutofit/>
          </a:bodyPr>
          <a:lstStyle/>
          <a:p>
            <a:pPr algn="l"/>
            <a:r>
              <a:rPr lang="en-GB" sz="2800" b="1" dirty="0" smtClean="0">
                <a:solidFill>
                  <a:srgbClr val="FF0000"/>
                </a:solidFill>
                <a:latin typeface="+mn-lt"/>
                <a:hlinkClick r:id="" action="ppaction://noaction">
                  <a:snd r:embed="rId3" name="un miroir.wav"/>
                </a:hlinkClick>
              </a:rPr>
              <a:t>un </a:t>
            </a:r>
            <a:r>
              <a:rPr lang="en-GB" sz="2800" b="1" dirty="0" err="1" smtClean="0">
                <a:solidFill>
                  <a:srgbClr val="FF0000"/>
                </a:solidFill>
                <a:latin typeface="+mn-lt"/>
                <a:hlinkClick r:id="" action="ppaction://noaction">
                  <a:snd r:embed="rId3" name="un miroir.wav"/>
                </a:hlinkClick>
              </a:rPr>
              <a:t>miroir</a:t>
            </a:r>
            <a:r>
              <a:rPr lang="en-GB" sz="2800" b="1" dirty="0" smtClean="0">
                <a:solidFill>
                  <a:srgbClr val="FF0000"/>
                </a:solidFill>
                <a:latin typeface="+mn-lt"/>
                <a:hlinkClick r:id="" action="ppaction://noaction">
                  <a:snd r:embed="rId3" name="un miroir.wav"/>
                </a:hlinkClick>
              </a:rPr>
              <a:t>,</a:t>
            </a:r>
            <a:endParaRPr lang="en-GB" sz="2800" b="1" dirty="0">
              <a:solidFill>
                <a:srgbClr val="FF0000"/>
              </a:solidFill>
              <a:latin typeface="+mn-lt"/>
              <a:hlinkClick r:id="" action="ppaction://noaction">
                <a:snd r:embed="rId3" name="un miroir.wav"/>
              </a:hlinkClick>
            </a:endParaRPr>
          </a:p>
        </p:txBody>
      </p:sp>
      <p:pic>
        <p:nvPicPr>
          <p:cNvPr id="5130" name="Picture 10" descr="G:\Ensemble consortium work\Let's enjoy making\furniture\poster.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30511" y="2325608"/>
            <a:ext cx="581850" cy="1051084"/>
          </a:xfrm>
          <a:prstGeom prst="rect">
            <a:avLst/>
          </a:prstGeom>
          <a:noFill/>
          <a:extLst>
            <a:ext uri="{909E8E84-426E-40DD-AFC4-6F175D3DCCD1}">
              <a14:hiddenFill xmlns:a14="http://schemas.microsoft.com/office/drawing/2010/main">
                <a:solidFill>
                  <a:srgbClr val="FFFFFF"/>
                </a:solidFill>
              </a14:hiddenFill>
            </a:ext>
          </a:extLst>
        </p:spPr>
      </p:pic>
      <p:pic>
        <p:nvPicPr>
          <p:cNvPr id="5136" name="Picture 16" descr="G:\Ensemble consortium work\Let's enjoy making\furniture\miroir.gi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64273" y="2383722"/>
            <a:ext cx="1040820" cy="839371"/>
          </a:xfrm>
          <a:prstGeom prst="rect">
            <a:avLst/>
          </a:prstGeom>
          <a:noFill/>
          <a:extLst>
            <a:ext uri="{909E8E84-426E-40DD-AFC4-6F175D3DCCD1}">
              <a14:hiddenFill xmlns:a14="http://schemas.microsoft.com/office/drawing/2010/main">
                <a:solidFill>
                  <a:srgbClr val="FFFFFF"/>
                </a:solidFill>
              </a14:hiddenFill>
            </a:ext>
          </a:extLst>
        </p:spPr>
      </p:pic>
      <p:pic>
        <p:nvPicPr>
          <p:cNvPr id="5137" name="Picture 17" descr="G:\Ensemble consortium work\Let's enjoy making\furniture\armoire verte.gif"/>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174557" y="2564904"/>
            <a:ext cx="1285875" cy="2876550"/>
          </a:xfrm>
          <a:prstGeom prst="rect">
            <a:avLst/>
          </a:prstGeom>
          <a:noFill/>
          <a:extLst>
            <a:ext uri="{909E8E84-426E-40DD-AFC4-6F175D3DCCD1}">
              <a14:hiddenFill xmlns:a14="http://schemas.microsoft.com/office/drawing/2010/main">
                <a:solidFill>
                  <a:srgbClr val="FFFFFF"/>
                </a:solidFill>
              </a14:hiddenFill>
            </a:ext>
          </a:extLst>
        </p:spPr>
      </p:pic>
      <p:pic>
        <p:nvPicPr>
          <p:cNvPr id="5122" name="Picture 2" descr="G:\Ensemble consortium work\Let's enjoy making\furniture\lits superposés.gif"/>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flipH="1">
            <a:off x="5508104" y="2749411"/>
            <a:ext cx="2816130" cy="29265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61809702"/>
      </p:ext>
    </p:extLst>
  </p:cSld>
  <p:clrMapOvr>
    <a:masterClrMapping/>
  </p:clrMapOvr>
  <mc:AlternateContent xmlns:mc="http://schemas.openxmlformats.org/markup-compatibility/2006" xmlns:p14="http://schemas.microsoft.com/office/powerpoint/2010/main">
    <mc:Choice Requires="p14">
      <p:transition spd="slow" p14:dur="1400" advClick="0" advTm="5000">
        <p14:ripple/>
        <p:sndAc>
          <p:stSnd>
            <p:snd r:embed="rId3" name="un miroir.wav"/>
          </p:stSnd>
        </p:sndAc>
      </p:transition>
    </mc:Choice>
    <mc:Fallback xmlns="">
      <p:transition spd="slow" advClick="0" advTm="5000">
        <p:fade/>
        <p:sndAc>
          <p:stSnd>
            <p:snd r:embed="rId9" name="un miroir.wav"/>
          </p:stSnd>
        </p:sndAc>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G:\Ensemble consortium work\Let's enjoy making\furniture\chambre wide.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5576" y="116632"/>
            <a:ext cx="7920880" cy="5503262"/>
          </a:xfrm>
          <a:prstGeom prst="rect">
            <a:avLst/>
          </a:prstGeom>
          <a:noFill/>
          <a:extLst>
            <a:ext uri="{909E8E84-426E-40DD-AFC4-6F175D3DCCD1}">
              <a14:hiddenFill xmlns:a14="http://schemas.microsoft.com/office/drawing/2010/main">
                <a:solidFill>
                  <a:srgbClr val="FFFFFF"/>
                </a:solidFill>
              </a14:hiddenFill>
            </a:ext>
          </a:extLst>
        </p:spPr>
      </p:pic>
      <p:sp>
        <p:nvSpPr>
          <p:cNvPr id="4" name="Title 1"/>
          <p:cNvSpPr>
            <a:spLocks noGrp="1"/>
          </p:cNvSpPr>
          <p:nvPr>
            <p:ph type="ctrTitle"/>
          </p:nvPr>
        </p:nvSpPr>
        <p:spPr>
          <a:xfrm>
            <a:off x="2843807" y="5737418"/>
            <a:ext cx="3977629" cy="792088"/>
          </a:xfrm>
        </p:spPr>
        <p:txBody>
          <a:bodyPr>
            <a:normAutofit/>
          </a:bodyPr>
          <a:lstStyle/>
          <a:p>
            <a:pPr algn="l"/>
            <a:r>
              <a:rPr lang="en-GB" sz="2800" b="1" dirty="0" smtClean="0">
                <a:solidFill>
                  <a:srgbClr val="FF0000"/>
                </a:solidFill>
                <a:latin typeface="+mn-lt"/>
                <a:hlinkClick r:id="" action="ppaction://noaction">
                  <a:snd r:embed="rId3" name="un bureau rouge.wav"/>
                </a:hlinkClick>
              </a:rPr>
              <a:t>un bureau rouge,</a:t>
            </a:r>
            <a:endParaRPr lang="en-GB" sz="2800" b="1" dirty="0">
              <a:solidFill>
                <a:srgbClr val="FF0000"/>
              </a:solidFill>
              <a:latin typeface="+mn-lt"/>
              <a:hlinkClick r:id="" action="ppaction://noaction">
                <a:snd r:embed="rId3" name="un bureau rouge.wav"/>
              </a:hlinkClick>
            </a:endParaRPr>
          </a:p>
        </p:txBody>
      </p:sp>
      <p:pic>
        <p:nvPicPr>
          <p:cNvPr id="5130" name="Picture 10" descr="G:\Ensemble consortium work\Let's enjoy making\furniture\poster.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30511" y="2325608"/>
            <a:ext cx="581850" cy="1051084"/>
          </a:xfrm>
          <a:prstGeom prst="rect">
            <a:avLst/>
          </a:prstGeom>
          <a:noFill/>
          <a:extLst>
            <a:ext uri="{909E8E84-426E-40DD-AFC4-6F175D3DCCD1}">
              <a14:hiddenFill xmlns:a14="http://schemas.microsoft.com/office/drawing/2010/main">
                <a:solidFill>
                  <a:srgbClr val="FFFFFF"/>
                </a:solidFill>
              </a14:hiddenFill>
            </a:ext>
          </a:extLst>
        </p:spPr>
      </p:pic>
      <p:pic>
        <p:nvPicPr>
          <p:cNvPr id="5133" name="Picture 13" descr="G:\Ensemble consortium work\Let's enjoy making\furniture\bureau2.gi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09780" y="4502918"/>
            <a:ext cx="1472753" cy="1039590"/>
          </a:xfrm>
          <a:prstGeom prst="rect">
            <a:avLst/>
          </a:prstGeom>
          <a:noFill/>
          <a:extLst>
            <a:ext uri="{909E8E84-426E-40DD-AFC4-6F175D3DCCD1}">
              <a14:hiddenFill xmlns:a14="http://schemas.microsoft.com/office/drawing/2010/main">
                <a:solidFill>
                  <a:srgbClr val="FFFFFF"/>
                </a:solidFill>
              </a14:hiddenFill>
            </a:ext>
          </a:extLst>
        </p:spPr>
      </p:pic>
      <p:pic>
        <p:nvPicPr>
          <p:cNvPr id="5136" name="Picture 16" descr="G:\Ensemble consortium work\Let's enjoy making\furniture\miroir.gif"/>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264273" y="2383722"/>
            <a:ext cx="1040820" cy="839371"/>
          </a:xfrm>
          <a:prstGeom prst="rect">
            <a:avLst/>
          </a:prstGeom>
          <a:noFill/>
          <a:extLst>
            <a:ext uri="{909E8E84-426E-40DD-AFC4-6F175D3DCCD1}">
              <a14:hiddenFill xmlns:a14="http://schemas.microsoft.com/office/drawing/2010/main">
                <a:solidFill>
                  <a:srgbClr val="FFFFFF"/>
                </a:solidFill>
              </a14:hiddenFill>
            </a:ext>
          </a:extLst>
        </p:spPr>
      </p:pic>
      <p:pic>
        <p:nvPicPr>
          <p:cNvPr id="5137" name="Picture 17" descr="G:\Ensemble consortium work\Let's enjoy making\furniture\armoire verte.gif"/>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174557" y="2564904"/>
            <a:ext cx="1285875" cy="2876550"/>
          </a:xfrm>
          <a:prstGeom prst="rect">
            <a:avLst/>
          </a:prstGeom>
          <a:noFill/>
          <a:extLst>
            <a:ext uri="{909E8E84-426E-40DD-AFC4-6F175D3DCCD1}">
              <a14:hiddenFill xmlns:a14="http://schemas.microsoft.com/office/drawing/2010/main">
                <a:solidFill>
                  <a:srgbClr val="FFFFFF"/>
                </a:solidFill>
              </a14:hiddenFill>
            </a:ext>
          </a:extLst>
        </p:spPr>
      </p:pic>
      <p:pic>
        <p:nvPicPr>
          <p:cNvPr id="5122" name="Picture 2" descr="G:\Ensemble consortium work\Let's enjoy making\furniture\lits superposés.gif"/>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flipH="1">
            <a:off x="5508104" y="2749411"/>
            <a:ext cx="2816130" cy="29265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09171758"/>
      </p:ext>
    </p:extLst>
  </p:cSld>
  <p:clrMapOvr>
    <a:masterClrMapping/>
  </p:clrMapOvr>
  <mc:AlternateContent xmlns:mc="http://schemas.openxmlformats.org/markup-compatibility/2006" xmlns:p14="http://schemas.microsoft.com/office/powerpoint/2010/main">
    <mc:Choice Requires="p14">
      <p:transition spd="slow" p14:dur="1400" advClick="0" advTm="3000">
        <p14:ripple/>
        <p:sndAc>
          <p:stSnd>
            <p:snd r:embed="rId3" name="un bureau rouge.wav"/>
          </p:stSnd>
        </p:sndAc>
      </p:transition>
    </mc:Choice>
    <mc:Fallback xmlns="">
      <p:transition spd="slow" advClick="0" advTm="3000">
        <p:fade/>
        <p:sndAc>
          <p:stSnd>
            <p:snd r:embed="rId10" name="un bureau rouge.wav"/>
          </p:stSnd>
        </p:sndAc>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G:\Ensemble consortium work\Let's enjoy making\furniture\chambre wide.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5576" y="116632"/>
            <a:ext cx="7920880" cy="5503262"/>
          </a:xfrm>
          <a:prstGeom prst="rect">
            <a:avLst/>
          </a:prstGeom>
          <a:noFill/>
          <a:extLst>
            <a:ext uri="{909E8E84-426E-40DD-AFC4-6F175D3DCCD1}">
              <a14:hiddenFill xmlns:a14="http://schemas.microsoft.com/office/drawing/2010/main">
                <a:solidFill>
                  <a:srgbClr val="FFFFFF"/>
                </a:solidFill>
              </a14:hiddenFill>
            </a:ext>
          </a:extLst>
        </p:spPr>
      </p:pic>
      <p:sp>
        <p:nvSpPr>
          <p:cNvPr id="4" name="Title 1"/>
          <p:cNvSpPr>
            <a:spLocks noGrp="1"/>
          </p:cNvSpPr>
          <p:nvPr>
            <p:ph type="ctrTitle"/>
          </p:nvPr>
        </p:nvSpPr>
        <p:spPr>
          <a:xfrm>
            <a:off x="2843807" y="5737418"/>
            <a:ext cx="3977629" cy="792088"/>
          </a:xfrm>
        </p:spPr>
        <p:txBody>
          <a:bodyPr>
            <a:normAutofit/>
          </a:bodyPr>
          <a:lstStyle/>
          <a:p>
            <a:pPr algn="l"/>
            <a:r>
              <a:rPr lang="en-GB" sz="2800" b="1" dirty="0" err="1" smtClean="0">
                <a:solidFill>
                  <a:srgbClr val="FF0000"/>
                </a:solidFill>
                <a:latin typeface="+mn-lt"/>
                <a:hlinkClick r:id="" action="ppaction://noaction">
                  <a:snd r:embed="rId3" name="une chaise jaune etc.wav"/>
                </a:hlinkClick>
              </a:rPr>
              <a:t>une</a:t>
            </a:r>
            <a:r>
              <a:rPr lang="en-GB" sz="2800" b="1" dirty="0" smtClean="0">
                <a:solidFill>
                  <a:srgbClr val="FF0000"/>
                </a:solidFill>
                <a:latin typeface="+mn-lt"/>
                <a:hlinkClick r:id="" action="ppaction://noaction">
                  <a:snd r:embed="rId3" name="une chaise jaune etc.wav"/>
                </a:hlinkClick>
              </a:rPr>
              <a:t> chaise </a:t>
            </a:r>
            <a:r>
              <a:rPr lang="en-GB" sz="2800" b="1" dirty="0" err="1" smtClean="0">
                <a:solidFill>
                  <a:srgbClr val="FF0000"/>
                </a:solidFill>
                <a:latin typeface="+mn-lt"/>
                <a:hlinkClick r:id="" action="ppaction://noaction">
                  <a:snd r:embed="rId3" name="une chaise jaune etc.wav"/>
                </a:hlinkClick>
              </a:rPr>
              <a:t>jaune</a:t>
            </a:r>
            <a:r>
              <a:rPr lang="en-GB" sz="2800" b="1" dirty="0" smtClean="0">
                <a:solidFill>
                  <a:srgbClr val="FF0000"/>
                </a:solidFill>
                <a:latin typeface="+mn-lt"/>
                <a:hlinkClick r:id="" action="ppaction://noaction">
                  <a:snd r:embed="rId3" name="une chaise jaune etc.wav"/>
                </a:hlinkClick>
              </a:rPr>
              <a:t> et </a:t>
            </a:r>
            <a:r>
              <a:rPr lang="en-GB" sz="2800" b="1" dirty="0" err="1" smtClean="0">
                <a:solidFill>
                  <a:srgbClr val="FF0000"/>
                </a:solidFill>
                <a:latin typeface="+mn-lt"/>
                <a:hlinkClick r:id="" action="ppaction://noaction">
                  <a:snd r:embed="rId3" name="une chaise jaune etc.wav"/>
                </a:hlinkClick>
              </a:rPr>
              <a:t>grise</a:t>
            </a:r>
            <a:r>
              <a:rPr lang="en-GB" sz="2800" b="1" dirty="0" smtClean="0">
                <a:solidFill>
                  <a:srgbClr val="FF0000"/>
                </a:solidFill>
                <a:latin typeface="+mn-lt"/>
                <a:hlinkClick r:id="" action="ppaction://noaction">
                  <a:snd r:embed="rId3" name="une chaise jaune etc.wav"/>
                </a:hlinkClick>
              </a:rPr>
              <a:t>,</a:t>
            </a:r>
            <a:endParaRPr lang="en-GB" sz="2800" b="1" dirty="0">
              <a:solidFill>
                <a:srgbClr val="FF0000"/>
              </a:solidFill>
              <a:latin typeface="+mn-lt"/>
              <a:hlinkClick r:id="" action="ppaction://noaction">
                <a:snd r:embed="rId3" name="une chaise jaune etc.wav"/>
              </a:hlinkClick>
            </a:endParaRPr>
          </a:p>
        </p:txBody>
      </p:sp>
      <p:pic>
        <p:nvPicPr>
          <p:cNvPr id="5130" name="Picture 10" descr="G:\Ensemble consortium work\Let's enjoy making\furniture\poster.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30511" y="2325608"/>
            <a:ext cx="581850" cy="1051084"/>
          </a:xfrm>
          <a:prstGeom prst="rect">
            <a:avLst/>
          </a:prstGeom>
          <a:noFill/>
          <a:extLst>
            <a:ext uri="{909E8E84-426E-40DD-AFC4-6F175D3DCCD1}">
              <a14:hiddenFill xmlns:a14="http://schemas.microsoft.com/office/drawing/2010/main">
                <a:solidFill>
                  <a:srgbClr val="FFFFFF"/>
                </a:solidFill>
              </a14:hiddenFill>
            </a:ext>
          </a:extLst>
        </p:spPr>
      </p:pic>
      <p:pic>
        <p:nvPicPr>
          <p:cNvPr id="5132" name="Picture 12" descr="G:\Ensemble consortium work\Let's enjoy making\furniture\chaise.gi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00324" y="3790910"/>
            <a:ext cx="963949" cy="1424016"/>
          </a:xfrm>
          <a:prstGeom prst="rect">
            <a:avLst/>
          </a:prstGeom>
          <a:noFill/>
          <a:extLst>
            <a:ext uri="{909E8E84-426E-40DD-AFC4-6F175D3DCCD1}">
              <a14:hiddenFill xmlns:a14="http://schemas.microsoft.com/office/drawing/2010/main">
                <a:solidFill>
                  <a:srgbClr val="FFFFFF"/>
                </a:solidFill>
              </a14:hiddenFill>
            </a:ext>
          </a:extLst>
        </p:spPr>
      </p:pic>
      <p:pic>
        <p:nvPicPr>
          <p:cNvPr id="5133" name="Picture 13" descr="G:\Ensemble consortium work\Let's enjoy making\furniture\bureau2.gif"/>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09780" y="4502918"/>
            <a:ext cx="1472753" cy="1039590"/>
          </a:xfrm>
          <a:prstGeom prst="rect">
            <a:avLst/>
          </a:prstGeom>
          <a:noFill/>
          <a:extLst>
            <a:ext uri="{909E8E84-426E-40DD-AFC4-6F175D3DCCD1}">
              <a14:hiddenFill xmlns:a14="http://schemas.microsoft.com/office/drawing/2010/main">
                <a:solidFill>
                  <a:srgbClr val="FFFFFF"/>
                </a:solidFill>
              </a14:hiddenFill>
            </a:ext>
          </a:extLst>
        </p:spPr>
      </p:pic>
      <p:pic>
        <p:nvPicPr>
          <p:cNvPr id="5136" name="Picture 16" descr="G:\Ensemble consortium work\Let's enjoy making\furniture\miroir.gif"/>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264273" y="2383722"/>
            <a:ext cx="1040820" cy="839371"/>
          </a:xfrm>
          <a:prstGeom prst="rect">
            <a:avLst/>
          </a:prstGeom>
          <a:noFill/>
          <a:extLst>
            <a:ext uri="{909E8E84-426E-40DD-AFC4-6F175D3DCCD1}">
              <a14:hiddenFill xmlns:a14="http://schemas.microsoft.com/office/drawing/2010/main">
                <a:solidFill>
                  <a:srgbClr val="FFFFFF"/>
                </a:solidFill>
              </a14:hiddenFill>
            </a:ext>
          </a:extLst>
        </p:spPr>
      </p:pic>
      <p:pic>
        <p:nvPicPr>
          <p:cNvPr id="5137" name="Picture 17" descr="G:\Ensemble consortium work\Let's enjoy making\furniture\armoire verte.gif"/>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174557" y="2564904"/>
            <a:ext cx="1285875" cy="2876550"/>
          </a:xfrm>
          <a:prstGeom prst="rect">
            <a:avLst/>
          </a:prstGeom>
          <a:noFill/>
          <a:extLst>
            <a:ext uri="{909E8E84-426E-40DD-AFC4-6F175D3DCCD1}">
              <a14:hiddenFill xmlns:a14="http://schemas.microsoft.com/office/drawing/2010/main">
                <a:solidFill>
                  <a:srgbClr val="FFFFFF"/>
                </a:solidFill>
              </a14:hiddenFill>
            </a:ext>
          </a:extLst>
        </p:spPr>
      </p:pic>
      <p:pic>
        <p:nvPicPr>
          <p:cNvPr id="5122" name="Picture 2" descr="G:\Ensemble consortium work\Let's enjoy making\furniture\lits superposés.gif"/>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flipH="1">
            <a:off x="5508104" y="2749411"/>
            <a:ext cx="2816130" cy="29265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98541948"/>
      </p:ext>
    </p:extLst>
  </p:cSld>
  <p:clrMapOvr>
    <a:masterClrMapping/>
  </p:clrMapOvr>
  <mc:AlternateContent xmlns:mc="http://schemas.openxmlformats.org/markup-compatibility/2006" xmlns:p14="http://schemas.microsoft.com/office/powerpoint/2010/main">
    <mc:Choice Requires="p14">
      <p:transition spd="slow" p14:dur="1400" advClick="0" advTm="5000">
        <p14:ripple/>
        <p:sndAc>
          <p:stSnd>
            <p:snd r:embed="rId3" name="une chaise jaune etc.wav"/>
          </p:stSnd>
        </p:sndAc>
      </p:transition>
    </mc:Choice>
    <mc:Fallback xmlns="">
      <p:transition spd="slow" advClick="0" advTm="5000">
        <p:fade/>
        <p:sndAc>
          <p:stSnd>
            <p:snd r:embed="rId11" name="une chaise jaune etc.wav"/>
          </p:stSnd>
        </p:sndAc>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G:\Ensemble consortium work\Let's enjoy making\furniture\chambre wide.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5576" y="116632"/>
            <a:ext cx="7920880" cy="5503262"/>
          </a:xfrm>
          <a:prstGeom prst="rect">
            <a:avLst/>
          </a:prstGeom>
          <a:noFill/>
          <a:extLst>
            <a:ext uri="{909E8E84-426E-40DD-AFC4-6F175D3DCCD1}">
              <a14:hiddenFill xmlns:a14="http://schemas.microsoft.com/office/drawing/2010/main">
                <a:solidFill>
                  <a:srgbClr val="FFFFFF"/>
                </a:solidFill>
              </a14:hiddenFill>
            </a:ext>
          </a:extLst>
        </p:spPr>
      </p:pic>
      <p:sp>
        <p:nvSpPr>
          <p:cNvPr id="4" name="Title 1"/>
          <p:cNvSpPr>
            <a:spLocks noGrp="1"/>
          </p:cNvSpPr>
          <p:nvPr>
            <p:ph type="ctrTitle"/>
          </p:nvPr>
        </p:nvSpPr>
        <p:spPr>
          <a:xfrm>
            <a:off x="2843807" y="5737418"/>
            <a:ext cx="3977629" cy="792088"/>
          </a:xfrm>
        </p:spPr>
        <p:txBody>
          <a:bodyPr>
            <a:normAutofit/>
          </a:bodyPr>
          <a:lstStyle/>
          <a:p>
            <a:pPr algn="l"/>
            <a:r>
              <a:rPr lang="en-GB" sz="2800" b="1" dirty="0" smtClean="0">
                <a:solidFill>
                  <a:srgbClr val="FF0000"/>
                </a:solidFill>
                <a:latin typeface="+mn-lt"/>
                <a:hlinkClick r:id="" action="ppaction://noaction">
                  <a:snd r:embed="rId3" name="un ordinateur gris.wav"/>
                </a:hlinkClick>
              </a:rPr>
              <a:t>un </a:t>
            </a:r>
            <a:r>
              <a:rPr lang="en-GB" sz="2800" b="1" dirty="0" err="1" smtClean="0">
                <a:solidFill>
                  <a:srgbClr val="FF0000"/>
                </a:solidFill>
                <a:latin typeface="+mn-lt"/>
                <a:hlinkClick r:id="" action="ppaction://noaction">
                  <a:snd r:embed="rId3" name="un ordinateur gris.wav"/>
                </a:hlinkClick>
              </a:rPr>
              <a:t>ordinateur</a:t>
            </a:r>
            <a:r>
              <a:rPr lang="en-GB" sz="2800" b="1" dirty="0" smtClean="0">
                <a:solidFill>
                  <a:srgbClr val="FF0000"/>
                </a:solidFill>
                <a:latin typeface="+mn-lt"/>
                <a:hlinkClick r:id="" action="ppaction://noaction">
                  <a:snd r:embed="rId3" name="un ordinateur gris.wav"/>
                </a:hlinkClick>
              </a:rPr>
              <a:t> </a:t>
            </a:r>
            <a:r>
              <a:rPr lang="en-GB" sz="2800" b="1" dirty="0" err="1" smtClean="0">
                <a:solidFill>
                  <a:srgbClr val="FF0000"/>
                </a:solidFill>
                <a:latin typeface="+mn-lt"/>
                <a:hlinkClick r:id="" action="ppaction://noaction">
                  <a:snd r:embed="rId3" name="un ordinateur gris.wav"/>
                </a:hlinkClick>
              </a:rPr>
              <a:t>gris</a:t>
            </a:r>
            <a:r>
              <a:rPr lang="en-GB" sz="2800" b="1" dirty="0" smtClean="0">
                <a:solidFill>
                  <a:srgbClr val="FF0000"/>
                </a:solidFill>
                <a:latin typeface="+mn-lt"/>
                <a:hlinkClick r:id="" action="ppaction://noaction">
                  <a:snd r:embed="rId3" name="un ordinateur gris.wav"/>
                </a:hlinkClick>
              </a:rPr>
              <a:t>,</a:t>
            </a:r>
            <a:endParaRPr lang="en-GB" sz="2800" b="1" dirty="0">
              <a:solidFill>
                <a:srgbClr val="FF0000"/>
              </a:solidFill>
              <a:latin typeface="+mn-lt"/>
              <a:hlinkClick r:id="" action="ppaction://noaction">
                <a:snd r:embed="rId3" name="un ordinateur gris.wav"/>
              </a:hlinkClick>
            </a:endParaRPr>
          </a:p>
        </p:txBody>
      </p:sp>
      <p:pic>
        <p:nvPicPr>
          <p:cNvPr id="5130" name="Picture 10" descr="G:\Ensemble consortium work\Let's enjoy making\furniture\poster.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30511" y="2325608"/>
            <a:ext cx="581850" cy="1051084"/>
          </a:xfrm>
          <a:prstGeom prst="rect">
            <a:avLst/>
          </a:prstGeom>
          <a:noFill/>
          <a:extLst>
            <a:ext uri="{909E8E84-426E-40DD-AFC4-6F175D3DCCD1}">
              <a14:hiddenFill xmlns:a14="http://schemas.microsoft.com/office/drawing/2010/main">
                <a:solidFill>
                  <a:srgbClr val="FFFFFF"/>
                </a:solidFill>
              </a14:hiddenFill>
            </a:ext>
          </a:extLst>
        </p:spPr>
      </p:pic>
      <p:pic>
        <p:nvPicPr>
          <p:cNvPr id="5132" name="Picture 12" descr="G:\Ensemble consortium work\Let's enjoy making\furniture\chaise.gi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00324" y="3790910"/>
            <a:ext cx="963949" cy="1424016"/>
          </a:xfrm>
          <a:prstGeom prst="rect">
            <a:avLst/>
          </a:prstGeom>
          <a:noFill/>
          <a:extLst>
            <a:ext uri="{909E8E84-426E-40DD-AFC4-6F175D3DCCD1}">
              <a14:hiddenFill xmlns:a14="http://schemas.microsoft.com/office/drawing/2010/main">
                <a:solidFill>
                  <a:srgbClr val="FFFFFF"/>
                </a:solidFill>
              </a14:hiddenFill>
            </a:ext>
          </a:extLst>
        </p:spPr>
      </p:pic>
      <p:pic>
        <p:nvPicPr>
          <p:cNvPr id="5133" name="Picture 13" descr="G:\Ensemble consortium work\Let's enjoy making\furniture\bureau2.gif"/>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09780" y="4502918"/>
            <a:ext cx="1472753" cy="1039590"/>
          </a:xfrm>
          <a:prstGeom prst="rect">
            <a:avLst/>
          </a:prstGeom>
          <a:noFill/>
          <a:extLst>
            <a:ext uri="{909E8E84-426E-40DD-AFC4-6F175D3DCCD1}">
              <a14:hiddenFill xmlns:a14="http://schemas.microsoft.com/office/drawing/2010/main">
                <a:solidFill>
                  <a:srgbClr val="FFFFFF"/>
                </a:solidFill>
              </a14:hiddenFill>
            </a:ext>
          </a:extLst>
        </p:spPr>
      </p:pic>
      <p:pic>
        <p:nvPicPr>
          <p:cNvPr id="5129" name="Picture 9" descr="G:\Ensemble consortium work\Let's enjoy making\furniture\ordinateur.gif"/>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337535" y="4260030"/>
            <a:ext cx="714375" cy="485775"/>
          </a:xfrm>
          <a:prstGeom prst="rect">
            <a:avLst/>
          </a:prstGeom>
          <a:noFill/>
          <a:extLst>
            <a:ext uri="{909E8E84-426E-40DD-AFC4-6F175D3DCCD1}">
              <a14:hiddenFill xmlns:a14="http://schemas.microsoft.com/office/drawing/2010/main">
                <a:solidFill>
                  <a:srgbClr val="FFFFFF"/>
                </a:solidFill>
              </a14:hiddenFill>
            </a:ext>
          </a:extLst>
        </p:spPr>
      </p:pic>
      <p:pic>
        <p:nvPicPr>
          <p:cNvPr id="5136" name="Picture 16" descr="G:\Ensemble consortium work\Let's enjoy making\furniture\miroir.gif"/>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264273" y="2383722"/>
            <a:ext cx="1040820" cy="839371"/>
          </a:xfrm>
          <a:prstGeom prst="rect">
            <a:avLst/>
          </a:prstGeom>
          <a:noFill/>
          <a:extLst>
            <a:ext uri="{909E8E84-426E-40DD-AFC4-6F175D3DCCD1}">
              <a14:hiddenFill xmlns:a14="http://schemas.microsoft.com/office/drawing/2010/main">
                <a:solidFill>
                  <a:srgbClr val="FFFFFF"/>
                </a:solidFill>
              </a14:hiddenFill>
            </a:ext>
          </a:extLst>
        </p:spPr>
      </p:pic>
      <p:pic>
        <p:nvPicPr>
          <p:cNvPr id="5137" name="Picture 17" descr="G:\Ensemble consortium work\Let's enjoy making\furniture\armoire verte.gif"/>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174557" y="2564904"/>
            <a:ext cx="1285875" cy="2876550"/>
          </a:xfrm>
          <a:prstGeom prst="rect">
            <a:avLst/>
          </a:prstGeom>
          <a:noFill/>
          <a:extLst>
            <a:ext uri="{909E8E84-426E-40DD-AFC4-6F175D3DCCD1}">
              <a14:hiddenFill xmlns:a14="http://schemas.microsoft.com/office/drawing/2010/main">
                <a:solidFill>
                  <a:srgbClr val="FFFFFF"/>
                </a:solidFill>
              </a14:hiddenFill>
            </a:ext>
          </a:extLst>
        </p:spPr>
      </p:pic>
      <p:pic>
        <p:nvPicPr>
          <p:cNvPr id="5122" name="Picture 2" descr="G:\Ensemble consortium work\Let's enjoy making\furniture\lits superposés.gif"/>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flipH="1">
            <a:off x="5508104" y="2749411"/>
            <a:ext cx="2816130" cy="29265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39822868"/>
      </p:ext>
    </p:extLst>
  </p:cSld>
  <p:clrMapOvr>
    <a:masterClrMapping/>
  </p:clrMapOvr>
  <mc:AlternateContent xmlns:mc="http://schemas.openxmlformats.org/markup-compatibility/2006" xmlns:p14="http://schemas.microsoft.com/office/powerpoint/2010/main">
    <mc:Choice Requires="p14">
      <p:transition spd="slow" p14:dur="1400" advClick="0" advTm="5000">
        <p14:ripple/>
        <p:sndAc>
          <p:stSnd>
            <p:snd r:embed="rId3" name="un ordinateur gris.wav"/>
          </p:stSnd>
        </p:sndAc>
      </p:transition>
    </mc:Choice>
    <mc:Fallback xmlns="">
      <p:transition spd="slow" advClick="0" advTm="5000">
        <p:fade/>
        <p:sndAc>
          <p:stSnd>
            <p:snd r:embed="rId12" name="un ordinateur gris.wav"/>
          </p:stSnd>
        </p:sndAc>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G:\Ensemble consortium work\Let's enjoy making\furniture\chambre wide.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5576" y="116632"/>
            <a:ext cx="7920880" cy="5503262"/>
          </a:xfrm>
          <a:prstGeom prst="rect">
            <a:avLst/>
          </a:prstGeom>
          <a:noFill/>
          <a:extLst>
            <a:ext uri="{909E8E84-426E-40DD-AFC4-6F175D3DCCD1}">
              <a14:hiddenFill xmlns:a14="http://schemas.microsoft.com/office/drawing/2010/main">
                <a:solidFill>
                  <a:srgbClr val="FFFFFF"/>
                </a:solidFill>
              </a14:hiddenFill>
            </a:ext>
          </a:extLst>
        </p:spPr>
      </p:pic>
      <p:sp>
        <p:nvSpPr>
          <p:cNvPr id="4" name="Title 1"/>
          <p:cNvSpPr>
            <a:spLocks noGrp="1"/>
          </p:cNvSpPr>
          <p:nvPr>
            <p:ph type="ctrTitle"/>
          </p:nvPr>
        </p:nvSpPr>
        <p:spPr>
          <a:xfrm>
            <a:off x="2843807" y="5737418"/>
            <a:ext cx="3977629" cy="792088"/>
          </a:xfrm>
        </p:spPr>
        <p:txBody>
          <a:bodyPr>
            <a:normAutofit/>
          </a:bodyPr>
          <a:lstStyle/>
          <a:p>
            <a:pPr algn="l"/>
            <a:r>
              <a:rPr lang="en-GB" sz="2800" b="1" dirty="0" err="1" smtClean="0">
                <a:solidFill>
                  <a:srgbClr val="FF0000"/>
                </a:solidFill>
                <a:latin typeface="+mn-lt"/>
                <a:hlinkClick r:id="" action="ppaction://noaction">
                  <a:snd r:embed="rId3" name="une commode marron.wav"/>
                </a:hlinkClick>
              </a:rPr>
              <a:t>une</a:t>
            </a:r>
            <a:r>
              <a:rPr lang="en-GB" sz="2800" b="1" dirty="0" smtClean="0">
                <a:solidFill>
                  <a:srgbClr val="FF0000"/>
                </a:solidFill>
                <a:latin typeface="+mn-lt"/>
                <a:hlinkClick r:id="" action="ppaction://noaction">
                  <a:snd r:embed="rId3" name="une commode marron.wav"/>
                </a:hlinkClick>
              </a:rPr>
              <a:t> commode </a:t>
            </a:r>
            <a:r>
              <a:rPr lang="en-GB" sz="2800" b="1" dirty="0" err="1" smtClean="0">
                <a:solidFill>
                  <a:srgbClr val="FF0000"/>
                </a:solidFill>
                <a:latin typeface="+mn-lt"/>
                <a:hlinkClick r:id="" action="ppaction://noaction">
                  <a:snd r:embed="rId3" name="une commode marron.wav"/>
                </a:hlinkClick>
              </a:rPr>
              <a:t>marron</a:t>
            </a:r>
            <a:r>
              <a:rPr lang="en-GB" sz="2800" b="1" dirty="0" smtClean="0">
                <a:solidFill>
                  <a:srgbClr val="FF0000"/>
                </a:solidFill>
                <a:latin typeface="+mn-lt"/>
                <a:hlinkClick r:id="" action="ppaction://noaction">
                  <a:snd r:embed="rId3" name="une commode marron.wav"/>
                </a:hlinkClick>
              </a:rPr>
              <a:t>,</a:t>
            </a:r>
            <a:endParaRPr lang="en-GB" sz="2800" b="1" dirty="0">
              <a:solidFill>
                <a:srgbClr val="FF0000"/>
              </a:solidFill>
              <a:latin typeface="+mn-lt"/>
              <a:hlinkClick r:id="" action="ppaction://noaction">
                <a:snd r:embed="rId3" name="une commode marron.wav"/>
              </a:hlinkClick>
            </a:endParaRPr>
          </a:p>
        </p:txBody>
      </p:sp>
      <p:pic>
        <p:nvPicPr>
          <p:cNvPr id="5130" name="Picture 10" descr="G:\Ensemble consortium work\Let's enjoy making\furniture\poster.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30511" y="2325608"/>
            <a:ext cx="581850" cy="1051084"/>
          </a:xfrm>
          <a:prstGeom prst="rect">
            <a:avLst/>
          </a:prstGeom>
          <a:noFill/>
          <a:extLst>
            <a:ext uri="{909E8E84-426E-40DD-AFC4-6F175D3DCCD1}">
              <a14:hiddenFill xmlns:a14="http://schemas.microsoft.com/office/drawing/2010/main">
                <a:solidFill>
                  <a:srgbClr val="FFFFFF"/>
                </a:solidFill>
              </a14:hiddenFill>
            </a:ext>
          </a:extLst>
        </p:spPr>
      </p:pic>
      <p:pic>
        <p:nvPicPr>
          <p:cNvPr id="5132" name="Picture 12" descr="G:\Ensemble consortium work\Let's enjoy making\furniture\chaise.gi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00324" y="3790910"/>
            <a:ext cx="963949" cy="1424016"/>
          </a:xfrm>
          <a:prstGeom prst="rect">
            <a:avLst/>
          </a:prstGeom>
          <a:noFill/>
          <a:extLst>
            <a:ext uri="{909E8E84-426E-40DD-AFC4-6F175D3DCCD1}">
              <a14:hiddenFill xmlns:a14="http://schemas.microsoft.com/office/drawing/2010/main">
                <a:solidFill>
                  <a:srgbClr val="FFFFFF"/>
                </a:solidFill>
              </a14:hiddenFill>
            </a:ext>
          </a:extLst>
        </p:spPr>
      </p:pic>
      <p:pic>
        <p:nvPicPr>
          <p:cNvPr id="5133" name="Picture 13" descr="G:\Ensemble consortium work\Let's enjoy making\furniture\bureau2.gif"/>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09780" y="4502918"/>
            <a:ext cx="1472753" cy="1039590"/>
          </a:xfrm>
          <a:prstGeom prst="rect">
            <a:avLst/>
          </a:prstGeom>
          <a:noFill/>
          <a:extLst>
            <a:ext uri="{909E8E84-426E-40DD-AFC4-6F175D3DCCD1}">
              <a14:hiddenFill xmlns:a14="http://schemas.microsoft.com/office/drawing/2010/main">
                <a:solidFill>
                  <a:srgbClr val="FFFFFF"/>
                </a:solidFill>
              </a14:hiddenFill>
            </a:ext>
          </a:extLst>
        </p:spPr>
      </p:pic>
      <p:pic>
        <p:nvPicPr>
          <p:cNvPr id="5134" name="Picture 14" descr="G:\Ensemble consortium work\Let's enjoy making\furniture\commode.gif"/>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flipH="1">
            <a:off x="1691679" y="4086963"/>
            <a:ext cx="1152128" cy="1439461"/>
          </a:xfrm>
          <a:prstGeom prst="rect">
            <a:avLst/>
          </a:prstGeom>
          <a:noFill/>
          <a:extLst>
            <a:ext uri="{909E8E84-426E-40DD-AFC4-6F175D3DCCD1}">
              <a14:hiddenFill xmlns:a14="http://schemas.microsoft.com/office/drawing/2010/main">
                <a:solidFill>
                  <a:srgbClr val="FFFFFF"/>
                </a:solidFill>
              </a14:hiddenFill>
            </a:ext>
          </a:extLst>
        </p:spPr>
      </p:pic>
      <p:pic>
        <p:nvPicPr>
          <p:cNvPr id="5129" name="Picture 9" descr="G:\Ensemble consortium work\Let's enjoy making\furniture\ordinateur.gif"/>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337535" y="4260030"/>
            <a:ext cx="714375" cy="485775"/>
          </a:xfrm>
          <a:prstGeom prst="rect">
            <a:avLst/>
          </a:prstGeom>
          <a:noFill/>
          <a:extLst>
            <a:ext uri="{909E8E84-426E-40DD-AFC4-6F175D3DCCD1}">
              <a14:hiddenFill xmlns:a14="http://schemas.microsoft.com/office/drawing/2010/main">
                <a:solidFill>
                  <a:srgbClr val="FFFFFF"/>
                </a:solidFill>
              </a14:hiddenFill>
            </a:ext>
          </a:extLst>
        </p:spPr>
      </p:pic>
      <p:pic>
        <p:nvPicPr>
          <p:cNvPr id="5136" name="Picture 16" descr="G:\Ensemble consortium work\Let's enjoy making\furniture\miroir.gif"/>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264273" y="2383722"/>
            <a:ext cx="1040820" cy="839371"/>
          </a:xfrm>
          <a:prstGeom prst="rect">
            <a:avLst/>
          </a:prstGeom>
          <a:noFill/>
          <a:extLst>
            <a:ext uri="{909E8E84-426E-40DD-AFC4-6F175D3DCCD1}">
              <a14:hiddenFill xmlns:a14="http://schemas.microsoft.com/office/drawing/2010/main">
                <a:solidFill>
                  <a:srgbClr val="FFFFFF"/>
                </a:solidFill>
              </a14:hiddenFill>
            </a:ext>
          </a:extLst>
        </p:spPr>
      </p:pic>
      <p:pic>
        <p:nvPicPr>
          <p:cNvPr id="5137" name="Picture 17" descr="G:\Ensemble consortium work\Let's enjoy making\furniture\armoire verte.gif"/>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174557" y="2564904"/>
            <a:ext cx="1285875" cy="2876550"/>
          </a:xfrm>
          <a:prstGeom prst="rect">
            <a:avLst/>
          </a:prstGeom>
          <a:noFill/>
          <a:extLst>
            <a:ext uri="{909E8E84-426E-40DD-AFC4-6F175D3DCCD1}">
              <a14:hiddenFill xmlns:a14="http://schemas.microsoft.com/office/drawing/2010/main">
                <a:solidFill>
                  <a:srgbClr val="FFFFFF"/>
                </a:solidFill>
              </a14:hiddenFill>
            </a:ext>
          </a:extLst>
        </p:spPr>
      </p:pic>
      <p:pic>
        <p:nvPicPr>
          <p:cNvPr id="5122" name="Picture 2" descr="G:\Ensemble consortium work\Let's enjoy making\furniture\lits superposés.gif"/>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flipH="1">
            <a:off x="5508104" y="2749411"/>
            <a:ext cx="2816130" cy="29265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0091837"/>
      </p:ext>
    </p:extLst>
  </p:cSld>
  <p:clrMapOvr>
    <a:masterClrMapping/>
  </p:clrMapOvr>
  <mc:AlternateContent xmlns:mc="http://schemas.openxmlformats.org/markup-compatibility/2006" xmlns:p14="http://schemas.microsoft.com/office/powerpoint/2010/main">
    <mc:Choice Requires="p14">
      <p:transition spd="slow" p14:dur="1400" advClick="0" advTm="5000">
        <p14:ripple/>
        <p:sndAc>
          <p:stSnd>
            <p:snd r:embed="rId3" name="une commode marron.wav"/>
          </p:stSnd>
        </p:sndAc>
      </p:transition>
    </mc:Choice>
    <mc:Fallback xmlns="">
      <p:transition spd="slow" advClick="0" advTm="5000">
        <p:fade/>
        <p:sndAc>
          <p:stSnd>
            <p:snd r:embed="rId13" name="une commode marron.wav"/>
          </p:stSnd>
        </p:sndAc>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G:\Ensemble consortium work\Let's enjoy making\furniture\chambre wide.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5576" y="116632"/>
            <a:ext cx="7920880" cy="5503262"/>
          </a:xfrm>
          <a:prstGeom prst="rect">
            <a:avLst/>
          </a:prstGeom>
          <a:noFill/>
          <a:extLst>
            <a:ext uri="{909E8E84-426E-40DD-AFC4-6F175D3DCCD1}">
              <a14:hiddenFill xmlns:a14="http://schemas.microsoft.com/office/drawing/2010/main">
                <a:solidFill>
                  <a:srgbClr val="FFFFFF"/>
                </a:solidFill>
              </a14:hiddenFill>
            </a:ext>
          </a:extLst>
        </p:spPr>
      </p:pic>
      <p:sp>
        <p:nvSpPr>
          <p:cNvPr id="4" name="Title 1"/>
          <p:cNvSpPr>
            <a:spLocks noGrp="1"/>
          </p:cNvSpPr>
          <p:nvPr>
            <p:ph type="ctrTitle"/>
          </p:nvPr>
        </p:nvSpPr>
        <p:spPr>
          <a:xfrm>
            <a:off x="3131840" y="5737418"/>
            <a:ext cx="3240360" cy="792088"/>
          </a:xfrm>
        </p:spPr>
        <p:txBody>
          <a:bodyPr>
            <a:normAutofit/>
          </a:bodyPr>
          <a:lstStyle/>
          <a:p>
            <a:pPr algn="l"/>
            <a:r>
              <a:rPr lang="en-GB" sz="2800" b="1" dirty="0" smtClean="0">
                <a:solidFill>
                  <a:srgbClr val="FF0000"/>
                </a:solidFill>
                <a:latin typeface="+mn-lt"/>
                <a:hlinkClick r:id="" action="ppaction://noaction">
                  <a:snd r:embed="rId3" name="et une television.wav"/>
                </a:hlinkClick>
              </a:rPr>
              <a:t>et </a:t>
            </a:r>
            <a:r>
              <a:rPr lang="en-GB" sz="2800" b="1" dirty="0" err="1" smtClean="0">
                <a:solidFill>
                  <a:srgbClr val="FF0000"/>
                </a:solidFill>
                <a:latin typeface="+mn-lt"/>
                <a:hlinkClick r:id="" action="ppaction://noaction">
                  <a:snd r:embed="rId3" name="et une television.wav"/>
                </a:hlinkClick>
              </a:rPr>
              <a:t>une</a:t>
            </a:r>
            <a:r>
              <a:rPr lang="en-GB" sz="2800" b="1" dirty="0" smtClean="0">
                <a:solidFill>
                  <a:srgbClr val="FF0000"/>
                </a:solidFill>
                <a:latin typeface="+mn-lt"/>
                <a:hlinkClick r:id="" action="ppaction://noaction">
                  <a:snd r:embed="rId3" name="et une television.wav"/>
                </a:hlinkClick>
              </a:rPr>
              <a:t> </a:t>
            </a:r>
            <a:r>
              <a:rPr lang="en-GB" sz="2800" b="1" dirty="0" err="1" smtClean="0">
                <a:solidFill>
                  <a:srgbClr val="FF0000"/>
                </a:solidFill>
                <a:latin typeface="+mn-lt"/>
                <a:hlinkClick r:id="" action="ppaction://noaction">
                  <a:snd r:embed="rId3" name="et une television.wav"/>
                </a:hlinkClick>
              </a:rPr>
              <a:t>télévision</a:t>
            </a:r>
            <a:r>
              <a:rPr lang="en-GB" sz="2800" b="1" dirty="0" smtClean="0">
                <a:solidFill>
                  <a:srgbClr val="FF0000"/>
                </a:solidFill>
                <a:latin typeface="+mn-lt"/>
                <a:hlinkClick r:id="" action="ppaction://noaction">
                  <a:snd r:embed="rId3" name="et une television.wav"/>
                </a:hlinkClick>
              </a:rPr>
              <a:t>.</a:t>
            </a:r>
            <a:endParaRPr lang="en-GB" sz="2800" b="1" dirty="0">
              <a:solidFill>
                <a:srgbClr val="FF0000"/>
              </a:solidFill>
              <a:latin typeface="+mn-lt"/>
              <a:hlinkClick r:id="" action="ppaction://noaction">
                <a:snd r:embed="rId3" name="et une television.wav"/>
              </a:hlinkClick>
            </a:endParaRPr>
          </a:p>
        </p:txBody>
      </p:sp>
      <p:pic>
        <p:nvPicPr>
          <p:cNvPr id="5130" name="Picture 10" descr="G:\Ensemble consortium work\Let's enjoy making\furniture\poster.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30511" y="2325608"/>
            <a:ext cx="581850" cy="1051084"/>
          </a:xfrm>
          <a:prstGeom prst="rect">
            <a:avLst/>
          </a:prstGeom>
          <a:noFill/>
          <a:extLst>
            <a:ext uri="{909E8E84-426E-40DD-AFC4-6F175D3DCCD1}">
              <a14:hiddenFill xmlns:a14="http://schemas.microsoft.com/office/drawing/2010/main">
                <a:solidFill>
                  <a:srgbClr val="FFFFFF"/>
                </a:solidFill>
              </a14:hiddenFill>
            </a:ext>
          </a:extLst>
        </p:spPr>
      </p:pic>
      <p:pic>
        <p:nvPicPr>
          <p:cNvPr id="5132" name="Picture 12" descr="G:\Ensemble consortium work\Let's enjoy making\furniture\chaise.gi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00324" y="3790910"/>
            <a:ext cx="963949" cy="1424016"/>
          </a:xfrm>
          <a:prstGeom prst="rect">
            <a:avLst/>
          </a:prstGeom>
          <a:noFill/>
          <a:extLst>
            <a:ext uri="{909E8E84-426E-40DD-AFC4-6F175D3DCCD1}">
              <a14:hiddenFill xmlns:a14="http://schemas.microsoft.com/office/drawing/2010/main">
                <a:solidFill>
                  <a:srgbClr val="FFFFFF"/>
                </a:solidFill>
              </a14:hiddenFill>
            </a:ext>
          </a:extLst>
        </p:spPr>
      </p:pic>
      <p:pic>
        <p:nvPicPr>
          <p:cNvPr id="5133" name="Picture 13" descr="G:\Ensemble consortium work\Let's enjoy making\furniture\bureau2.gif"/>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09780" y="4502918"/>
            <a:ext cx="1472753" cy="1039590"/>
          </a:xfrm>
          <a:prstGeom prst="rect">
            <a:avLst/>
          </a:prstGeom>
          <a:noFill/>
          <a:extLst>
            <a:ext uri="{909E8E84-426E-40DD-AFC4-6F175D3DCCD1}">
              <a14:hiddenFill xmlns:a14="http://schemas.microsoft.com/office/drawing/2010/main">
                <a:solidFill>
                  <a:srgbClr val="FFFFFF"/>
                </a:solidFill>
              </a14:hiddenFill>
            </a:ext>
          </a:extLst>
        </p:spPr>
      </p:pic>
      <p:pic>
        <p:nvPicPr>
          <p:cNvPr id="5134" name="Picture 14" descr="G:\Ensemble consortium work\Let's enjoy making\furniture\commode.gif"/>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flipH="1">
            <a:off x="1691679" y="4086963"/>
            <a:ext cx="1152128" cy="1439461"/>
          </a:xfrm>
          <a:prstGeom prst="rect">
            <a:avLst/>
          </a:prstGeom>
          <a:noFill/>
          <a:extLst>
            <a:ext uri="{909E8E84-426E-40DD-AFC4-6F175D3DCCD1}">
              <a14:hiddenFill xmlns:a14="http://schemas.microsoft.com/office/drawing/2010/main">
                <a:solidFill>
                  <a:srgbClr val="FFFFFF"/>
                </a:solidFill>
              </a14:hiddenFill>
            </a:ext>
          </a:extLst>
        </p:spPr>
      </p:pic>
      <p:pic>
        <p:nvPicPr>
          <p:cNvPr id="5135" name="Picture 15" descr="G:\Ensemble consortium work\Let's enjoy making\furniture\télévision2.gif"/>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flipH="1">
            <a:off x="1883566" y="3540213"/>
            <a:ext cx="614599" cy="914537"/>
          </a:xfrm>
          <a:prstGeom prst="rect">
            <a:avLst/>
          </a:prstGeom>
          <a:noFill/>
          <a:extLst>
            <a:ext uri="{909E8E84-426E-40DD-AFC4-6F175D3DCCD1}">
              <a14:hiddenFill xmlns:a14="http://schemas.microsoft.com/office/drawing/2010/main">
                <a:solidFill>
                  <a:srgbClr val="FFFFFF"/>
                </a:solidFill>
              </a14:hiddenFill>
            </a:ext>
          </a:extLst>
        </p:spPr>
      </p:pic>
      <p:pic>
        <p:nvPicPr>
          <p:cNvPr id="5129" name="Picture 9" descr="G:\Ensemble consortium work\Let's enjoy making\furniture\ordinateur.gif"/>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337535" y="4260030"/>
            <a:ext cx="714375" cy="485775"/>
          </a:xfrm>
          <a:prstGeom prst="rect">
            <a:avLst/>
          </a:prstGeom>
          <a:noFill/>
          <a:extLst>
            <a:ext uri="{909E8E84-426E-40DD-AFC4-6F175D3DCCD1}">
              <a14:hiddenFill xmlns:a14="http://schemas.microsoft.com/office/drawing/2010/main">
                <a:solidFill>
                  <a:srgbClr val="FFFFFF"/>
                </a:solidFill>
              </a14:hiddenFill>
            </a:ext>
          </a:extLst>
        </p:spPr>
      </p:pic>
      <p:pic>
        <p:nvPicPr>
          <p:cNvPr id="5136" name="Picture 16" descr="G:\Ensemble consortium work\Let's enjoy making\furniture\miroir.gif"/>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264273" y="2383722"/>
            <a:ext cx="1040820" cy="839371"/>
          </a:xfrm>
          <a:prstGeom prst="rect">
            <a:avLst/>
          </a:prstGeom>
          <a:noFill/>
          <a:extLst>
            <a:ext uri="{909E8E84-426E-40DD-AFC4-6F175D3DCCD1}">
              <a14:hiddenFill xmlns:a14="http://schemas.microsoft.com/office/drawing/2010/main">
                <a:solidFill>
                  <a:srgbClr val="FFFFFF"/>
                </a:solidFill>
              </a14:hiddenFill>
            </a:ext>
          </a:extLst>
        </p:spPr>
      </p:pic>
      <p:pic>
        <p:nvPicPr>
          <p:cNvPr id="5137" name="Picture 17" descr="G:\Ensemble consortium work\Let's enjoy making\furniture\armoire verte.gif"/>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174557" y="2564904"/>
            <a:ext cx="1285875" cy="2876550"/>
          </a:xfrm>
          <a:prstGeom prst="rect">
            <a:avLst/>
          </a:prstGeom>
          <a:noFill/>
          <a:extLst>
            <a:ext uri="{909E8E84-426E-40DD-AFC4-6F175D3DCCD1}">
              <a14:hiddenFill xmlns:a14="http://schemas.microsoft.com/office/drawing/2010/main">
                <a:solidFill>
                  <a:srgbClr val="FFFFFF"/>
                </a:solidFill>
              </a14:hiddenFill>
            </a:ext>
          </a:extLst>
        </p:spPr>
      </p:pic>
      <p:pic>
        <p:nvPicPr>
          <p:cNvPr id="5122" name="Picture 2" descr="G:\Ensemble consortium work\Let's enjoy making\furniture\lits superposés.gif"/>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flipH="1">
            <a:off x="5508104" y="2749411"/>
            <a:ext cx="2816130" cy="29265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84018788"/>
      </p:ext>
    </p:extLst>
  </p:cSld>
  <p:clrMapOvr>
    <a:masterClrMapping/>
  </p:clrMapOvr>
  <mc:AlternateContent xmlns:mc="http://schemas.openxmlformats.org/markup-compatibility/2006" xmlns:p14="http://schemas.microsoft.com/office/powerpoint/2010/main">
    <mc:Choice Requires="p14">
      <p:transition spd="slow" p14:dur="1400" advClick="0" advTm="5000">
        <p14:ripple/>
        <p:sndAc>
          <p:stSnd>
            <p:snd r:embed="rId3" name="et une television.wav"/>
          </p:stSnd>
        </p:sndAc>
      </p:transition>
    </mc:Choice>
    <mc:Fallback xmlns="">
      <p:transition spd="slow" advClick="0" advTm="5000">
        <p:fade/>
        <p:sndAc>
          <p:stSnd>
            <p:snd r:embed="rId14" name="et une television.wav"/>
          </p:stSnd>
        </p:sndAc>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hlinkClick r:id="" action="ppaction://noaction">
              <a:snd r:embed="rId3" name="chambre description.wav"/>
            </a:hlinkClick>
          </p:cNvPr>
          <p:cNvSpPr txBox="1"/>
          <p:nvPr/>
        </p:nvSpPr>
        <p:spPr>
          <a:xfrm>
            <a:off x="179512" y="836712"/>
            <a:ext cx="8784976" cy="4154984"/>
          </a:xfrm>
          <a:prstGeom prst="rect">
            <a:avLst/>
          </a:prstGeom>
          <a:noFill/>
        </p:spPr>
        <p:txBody>
          <a:bodyPr wrap="square" rtlCol="0">
            <a:spAutoFit/>
          </a:bodyPr>
          <a:lstStyle/>
          <a:p>
            <a:r>
              <a:rPr lang="en-GB" sz="4400" b="1" dirty="0" err="1"/>
              <a:t>Dans</a:t>
            </a:r>
            <a:r>
              <a:rPr lang="en-GB" sz="4400" b="1" dirty="0"/>
              <a:t> la </a:t>
            </a:r>
            <a:r>
              <a:rPr lang="en-GB" sz="4400" b="1" dirty="0" err="1"/>
              <a:t>chambre</a:t>
            </a:r>
            <a:r>
              <a:rPr lang="en-GB" sz="4400" b="1" dirty="0"/>
              <a:t> </a:t>
            </a:r>
            <a:r>
              <a:rPr lang="en-GB" sz="4400" b="1" dirty="0" err="1"/>
              <a:t>il</a:t>
            </a:r>
            <a:r>
              <a:rPr lang="en-GB" sz="4400" b="1" dirty="0"/>
              <a:t> y a </a:t>
            </a:r>
            <a:r>
              <a:rPr lang="en-GB" sz="4400" b="1" dirty="0" err="1"/>
              <a:t>une</a:t>
            </a:r>
            <a:r>
              <a:rPr lang="en-GB" sz="4400" b="1" dirty="0"/>
              <a:t> armoire </a:t>
            </a:r>
            <a:r>
              <a:rPr lang="en-GB" sz="4400" b="1" dirty="0" err="1" smtClean="0"/>
              <a:t>verte</a:t>
            </a:r>
            <a:r>
              <a:rPr lang="en-GB" sz="4400" b="1" dirty="0" smtClean="0"/>
              <a:t>, des </a:t>
            </a:r>
            <a:r>
              <a:rPr lang="en-GB" sz="4400" b="1" dirty="0" err="1" smtClean="0"/>
              <a:t>lits</a:t>
            </a:r>
            <a:r>
              <a:rPr lang="en-GB" sz="4400" b="1" dirty="0" smtClean="0"/>
              <a:t> </a:t>
            </a:r>
            <a:r>
              <a:rPr lang="en-GB" sz="4400" b="1" dirty="0" err="1" smtClean="0"/>
              <a:t>superposés</a:t>
            </a:r>
            <a:r>
              <a:rPr lang="en-GB" sz="4400" b="1" dirty="0" smtClean="0"/>
              <a:t> </a:t>
            </a:r>
            <a:r>
              <a:rPr lang="en-GB" sz="4400" b="1" dirty="0" err="1" smtClean="0"/>
              <a:t>marron</a:t>
            </a:r>
            <a:r>
              <a:rPr lang="en-GB" sz="4400" b="1" dirty="0" smtClean="0"/>
              <a:t> et </a:t>
            </a:r>
            <a:r>
              <a:rPr lang="en-GB" sz="4400" b="1" dirty="0" err="1" smtClean="0"/>
              <a:t>jaune</a:t>
            </a:r>
            <a:r>
              <a:rPr lang="en-GB" sz="4400" b="1" dirty="0" smtClean="0"/>
              <a:t>, un poster, un </a:t>
            </a:r>
            <a:r>
              <a:rPr lang="en-GB" sz="4400" b="1" dirty="0" err="1" smtClean="0"/>
              <a:t>miroir</a:t>
            </a:r>
            <a:r>
              <a:rPr lang="en-GB" sz="4400" b="1" dirty="0" smtClean="0"/>
              <a:t>, un bureau rouge, </a:t>
            </a:r>
            <a:r>
              <a:rPr lang="en-GB" sz="4400" b="1" dirty="0" err="1" smtClean="0"/>
              <a:t>une</a:t>
            </a:r>
            <a:r>
              <a:rPr lang="en-GB" sz="4400" b="1" dirty="0" smtClean="0"/>
              <a:t> chaise </a:t>
            </a:r>
            <a:r>
              <a:rPr lang="en-GB" sz="4400" b="1" dirty="0" err="1" smtClean="0"/>
              <a:t>jaune</a:t>
            </a:r>
            <a:r>
              <a:rPr lang="en-GB" sz="4400" b="1" dirty="0" smtClean="0"/>
              <a:t> et </a:t>
            </a:r>
            <a:r>
              <a:rPr lang="en-GB" sz="4400" b="1" dirty="0" err="1" smtClean="0"/>
              <a:t>grise</a:t>
            </a:r>
            <a:r>
              <a:rPr lang="en-GB" sz="4400" b="1" dirty="0" smtClean="0"/>
              <a:t>, un </a:t>
            </a:r>
            <a:r>
              <a:rPr lang="en-GB" sz="4400" b="1" dirty="0" err="1" smtClean="0"/>
              <a:t>ordinateur</a:t>
            </a:r>
            <a:r>
              <a:rPr lang="en-GB" sz="4400" b="1" dirty="0" smtClean="0"/>
              <a:t> </a:t>
            </a:r>
            <a:r>
              <a:rPr lang="en-GB" sz="4400" b="1" dirty="0" err="1" smtClean="0"/>
              <a:t>gris</a:t>
            </a:r>
            <a:r>
              <a:rPr lang="en-GB" sz="4400" b="1" dirty="0" smtClean="0"/>
              <a:t>, </a:t>
            </a:r>
            <a:r>
              <a:rPr lang="en-GB" sz="4400" b="1" dirty="0" err="1" smtClean="0"/>
              <a:t>une</a:t>
            </a:r>
            <a:r>
              <a:rPr lang="en-GB" sz="4400" b="1" dirty="0" smtClean="0"/>
              <a:t> commode </a:t>
            </a:r>
            <a:r>
              <a:rPr lang="en-GB" sz="4400" b="1" dirty="0" err="1" smtClean="0"/>
              <a:t>marron</a:t>
            </a:r>
            <a:r>
              <a:rPr lang="en-GB" sz="4400" b="1" dirty="0" smtClean="0"/>
              <a:t>, et </a:t>
            </a:r>
            <a:r>
              <a:rPr lang="en-GB" sz="4400" b="1" dirty="0" err="1" smtClean="0"/>
              <a:t>une</a:t>
            </a:r>
            <a:r>
              <a:rPr lang="en-GB" sz="4400" b="1" dirty="0" smtClean="0"/>
              <a:t> </a:t>
            </a:r>
            <a:r>
              <a:rPr lang="en-GB" sz="4400" b="1" dirty="0" err="1" smtClean="0"/>
              <a:t>télévision</a:t>
            </a:r>
            <a:r>
              <a:rPr lang="en-GB" sz="4400" b="1" dirty="0" smtClean="0"/>
              <a:t>.</a:t>
            </a:r>
            <a:endParaRPr lang="en-GB" sz="3600" b="1" dirty="0" smtClean="0"/>
          </a:p>
        </p:txBody>
      </p:sp>
      <p:sp>
        <p:nvSpPr>
          <p:cNvPr id="4" name="TextBox 3"/>
          <p:cNvSpPr txBox="1"/>
          <p:nvPr/>
        </p:nvSpPr>
        <p:spPr>
          <a:xfrm>
            <a:off x="340363" y="5589240"/>
            <a:ext cx="8784976" cy="769441"/>
          </a:xfrm>
          <a:prstGeom prst="rect">
            <a:avLst/>
          </a:prstGeom>
          <a:noFill/>
        </p:spPr>
        <p:txBody>
          <a:bodyPr wrap="square" rtlCol="0">
            <a:spAutoFit/>
          </a:bodyPr>
          <a:lstStyle/>
          <a:p>
            <a:r>
              <a:rPr lang="en-GB" sz="4400" b="1" dirty="0" smtClean="0"/>
              <a:t>Et </a:t>
            </a:r>
            <a:r>
              <a:rPr lang="en-GB" sz="4400" b="1" dirty="0" err="1" smtClean="0"/>
              <a:t>maintenant</a:t>
            </a:r>
            <a:r>
              <a:rPr lang="en-GB" sz="4400" b="1" dirty="0" smtClean="0"/>
              <a:t>, le challenge !</a:t>
            </a:r>
            <a:endParaRPr lang="en-GB" sz="3600" b="1" dirty="0" smtClean="0"/>
          </a:p>
        </p:txBody>
      </p:sp>
    </p:spTree>
    <p:extLst>
      <p:ext uri="{BB962C8B-B14F-4D97-AF65-F5344CB8AC3E}">
        <p14:creationId xmlns:p14="http://schemas.microsoft.com/office/powerpoint/2010/main" val="16759852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G:\Ensemble consortium work\Let's enjoy making\furniture\maison meuble.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584" y="980728"/>
            <a:ext cx="7644343" cy="5733256"/>
          </a:xfrm>
          <a:prstGeom prst="rect">
            <a:avLst/>
          </a:prstGeom>
          <a:noFill/>
          <a:extLst>
            <a:ext uri="{909E8E84-426E-40DD-AFC4-6F175D3DCCD1}">
              <a14:hiddenFill xmlns:a14="http://schemas.microsoft.com/office/drawing/2010/main">
                <a:solidFill>
                  <a:srgbClr val="FFFFFF"/>
                </a:solidFill>
              </a14:hiddenFill>
            </a:ext>
          </a:extLst>
        </p:spPr>
      </p:pic>
      <p:sp>
        <p:nvSpPr>
          <p:cNvPr id="4" name="Title 1"/>
          <p:cNvSpPr>
            <a:spLocks noGrp="1"/>
          </p:cNvSpPr>
          <p:nvPr>
            <p:ph type="ctrTitle"/>
          </p:nvPr>
        </p:nvSpPr>
        <p:spPr>
          <a:xfrm>
            <a:off x="699527" y="157771"/>
            <a:ext cx="7772400" cy="792088"/>
          </a:xfrm>
        </p:spPr>
        <p:txBody>
          <a:bodyPr>
            <a:normAutofit/>
          </a:bodyPr>
          <a:lstStyle/>
          <a:p>
            <a:r>
              <a:rPr lang="en-GB" sz="4000" b="1" dirty="0">
                <a:solidFill>
                  <a:srgbClr val="6DC1E3"/>
                </a:solidFill>
                <a:latin typeface="Comic Sans MS" panose="030F0702030302020204" pitchFamily="66" charset="0"/>
              </a:rPr>
              <a:t>Let’s</a:t>
            </a:r>
            <a:r>
              <a:rPr lang="en-GB" sz="4000" b="1" dirty="0">
                <a:solidFill>
                  <a:srgbClr val="6DC1E3"/>
                </a:solidFill>
                <a:latin typeface="Comic Sans MS" panose="030F0702030302020204" pitchFamily="66" charset="0"/>
              </a:rPr>
              <a:t> enjoy making: Session 1</a:t>
            </a:r>
            <a:endParaRPr lang="en-GB" sz="4000" b="1" dirty="0">
              <a:solidFill>
                <a:srgbClr val="6DC1E3"/>
              </a:solidFill>
              <a:latin typeface="Comic Sans MS" panose="030F0702030302020204" pitchFamily="66" charset="0"/>
            </a:endParaRPr>
          </a:p>
        </p:txBody>
      </p:sp>
    </p:spTree>
    <p:extLst>
      <p:ext uri="{BB962C8B-B14F-4D97-AF65-F5344CB8AC3E}">
        <p14:creationId xmlns:p14="http://schemas.microsoft.com/office/powerpoint/2010/main" val="365112659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hlinkClick r:id="" action="ppaction://noaction">
              <a:snd r:embed="rId3" name="chambre description.wav"/>
            </a:hlinkClick>
          </p:cNvPr>
          <p:cNvSpPr txBox="1"/>
          <p:nvPr/>
        </p:nvSpPr>
        <p:spPr>
          <a:xfrm>
            <a:off x="179512" y="1772816"/>
            <a:ext cx="8784976" cy="4154984"/>
          </a:xfrm>
          <a:prstGeom prst="rect">
            <a:avLst/>
          </a:prstGeom>
          <a:noFill/>
        </p:spPr>
        <p:txBody>
          <a:bodyPr wrap="square" rtlCol="0">
            <a:spAutoFit/>
          </a:bodyPr>
          <a:lstStyle/>
          <a:p>
            <a:r>
              <a:rPr lang="en-GB" sz="4400" b="1" dirty="0" err="1"/>
              <a:t>Dans</a:t>
            </a:r>
            <a:r>
              <a:rPr lang="en-GB" sz="4400" b="1" dirty="0"/>
              <a:t> la </a:t>
            </a:r>
            <a:r>
              <a:rPr lang="en-GB" sz="4400" b="1" dirty="0" smtClean="0"/>
              <a:t>-------- </a:t>
            </a:r>
            <a:r>
              <a:rPr lang="en-GB" sz="4400" b="1" dirty="0" err="1"/>
              <a:t>il</a:t>
            </a:r>
            <a:r>
              <a:rPr lang="en-GB" sz="4400" b="1" dirty="0"/>
              <a:t> y a </a:t>
            </a:r>
            <a:r>
              <a:rPr lang="en-GB" sz="4400" b="1" dirty="0" err="1"/>
              <a:t>une</a:t>
            </a:r>
            <a:r>
              <a:rPr lang="en-GB" sz="4400" b="1" dirty="0"/>
              <a:t> </a:t>
            </a:r>
            <a:r>
              <a:rPr lang="en-GB" sz="4400" b="1" dirty="0" smtClean="0"/>
              <a:t>--------- </a:t>
            </a:r>
            <a:r>
              <a:rPr lang="en-GB" sz="4400" b="1" dirty="0" err="1" smtClean="0"/>
              <a:t>verte</a:t>
            </a:r>
            <a:r>
              <a:rPr lang="en-GB" sz="4400" b="1" dirty="0" smtClean="0"/>
              <a:t>, des ------ </a:t>
            </a:r>
            <a:r>
              <a:rPr lang="en-GB" sz="4400" b="1" dirty="0" err="1" smtClean="0"/>
              <a:t>superposés</a:t>
            </a:r>
            <a:r>
              <a:rPr lang="en-GB" sz="4400" b="1" dirty="0" smtClean="0"/>
              <a:t> </a:t>
            </a:r>
            <a:r>
              <a:rPr lang="en-GB" sz="4400" b="1" dirty="0" err="1" smtClean="0"/>
              <a:t>marron</a:t>
            </a:r>
            <a:r>
              <a:rPr lang="en-GB" sz="4400" b="1" dirty="0" smtClean="0"/>
              <a:t> et </a:t>
            </a:r>
            <a:r>
              <a:rPr lang="en-GB" sz="4400" b="1" dirty="0" err="1" smtClean="0"/>
              <a:t>jaune</a:t>
            </a:r>
            <a:r>
              <a:rPr lang="en-GB" sz="4400" b="1" dirty="0" smtClean="0"/>
              <a:t>, un --------, un -------, un -------- rouge, </a:t>
            </a:r>
            <a:r>
              <a:rPr lang="en-GB" sz="4400" b="1" dirty="0" err="1" smtClean="0"/>
              <a:t>une</a:t>
            </a:r>
            <a:r>
              <a:rPr lang="en-GB" sz="4400" b="1" dirty="0" smtClean="0"/>
              <a:t> -------- </a:t>
            </a:r>
            <a:r>
              <a:rPr lang="en-GB" sz="4400" b="1" dirty="0" err="1" smtClean="0"/>
              <a:t>jaune</a:t>
            </a:r>
            <a:r>
              <a:rPr lang="en-GB" sz="4400" b="1" dirty="0" smtClean="0"/>
              <a:t> et </a:t>
            </a:r>
            <a:r>
              <a:rPr lang="en-GB" sz="4400" b="1" dirty="0" err="1" smtClean="0"/>
              <a:t>grise</a:t>
            </a:r>
            <a:r>
              <a:rPr lang="en-GB" sz="4400" b="1" dirty="0" smtClean="0"/>
              <a:t>, un ------------- </a:t>
            </a:r>
            <a:r>
              <a:rPr lang="en-GB" sz="4400" b="1" dirty="0" err="1" smtClean="0"/>
              <a:t>gris</a:t>
            </a:r>
            <a:r>
              <a:rPr lang="en-GB" sz="4400" b="1" dirty="0" smtClean="0"/>
              <a:t>, </a:t>
            </a:r>
            <a:r>
              <a:rPr lang="en-GB" sz="4400" b="1" dirty="0" err="1" smtClean="0"/>
              <a:t>une</a:t>
            </a:r>
            <a:r>
              <a:rPr lang="en-GB" sz="4400" b="1" dirty="0" smtClean="0"/>
              <a:t> ----------- </a:t>
            </a:r>
            <a:r>
              <a:rPr lang="en-GB" sz="4400" b="1" dirty="0" err="1" smtClean="0"/>
              <a:t>marron</a:t>
            </a:r>
            <a:r>
              <a:rPr lang="en-GB" sz="4400" b="1" dirty="0" smtClean="0"/>
              <a:t>, et </a:t>
            </a:r>
            <a:r>
              <a:rPr lang="en-GB" sz="4400" b="1" dirty="0" err="1" smtClean="0"/>
              <a:t>une</a:t>
            </a:r>
            <a:r>
              <a:rPr lang="en-GB" sz="4400" b="1" dirty="0" smtClean="0"/>
              <a:t> -----------.</a:t>
            </a:r>
            <a:endParaRPr lang="en-GB" sz="3600" b="1" dirty="0" smtClean="0"/>
          </a:p>
        </p:txBody>
      </p:sp>
      <p:sp>
        <p:nvSpPr>
          <p:cNvPr id="4" name="TextBox 3"/>
          <p:cNvSpPr txBox="1"/>
          <p:nvPr/>
        </p:nvSpPr>
        <p:spPr>
          <a:xfrm>
            <a:off x="1079612" y="356120"/>
            <a:ext cx="7308812" cy="707886"/>
          </a:xfrm>
          <a:prstGeom prst="rect">
            <a:avLst/>
          </a:prstGeom>
          <a:noFill/>
        </p:spPr>
        <p:txBody>
          <a:bodyPr wrap="square" rtlCol="0">
            <a:spAutoFit/>
          </a:bodyPr>
          <a:lstStyle/>
          <a:p>
            <a:r>
              <a:rPr lang="en-GB" sz="3600" b="1" dirty="0" err="1">
                <a:solidFill>
                  <a:srgbClr val="6DC1E3"/>
                </a:solidFill>
                <a:latin typeface="Comic Sans MS" panose="030F0702030302020204" pitchFamily="66" charset="0"/>
                <a:ea typeface="+mj-ea"/>
                <a:cs typeface="+mj-cs"/>
              </a:rPr>
              <a:t>D</a:t>
            </a:r>
            <a:r>
              <a:rPr lang="en-GB" sz="3600" b="1" dirty="0" err="1">
                <a:solidFill>
                  <a:srgbClr val="6DC1E3"/>
                </a:solidFill>
                <a:latin typeface="Comic Sans MS" panose="030F0702030302020204" pitchFamily="66" charset="0"/>
                <a:ea typeface="+mj-ea"/>
                <a:cs typeface="+mj-cs"/>
              </a:rPr>
              <a:t>’abord</a:t>
            </a:r>
            <a:r>
              <a:rPr lang="en-GB" sz="4000" b="1" dirty="0" smtClean="0">
                <a:solidFill>
                  <a:srgbClr val="FF0000"/>
                </a:solidFill>
              </a:rPr>
              <a:t> </a:t>
            </a:r>
            <a:r>
              <a:rPr lang="en-GB" sz="3600" b="1" dirty="0">
                <a:solidFill>
                  <a:srgbClr val="6DC1E3"/>
                </a:solidFill>
                <a:latin typeface="Comic Sans MS" panose="030F0702030302020204" pitchFamily="66" charset="0"/>
                <a:ea typeface="+mj-ea"/>
                <a:cs typeface="+mj-cs"/>
              </a:rPr>
              <a:t>on </a:t>
            </a:r>
            <a:r>
              <a:rPr lang="en-GB" sz="3600" b="1" dirty="0" err="1">
                <a:solidFill>
                  <a:srgbClr val="6DC1E3"/>
                </a:solidFill>
                <a:latin typeface="Comic Sans MS" panose="030F0702030302020204" pitchFamily="66" charset="0"/>
                <a:ea typeface="+mj-ea"/>
                <a:cs typeface="+mj-cs"/>
              </a:rPr>
              <a:t>enlève</a:t>
            </a:r>
            <a:r>
              <a:rPr lang="en-GB" sz="3600" b="1" dirty="0">
                <a:solidFill>
                  <a:srgbClr val="6DC1E3"/>
                </a:solidFill>
                <a:latin typeface="Comic Sans MS" panose="030F0702030302020204" pitchFamily="66" charset="0"/>
                <a:ea typeface="+mj-ea"/>
                <a:cs typeface="+mj-cs"/>
              </a:rPr>
              <a:t> les </a:t>
            </a:r>
            <a:r>
              <a:rPr lang="en-GB" sz="3600" b="1" dirty="0" err="1">
                <a:solidFill>
                  <a:srgbClr val="6DC1E3"/>
                </a:solidFill>
                <a:latin typeface="Comic Sans MS" panose="030F0702030302020204" pitchFamily="66" charset="0"/>
                <a:ea typeface="+mj-ea"/>
                <a:cs typeface="+mj-cs"/>
              </a:rPr>
              <a:t>noms</a:t>
            </a:r>
            <a:r>
              <a:rPr lang="en-GB" sz="3600" b="1" dirty="0">
                <a:solidFill>
                  <a:srgbClr val="6DC1E3"/>
                </a:solidFill>
                <a:latin typeface="Comic Sans MS" panose="030F0702030302020204" pitchFamily="66" charset="0"/>
                <a:ea typeface="+mj-ea"/>
                <a:cs typeface="+mj-cs"/>
              </a:rPr>
              <a:t>...</a:t>
            </a:r>
          </a:p>
        </p:txBody>
      </p:sp>
    </p:spTree>
    <p:extLst>
      <p:ext uri="{BB962C8B-B14F-4D97-AF65-F5344CB8AC3E}">
        <p14:creationId xmlns:p14="http://schemas.microsoft.com/office/powerpoint/2010/main" val="225389782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hlinkClick r:id="" action="ppaction://noaction">
              <a:snd r:embed="rId3" name="chambre description.wav"/>
            </a:hlinkClick>
          </p:cNvPr>
          <p:cNvSpPr txBox="1"/>
          <p:nvPr/>
        </p:nvSpPr>
        <p:spPr>
          <a:xfrm>
            <a:off x="189958" y="1700808"/>
            <a:ext cx="8784976" cy="4154984"/>
          </a:xfrm>
          <a:prstGeom prst="rect">
            <a:avLst/>
          </a:prstGeom>
          <a:noFill/>
        </p:spPr>
        <p:txBody>
          <a:bodyPr wrap="square" rtlCol="0">
            <a:spAutoFit/>
          </a:bodyPr>
          <a:lstStyle/>
          <a:p>
            <a:r>
              <a:rPr lang="en-GB" sz="4400" b="1" dirty="0" err="1"/>
              <a:t>Dans</a:t>
            </a:r>
            <a:r>
              <a:rPr lang="en-GB" sz="4400" b="1" dirty="0"/>
              <a:t> la </a:t>
            </a:r>
            <a:r>
              <a:rPr lang="en-GB" sz="4400" b="1" dirty="0" smtClean="0"/>
              <a:t>-------- </a:t>
            </a:r>
            <a:r>
              <a:rPr lang="en-GB" sz="4400" b="1" dirty="0" err="1"/>
              <a:t>il</a:t>
            </a:r>
            <a:r>
              <a:rPr lang="en-GB" sz="4400" b="1" dirty="0"/>
              <a:t> y a </a:t>
            </a:r>
            <a:r>
              <a:rPr lang="en-GB" sz="4400" b="1" dirty="0" err="1"/>
              <a:t>une</a:t>
            </a:r>
            <a:r>
              <a:rPr lang="en-GB" sz="4400" b="1" dirty="0"/>
              <a:t> </a:t>
            </a:r>
            <a:r>
              <a:rPr lang="en-GB" sz="4400" b="1" dirty="0" smtClean="0"/>
              <a:t>--------- -------, des ------ ------------- --------- et --------, un --------, un -------, un -------- ---------, </a:t>
            </a:r>
            <a:r>
              <a:rPr lang="en-GB" sz="4400" b="1" dirty="0" err="1" smtClean="0"/>
              <a:t>une</a:t>
            </a:r>
            <a:r>
              <a:rPr lang="en-GB" sz="4400" b="1" dirty="0" smtClean="0"/>
              <a:t> -------- -------- et ----------, un ------------- -------, </a:t>
            </a:r>
            <a:r>
              <a:rPr lang="en-GB" sz="4400" b="1" dirty="0" err="1" smtClean="0"/>
              <a:t>une</a:t>
            </a:r>
            <a:r>
              <a:rPr lang="en-GB" sz="4400" b="1" dirty="0" smtClean="0"/>
              <a:t> ----------- ----------, et </a:t>
            </a:r>
            <a:r>
              <a:rPr lang="en-GB" sz="4400" b="1" dirty="0" err="1" smtClean="0"/>
              <a:t>une</a:t>
            </a:r>
            <a:r>
              <a:rPr lang="en-GB" sz="4400" b="1" dirty="0" smtClean="0"/>
              <a:t> -----------.</a:t>
            </a:r>
            <a:endParaRPr lang="en-GB" sz="3600" b="1" dirty="0" smtClean="0"/>
          </a:p>
        </p:txBody>
      </p:sp>
      <p:sp>
        <p:nvSpPr>
          <p:cNvPr id="4" name="TextBox 3"/>
          <p:cNvSpPr txBox="1"/>
          <p:nvPr/>
        </p:nvSpPr>
        <p:spPr>
          <a:xfrm>
            <a:off x="1" y="67271"/>
            <a:ext cx="9143999" cy="646331"/>
          </a:xfrm>
          <a:prstGeom prst="rect">
            <a:avLst/>
          </a:prstGeom>
          <a:noFill/>
        </p:spPr>
        <p:txBody>
          <a:bodyPr wrap="square" rtlCol="0">
            <a:spAutoFit/>
          </a:bodyPr>
          <a:lstStyle/>
          <a:p>
            <a:r>
              <a:rPr lang="en-GB" sz="3600" b="1" dirty="0">
                <a:solidFill>
                  <a:srgbClr val="6DC1E3"/>
                </a:solidFill>
                <a:latin typeface="Comic Sans MS" panose="030F0702030302020204" pitchFamily="66" charset="0"/>
                <a:ea typeface="+mj-ea"/>
                <a:cs typeface="+mj-cs"/>
              </a:rPr>
              <a:t>e</a:t>
            </a:r>
            <a:r>
              <a:rPr lang="en-GB" sz="3600" b="1" dirty="0">
                <a:solidFill>
                  <a:srgbClr val="6DC1E3"/>
                </a:solidFill>
                <a:latin typeface="Comic Sans MS" panose="030F0702030302020204" pitchFamily="66" charset="0"/>
                <a:ea typeface="+mj-ea"/>
                <a:cs typeface="+mj-cs"/>
              </a:rPr>
              <a:t>t </a:t>
            </a:r>
            <a:r>
              <a:rPr lang="en-GB" sz="3600" b="1" dirty="0" err="1">
                <a:solidFill>
                  <a:srgbClr val="6DC1E3"/>
                </a:solidFill>
                <a:latin typeface="Comic Sans MS" panose="030F0702030302020204" pitchFamily="66" charset="0"/>
                <a:ea typeface="+mj-ea"/>
                <a:cs typeface="+mj-cs"/>
              </a:rPr>
              <a:t>maintenant</a:t>
            </a:r>
            <a:r>
              <a:rPr lang="en-GB" sz="3600" b="1" dirty="0">
                <a:solidFill>
                  <a:srgbClr val="6DC1E3"/>
                </a:solidFill>
                <a:latin typeface="Comic Sans MS" panose="030F0702030302020204" pitchFamily="66" charset="0"/>
                <a:ea typeface="+mj-ea"/>
                <a:cs typeface="+mj-cs"/>
              </a:rPr>
              <a:t>, on </a:t>
            </a:r>
            <a:r>
              <a:rPr lang="en-GB" sz="3600" b="1" dirty="0" err="1">
                <a:solidFill>
                  <a:srgbClr val="6DC1E3"/>
                </a:solidFill>
                <a:latin typeface="Comic Sans MS" panose="030F0702030302020204" pitchFamily="66" charset="0"/>
                <a:ea typeface="+mj-ea"/>
                <a:cs typeface="+mj-cs"/>
              </a:rPr>
              <a:t>enlève</a:t>
            </a:r>
            <a:r>
              <a:rPr lang="en-GB" sz="3600" b="1" dirty="0">
                <a:solidFill>
                  <a:srgbClr val="6DC1E3"/>
                </a:solidFill>
                <a:latin typeface="Comic Sans MS" panose="030F0702030302020204" pitchFamily="66" charset="0"/>
                <a:ea typeface="+mj-ea"/>
                <a:cs typeface="+mj-cs"/>
              </a:rPr>
              <a:t> les </a:t>
            </a:r>
            <a:r>
              <a:rPr lang="en-GB" sz="3600" b="1" dirty="0" err="1">
                <a:solidFill>
                  <a:srgbClr val="6DC1E3"/>
                </a:solidFill>
                <a:latin typeface="Comic Sans MS" panose="030F0702030302020204" pitchFamily="66" charset="0"/>
                <a:ea typeface="+mj-ea"/>
                <a:cs typeface="+mj-cs"/>
              </a:rPr>
              <a:t>adjectifs</a:t>
            </a:r>
            <a:r>
              <a:rPr lang="en-GB" sz="3600" b="1" dirty="0">
                <a:solidFill>
                  <a:srgbClr val="6DC1E3"/>
                </a:solidFill>
                <a:latin typeface="Comic Sans MS" panose="030F0702030302020204" pitchFamily="66" charset="0"/>
                <a:ea typeface="+mj-ea"/>
                <a:cs typeface="+mj-cs"/>
              </a:rPr>
              <a:t>.</a:t>
            </a:r>
          </a:p>
        </p:txBody>
      </p:sp>
    </p:spTree>
    <p:extLst>
      <p:ext uri="{BB962C8B-B14F-4D97-AF65-F5344CB8AC3E}">
        <p14:creationId xmlns:p14="http://schemas.microsoft.com/office/powerpoint/2010/main" val="54036894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G:\Ensemble consortium work\Let's enjoy making\furniture\chambre wide.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404664"/>
            <a:ext cx="9108504" cy="5786891"/>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971600" y="2564904"/>
            <a:ext cx="7848872" cy="3539430"/>
          </a:xfrm>
          <a:prstGeom prst="rect">
            <a:avLst/>
          </a:prstGeom>
          <a:noFill/>
        </p:spPr>
        <p:txBody>
          <a:bodyPr wrap="square" rtlCol="0">
            <a:spAutoFit/>
          </a:bodyPr>
          <a:lstStyle/>
          <a:p>
            <a:r>
              <a:rPr lang="en-GB" sz="2800" i="1" dirty="0" err="1" smtClean="0"/>
              <a:t>Maintenant</a:t>
            </a:r>
            <a:r>
              <a:rPr lang="en-GB" sz="2800" i="1" dirty="0" smtClean="0"/>
              <a:t>, je </a:t>
            </a:r>
            <a:r>
              <a:rPr lang="en-GB" sz="2800" i="1" dirty="0" err="1" smtClean="0"/>
              <a:t>vais</a:t>
            </a:r>
            <a:r>
              <a:rPr lang="en-GB" sz="2800" i="1" dirty="0" smtClean="0"/>
              <a:t> </a:t>
            </a:r>
            <a:r>
              <a:rPr lang="en-GB" sz="2800" i="1" dirty="0" err="1" smtClean="0"/>
              <a:t>décrire</a:t>
            </a:r>
            <a:r>
              <a:rPr lang="en-GB" sz="2800" i="1" dirty="0" smtClean="0"/>
              <a:t> ma </a:t>
            </a:r>
            <a:r>
              <a:rPr lang="en-GB" sz="2800" i="1" dirty="0" err="1" smtClean="0"/>
              <a:t>chambre</a:t>
            </a:r>
            <a:r>
              <a:rPr lang="en-GB" sz="2800" i="1" dirty="0" smtClean="0"/>
              <a:t>….</a:t>
            </a:r>
          </a:p>
          <a:p>
            <a:r>
              <a:rPr lang="en-GB" sz="2800" dirty="0" smtClean="0"/>
              <a:t>Start </a:t>
            </a:r>
            <a:r>
              <a:rPr lang="en-GB" sz="2800" dirty="0"/>
              <a:t>off by writing “</a:t>
            </a:r>
            <a:r>
              <a:rPr lang="en-GB" sz="2800" dirty="0" err="1"/>
              <a:t>Dans</a:t>
            </a:r>
            <a:r>
              <a:rPr lang="en-GB" sz="2800" dirty="0"/>
              <a:t> ma </a:t>
            </a:r>
            <a:r>
              <a:rPr lang="en-GB" sz="2800" dirty="0" err="1"/>
              <a:t>chambre</a:t>
            </a:r>
            <a:r>
              <a:rPr lang="en-GB" sz="2800" dirty="0"/>
              <a:t>, </a:t>
            </a:r>
            <a:r>
              <a:rPr lang="en-GB" sz="2800" dirty="0" err="1"/>
              <a:t>il</a:t>
            </a:r>
            <a:r>
              <a:rPr lang="en-GB" sz="2800" dirty="0"/>
              <a:t> y a. Stop as if thinking and then choose an item, adding it to the phrase. When you have done this, add a comma, </a:t>
            </a:r>
            <a:r>
              <a:rPr lang="en-GB" sz="2800" dirty="0" err="1"/>
              <a:t>saying,“virgule</a:t>
            </a:r>
            <a:r>
              <a:rPr lang="en-GB" sz="2800" dirty="0"/>
              <a:t>” then think again and write down another word, again following with a comma. When you reach the </a:t>
            </a:r>
            <a:r>
              <a:rPr lang="en-GB" sz="2800" dirty="0" smtClean="0"/>
              <a:t>final item, complete the sentence with a full stop, point. Then read the full text. </a:t>
            </a:r>
          </a:p>
        </p:txBody>
      </p:sp>
      <p:sp>
        <p:nvSpPr>
          <p:cNvPr id="4" name="TextBox 3"/>
          <p:cNvSpPr txBox="1"/>
          <p:nvPr/>
        </p:nvSpPr>
        <p:spPr>
          <a:xfrm>
            <a:off x="2365819" y="-76745"/>
            <a:ext cx="4582445" cy="769441"/>
          </a:xfrm>
          <a:prstGeom prst="rect">
            <a:avLst/>
          </a:prstGeom>
          <a:noFill/>
        </p:spPr>
        <p:txBody>
          <a:bodyPr wrap="square" rtlCol="0">
            <a:spAutoFit/>
          </a:bodyPr>
          <a:lstStyle/>
          <a:p>
            <a:r>
              <a:rPr lang="en-GB" sz="3600" b="1" dirty="0">
                <a:solidFill>
                  <a:srgbClr val="6DC1E3"/>
                </a:solidFill>
                <a:latin typeface="Comic Sans MS" panose="030F0702030302020204" pitchFamily="66" charset="0"/>
                <a:ea typeface="+mj-ea"/>
                <a:cs typeface="+mj-cs"/>
              </a:rPr>
              <a:t>Modelling</a:t>
            </a:r>
            <a:r>
              <a:rPr lang="en-GB" sz="4400" b="1" dirty="0" smtClean="0">
                <a:solidFill>
                  <a:srgbClr val="FF0000"/>
                </a:solidFill>
              </a:rPr>
              <a:t> </a:t>
            </a:r>
            <a:r>
              <a:rPr lang="en-GB" sz="3600" b="1" dirty="0">
                <a:solidFill>
                  <a:srgbClr val="6DC1E3"/>
                </a:solidFill>
                <a:latin typeface="Comic Sans MS" panose="030F0702030302020204" pitchFamily="66" charset="0"/>
                <a:ea typeface="+mj-ea"/>
                <a:cs typeface="+mj-cs"/>
              </a:rPr>
              <a:t>writing</a:t>
            </a:r>
          </a:p>
        </p:txBody>
      </p:sp>
      <p:sp>
        <p:nvSpPr>
          <p:cNvPr id="6" name="TextBox 5"/>
          <p:cNvSpPr txBox="1"/>
          <p:nvPr/>
        </p:nvSpPr>
        <p:spPr>
          <a:xfrm>
            <a:off x="683568" y="6115943"/>
            <a:ext cx="8136904" cy="584775"/>
          </a:xfrm>
          <a:prstGeom prst="rect">
            <a:avLst/>
          </a:prstGeom>
          <a:noFill/>
        </p:spPr>
        <p:txBody>
          <a:bodyPr wrap="square" rtlCol="0">
            <a:spAutoFit/>
          </a:bodyPr>
          <a:lstStyle/>
          <a:p>
            <a:r>
              <a:rPr lang="en-GB" sz="3200" b="1" dirty="0" smtClean="0">
                <a:solidFill>
                  <a:srgbClr val="FF0000"/>
                </a:solidFill>
              </a:rPr>
              <a:t>Do primary teachers use this strategy already?</a:t>
            </a:r>
          </a:p>
        </p:txBody>
      </p:sp>
    </p:spTree>
    <p:extLst>
      <p:ext uri="{BB962C8B-B14F-4D97-AF65-F5344CB8AC3E}">
        <p14:creationId xmlns:p14="http://schemas.microsoft.com/office/powerpoint/2010/main" val="86722790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843808" y="5683894"/>
            <a:ext cx="3384376" cy="769441"/>
          </a:xfrm>
          <a:prstGeom prst="rect">
            <a:avLst/>
          </a:prstGeom>
          <a:noFill/>
        </p:spPr>
        <p:txBody>
          <a:bodyPr wrap="square" rtlCol="0">
            <a:spAutoFit/>
          </a:bodyPr>
          <a:lstStyle/>
          <a:p>
            <a:r>
              <a:rPr lang="en-GB" sz="4400" b="1" dirty="0" smtClean="0"/>
              <a:t>Le </a:t>
            </a:r>
            <a:r>
              <a:rPr lang="en-GB" sz="4400" b="1" dirty="0" err="1" smtClean="0"/>
              <a:t>jeu</a:t>
            </a:r>
            <a:r>
              <a:rPr lang="en-GB" sz="4400" b="1" dirty="0" smtClean="0"/>
              <a:t> de Kim</a:t>
            </a:r>
            <a:endParaRPr lang="en-GB" sz="3600" b="1" dirty="0" smtClean="0"/>
          </a:p>
        </p:txBody>
      </p:sp>
      <p:pic>
        <p:nvPicPr>
          <p:cNvPr id="2" name="furniture kim1.avi">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2483768" y="1052736"/>
            <a:ext cx="4555413" cy="3462114"/>
          </a:xfrm>
          <a:prstGeom prst="rect">
            <a:avLst/>
          </a:prstGeom>
        </p:spPr>
      </p:pic>
    </p:spTree>
    <p:extLst>
      <p:ext uri="{BB962C8B-B14F-4D97-AF65-F5344CB8AC3E}">
        <p14:creationId xmlns:p14="http://schemas.microsoft.com/office/powerpoint/2010/main" val="1054928189"/>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2"/>
                                        </p:tgtEl>
                                      </p:cBhvr>
                                    </p:cmd>
                                  </p:childTnLst>
                                </p:cTn>
                              </p:par>
                            </p:childTnLst>
                          </p:cTn>
                        </p:par>
                      </p:childTnLst>
                    </p:cTn>
                  </p:par>
                </p:childTnLst>
              </p:cTn>
              <p:nextCondLst>
                <p:cond evt="onClick" delay="0">
                  <p:tgtEl>
                    <p:spTgt spid="2"/>
                  </p:tgtEl>
                </p:cond>
              </p:nextCondLst>
            </p:seq>
            <p:video>
              <p:cMediaNode vol="80000">
                <p:cTn id="7" fill="hold" display="0">
                  <p:stCondLst>
                    <p:cond delay="indefinite"/>
                  </p:stCondLst>
                </p:cTn>
                <p:tgtEl>
                  <p:spTgt spid="2"/>
                </p:tgtEl>
              </p:cMediaNode>
            </p:vide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292389" y="5877272"/>
            <a:ext cx="4608512" cy="769441"/>
          </a:xfrm>
          <a:prstGeom prst="rect">
            <a:avLst/>
          </a:prstGeom>
          <a:noFill/>
        </p:spPr>
        <p:txBody>
          <a:bodyPr wrap="square" rtlCol="0">
            <a:spAutoFit/>
          </a:bodyPr>
          <a:lstStyle/>
          <a:p>
            <a:r>
              <a:rPr lang="en-GB" sz="4400" b="1" dirty="0" smtClean="0"/>
              <a:t>Le </a:t>
            </a:r>
            <a:r>
              <a:rPr lang="en-GB" sz="4400" b="1" dirty="0" err="1" smtClean="0"/>
              <a:t>jeu</a:t>
            </a:r>
            <a:r>
              <a:rPr lang="en-GB" sz="4400" b="1" dirty="0" smtClean="0"/>
              <a:t> de </a:t>
            </a:r>
            <a:r>
              <a:rPr lang="en-GB" sz="4400" b="1" dirty="0" err="1" smtClean="0"/>
              <a:t>morpion</a:t>
            </a:r>
            <a:endParaRPr lang="en-GB" sz="3600" b="1" dirty="0" smtClean="0"/>
          </a:p>
        </p:txBody>
      </p:sp>
      <p:sp>
        <p:nvSpPr>
          <p:cNvPr id="2" name="Rectangle 1"/>
          <p:cNvSpPr/>
          <p:nvPr/>
        </p:nvSpPr>
        <p:spPr>
          <a:xfrm>
            <a:off x="683568" y="404664"/>
            <a:ext cx="5472608" cy="5472608"/>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6" name="Straight Connector 5"/>
          <p:cNvCxnSpPr/>
          <p:nvPr/>
        </p:nvCxnSpPr>
        <p:spPr>
          <a:xfrm>
            <a:off x="2483768" y="404664"/>
            <a:ext cx="0" cy="547260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4427984" y="404664"/>
            <a:ext cx="0" cy="547260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683568" y="2204864"/>
            <a:ext cx="547260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683568" y="4043206"/>
            <a:ext cx="547260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pic>
        <p:nvPicPr>
          <p:cNvPr id="12" name="Picture 2" descr="F:\Back up Rugged\Ensemble consortium work\Let's enjoy making\furniture\grand li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99455" y="940937"/>
            <a:ext cx="1000125" cy="68580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3" descr="F:\Back up Rugged\Ensemble consortium work\Let's enjoy making\furniture\armoire.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86022" y="647022"/>
            <a:ext cx="719138" cy="1202922"/>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4" descr="F:\Back up Rugged\Ensemble consortium work\Let's enjoy making\furniture\canapé.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77428" y="940029"/>
            <a:ext cx="885825" cy="809625"/>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5" descr="F:\Back up Rugged\Ensemble consortium work\Let's enjoy making\furniture\bureau.gi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861441" y="3107725"/>
            <a:ext cx="1033780" cy="768350"/>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7" descr="F:\Back up Rugged\Ensemble consortium work\Let's enjoy making\furniture\lits superposés.gif"/>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632773" y="4644665"/>
            <a:ext cx="914400" cy="1162050"/>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8" descr="F:\Back up Rugged\Ensemble consortium work\Let's enjoy making\furniture\chaise.gif"/>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106852" y="2428983"/>
            <a:ext cx="651544" cy="962508"/>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9" descr="F:\Back up Rugged\Ensemble consortium work\Let's enjoy making\furniture\fauteuil.gif"/>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07474" y="2706194"/>
            <a:ext cx="1000230" cy="918019"/>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0" descr="F:\Back up Rugged\Ensemble consortium work\Let's enjoy making\furniture\miroir.gif"/>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986022" y="4512854"/>
            <a:ext cx="769130" cy="620266"/>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11" descr="F:\Back up Rugged\Ensemble consortium work\Let's enjoy making\furniture\télévision.gif"/>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150423" y="4512854"/>
            <a:ext cx="564402" cy="1096553"/>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12" descr="F:\Back up Rugged\Ensemble consortium work\Let's enjoy making\furniture\petit lit.gif"/>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596336" y="4904972"/>
            <a:ext cx="504056" cy="750483"/>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13" descr="F:\Back up Rugged\Ensemble consortium work\Let's enjoy making\furniture\poster.gif"/>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596336" y="5806715"/>
            <a:ext cx="504056" cy="910553"/>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14" descr="F:\Back up Rugged\Ensemble consortium work\Let's enjoy making\furniture\table de snooker.gif"/>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58536" y="4690901"/>
            <a:ext cx="952500" cy="533400"/>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15" descr="F:\Back up Rugged\Ensemble consortium work\Let's enjoy making\furniture\commode.gif"/>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8378331" y="5236913"/>
            <a:ext cx="616187" cy="837084"/>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16" descr="F:\Back up Rugged\Ensemble consortium work\Let's enjoy making\furniture\table.gif"/>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6632773" y="4177939"/>
            <a:ext cx="1143000" cy="466725"/>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17" descr="F:\Back up Rugged\Ensemble consortium work\Let's enjoy making\furniture\tapis.jpg"/>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8100392" y="6218177"/>
            <a:ext cx="971550" cy="419100"/>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18" descr="F:\Back up Rugged\Ensemble consortium work\Let's enjoy making\furniture\ordinateur.gif"/>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8060704" y="4287350"/>
            <a:ext cx="1050925" cy="714629"/>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6" descr="F:\Back up Rugged\Ensemble consortium work\Let's enjoy making\furniture\lit à baladquin.gif"/>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24599" y="2426853"/>
            <a:ext cx="990546" cy="1428229"/>
          </a:xfrm>
          <a:prstGeom prst="rect">
            <a:avLst/>
          </a:prstGeom>
          <a:noFill/>
          <a:extLst>
            <a:ext uri="{909E8E84-426E-40DD-AFC4-6F175D3DCCD1}">
              <a14:hiddenFill xmlns:a14="http://schemas.microsoft.com/office/drawing/2010/main">
                <a:solidFill>
                  <a:srgbClr val="FFFFFF"/>
                </a:solidFill>
              </a14:hiddenFill>
            </a:ext>
          </a:extLst>
        </p:spPr>
      </p:pic>
      <p:sp>
        <p:nvSpPr>
          <p:cNvPr id="3" name="Multiply 2"/>
          <p:cNvSpPr/>
          <p:nvPr/>
        </p:nvSpPr>
        <p:spPr>
          <a:xfrm>
            <a:off x="7684085" y="188640"/>
            <a:ext cx="1481630" cy="1805477"/>
          </a:xfrm>
          <a:prstGeom prst="mathMultiply">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Oval 4"/>
          <p:cNvSpPr/>
          <p:nvPr/>
        </p:nvSpPr>
        <p:spPr>
          <a:xfrm>
            <a:off x="6486247" y="548680"/>
            <a:ext cx="894065" cy="966073"/>
          </a:xfrm>
          <a:prstGeom prst="ellipse">
            <a:avLst/>
          </a:prstGeom>
          <a:noFill/>
          <a:ln w="2540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81892034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203848" y="5877271"/>
            <a:ext cx="2304256" cy="769441"/>
          </a:xfrm>
          <a:prstGeom prst="rect">
            <a:avLst/>
          </a:prstGeom>
          <a:noFill/>
        </p:spPr>
        <p:txBody>
          <a:bodyPr wrap="square" rtlCol="0">
            <a:spAutoFit/>
          </a:bodyPr>
          <a:lstStyle/>
          <a:p>
            <a:r>
              <a:rPr lang="en-GB" sz="4400" b="1" dirty="0" err="1" smtClean="0"/>
              <a:t>Twizzler</a:t>
            </a:r>
            <a:endParaRPr lang="en-GB" sz="3600" b="1" dirty="0" smtClean="0"/>
          </a:p>
        </p:txBody>
      </p:sp>
      <p:pic>
        <p:nvPicPr>
          <p:cNvPr id="6146" name="Picture 2" descr="G:\Ensemble consortium work\Let's enjoy making\furniture\hexafurniture2S.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268760"/>
            <a:ext cx="4012790" cy="4133173"/>
          </a:xfrm>
          <a:prstGeom prst="rect">
            <a:avLst/>
          </a:prstGeom>
          <a:noFill/>
          <a:extLst>
            <a:ext uri="{909E8E84-426E-40DD-AFC4-6F175D3DCCD1}">
              <a14:hiddenFill xmlns:a14="http://schemas.microsoft.com/office/drawing/2010/main">
                <a:solidFill>
                  <a:srgbClr val="FFFFFF"/>
                </a:solidFill>
              </a14:hiddenFill>
            </a:ext>
          </a:extLst>
        </p:spPr>
      </p:pic>
      <p:pic>
        <p:nvPicPr>
          <p:cNvPr id="6147" name="Picture 3" descr="G:\Ensemble consortium work\Let's enjoy making\furniture\hexawords2S.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62619" y="1589591"/>
            <a:ext cx="3876564" cy="38533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7060618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ctrTitle"/>
          </p:nvPr>
        </p:nvSpPr>
        <p:spPr>
          <a:xfrm>
            <a:off x="685800" y="333375"/>
            <a:ext cx="7772400" cy="792163"/>
          </a:xfrm>
        </p:spPr>
        <p:txBody>
          <a:bodyPr>
            <a:normAutofit/>
          </a:bodyPr>
          <a:lstStyle/>
          <a:p>
            <a:r>
              <a:rPr lang="en-GB" altLang="en-US" sz="3600" b="1" dirty="0">
                <a:solidFill>
                  <a:srgbClr val="6DC1E3"/>
                </a:solidFill>
                <a:latin typeface="Comic Sans MS" panose="030F0702030302020204" pitchFamily="66" charset="0"/>
              </a:rPr>
              <a:t>La</a:t>
            </a:r>
            <a:r>
              <a:rPr lang="en-GB" altLang="en-US" sz="3600" b="1" dirty="0">
                <a:solidFill>
                  <a:srgbClr val="6DC1E3"/>
                </a:solidFill>
                <a:latin typeface="Comic Sans MS" panose="030F0702030302020204" pitchFamily="66" charset="0"/>
              </a:rPr>
              <a:t> </a:t>
            </a:r>
            <a:r>
              <a:rPr lang="en-GB" altLang="en-US" sz="3600" b="1" dirty="0" err="1">
                <a:solidFill>
                  <a:srgbClr val="6DC1E3"/>
                </a:solidFill>
                <a:latin typeface="Comic Sans MS" panose="030F0702030302020204" pitchFamily="66" charset="0"/>
              </a:rPr>
              <a:t>mise</a:t>
            </a:r>
            <a:r>
              <a:rPr lang="en-GB" altLang="en-US" sz="3600" b="1" dirty="0">
                <a:solidFill>
                  <a:srgbClr val="6DC1E3"/>
                </a:solidFill>
                <a:latin typeface="Comic Sans MS" panose="030F0702030302020204" pitchFamily="66" charset="0"/>
              </a:rPr>
              <a:t> </a:t>
            </a:r>
            <a:r>
              <a:rPr lang="en-GB" altLang="en-US" sz="3600" b="1" dirty="0" err="1">
                <a:solidFill>
                  <a:srgbClr val="6DC1E3"/>
                </a:solidFill>
                <a:latin typeface="Comic Sans MS" panose="030F0702030302020204" pitchFamily="66" charset="0"/>
              </a:rPr>
              <a:t>en</a:t>
            </a:r>
            <a:r>
              <a:rPr lang="en-GB" altLang="en-US" sz="3600" b="1" dirty="0">
                <a:solidFill>
                  <a:srgbClr val="6DC1E3"/>
                </a:solidFill>
                <a:latin typeface="Comic Sans MS" panose="030F0702030302020204" pitchFamily="66" charset="0"/>
              </a:rPr>
              <a:t> </a:t>
            </a:r>
            <a:r>
              <a:rPr lang="en-GB" altLang="en-US" sz="3600" b="1" dirty="0" err="1">
                <a:solidFill>
                  <a:srgbClr val="6DC1E3"/>
                </a:solidFill>
                <a:latin typeface="Comic Sans MS" panose="030F0702030302020204" pitchFamily="66" charset="0"/>
              </a:rPr>
              <a:t>commun</a:t>
            </a:r>
            <a:endParaRPr lang="en-GB" altLang="en-US" sz="3600" b="1" dirty="0">
              <a:solidFill>
                <a:srgbClr val="6DC1E3"/>
              </a:solidFill>
              <a:latin typeface="Comic Sans MS" panose="030F0702030302020204" pitchFamily="66" charset="0"/>
            </a:endParaRPr>
          </a:p>
        </p:txBody>
      </p:sp>
      <p:sp>
        <p:nvSpPr>
          <p:cNvPr id="12291" name="Subtitle 2"/>
          <p:cNvSpPr>
            <a:spLocks noGrp="1"/>
          </p:cNvSpPr>
          <p:nvPr>
            <p:ph type="subTitle" idx="1"/>
          </p:nvPr>
        </p:nvSpPr>
        <p:spPr>
          <a:xfrm>
            <a:off x="1371600" y="1196975"/>
            <a:ext cx="6400800" cy="647700"/>
          </a:xfrm>
        </p:spPr>
        <p:txBody>
          <a:bodyPr/>
          <a:lstStyle/>
          <a:p>
            <a:r>
              <a:rPr lang="en-GB" altLang="en-US" b="1" dirty="0" err="1" smtClean="0">
                <a:solidFill>
                  <a:schemeClr val="tx1"/>
                </a:solidFill>
              </a:rPr>
              <a:t>Où</a:t>
            </a:r>
            <a:r>
              <a:rPr lang="en-GB" altLang="en-US" b="1" dirty="0" smtClean="0">
                <a:solidFill>
                  <a:schemeClr val="tx1"/>
                </a:solidFill>
              </a:rPr>
              <a:t> en </a:t>
            </a:r>
            <a:r>
              <a:rPr lang="en-GB" altLang="en-US" b="1" dirty="0" err="1" smtClean="0">
                <a:solidFill>
                  <a:schemeClr val="tx1"/>
                </a:solidFill>
              </a:rPr>
              <a:t>sommes</a:t>
            </a:r>
            <a:r>
              <a:rPr lang="en-GB" altLang="en-US" b="1" dirty="0" smtClean="0">
                <a:solidFill>
                  <a:schemeClr val="tx1"/>
                </a:solidFill>
              </a:rPr>
              <a:t>-nous ?</a:t>
            </a:r>
          </a:p>
        </p:txBody>
      </p:sp>
      <p:sp>
        <p:nvSpPr>
          <p:cNvPr id="12292" name="Subtitle 2"/>
          <p:cNvSpPr txBox="1">
            <a:spLocks/>
          </p:cNvSpPr>
          <p:nvPr/>
        </p:nvSpPr>
        <p:spPr bwMode="auto">
          <a:xfrm>
            <a:off x="250825" y="2133600"/>
            <a:ext cx="8642350" cy="3815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buFontTx/>
              <a:buNone/>
            </a:pPr>
            <a:r>
              <a:rPr lang="en-GB" altLang="en-US" sz="2800" dirty="0"/>
              <a:t>We have:</a:t>
            </a:r>
          </a:p>
          <a:p>
            <a:pPr marL="457200" indent="-457200" eaLnBrk="1" hangingPunct="1"/>
            <a:r>
              <a:rPr lang="en-GB" altLang="en-US" sz="2800" dirty="0" smtClean="0"/>
              <a:t>been practising the </a:t>
            </a:r>
            <a:r>
              <a:rPr lang="en-GB" altLang="en-US" sz="2800" dirty="0"/>
              <a:t>words for articles of furniture</a:t>
            </a:r>
          </a:p>
          <a:p>
            <a:pPr marL="457200" indent="-457200" eaLnBrk="1" hangingPunct="1"/>
            <a:r>
              <a:rPr lang="en-GB" altLang="en-US" sz="2800" dirty="0"/>
              <a:t>revised the colours</a:t>
            </a:r>
          </a:p>
          <a:p>
            <a:pPr marL="457200" indent="-457200" eaLnBrk="1" hangingPunct="1"/>
            <a:r>
              <a:rPr lang="en-GB" altLang="en-US" sz="2800" dirty="0" smtClean="0"/>
              <a:t>been learning </a:t>
            </a:r>
            <a:r>
              <a:rPr lang="en-GB" altLang="en-US" sz="2800" dirty="0"/>
              <a:t>how to describe our bedroom</a:t>
            </a:r>
          </a:p>
          <a:p>
            <a:pPr marL="457200" indent="-457200" eaLnBrk="1" hangingPunct="1"/>
            <a:r>
              <a:rPr lang="en-GB" altLang="en-US" sz="2800" dirty="0" smtClean="0"/>
              <a:t>been testing our memory with a long passage of French</a:t>
            </a:r>
          </a:p>
          <a:p>
            <a:pPr eaLnBrk="1" hangingPunct="1">
              <a:buFontTx/>
              <a:buNone/>
            </a:pPr>
            <a:r>
              <a:rPr lang="en-GB" altLang="en-US" sz="2800" dirty="0" smtClean="0"/>
              <a:t>How many words can we remember so far?</a:t>
            </a:r>
            <a:endParaRPr lang="en-GB" altLang="en-US" sz="2800" dirty="0"/>
          </a:p>
          <a:p>
            <a:pPr eaLnBrk="1" hangingPunct="1">
              <a:buFontTx/>
              <a:buNone/>
            </a:pPr>
            <a:endParaRPr lang="en-GB" altLang="en-US" sz="2800" dirty="0"/>
          </a:p>
          <a:p>
            <a:pPr eaLnBrk="1" hangingPunct="1">
              <a:buFontTx/>
              <a:buNone/>
            </a:pPr>
            <a:endParaRPr lang="en-GB" altLang="en-US" sz="2800" dirty="0"/>
          </a:p>
          <a:p>
            <a:pPr eaLnBrk="1" hangingPunct="1">
              <a:buFontTx/>
              <a:buNone/>
            </a:pPr>
            <a:endParaRPr lang="en-GB" altLang="en-US" sz="2800" dirty="0"/>
          </a:p>
          <a:p>
            <a:pPr eaLnBrk="1" hangingPunct="1">
              <a:buFontTx/>
              <a:buNone/>
            </a:pPr>
            <a:endParaRPr lang="en-GB" altLang="en-US" dirty="0"/>
          </a:p>
        </p:txBody>
      </p:sp>
    </p:spTree>
    <p:extLst>
      <p:ext uri="{BB962C8B-B14F-4D97-AF65-F5344CB8AC3E}">
        <p14:creationId xmlns:p14="http://schemas.microsoft.com/office/powerpoint/2010/main" val="184454645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090"/>
          </a:xfrm>
        </p:spPr>
        <p:txBody>
          <a:bodyPr>
            <a:normAutofit/>
          </a:bodyPr>
          <a:lstStyle/>
          <a:p>
            <a:r>
              <a:rPr lang="en-GB" sz="3600" b="1" dirty="0">
                <a:solidFill>
                  <a:srgbClr val="6DC1E3"/>
                </a:solidFill>
                <a:latin typeface="Comic Sans MS" panose="030F0702030302020204" pitchFamily="66" charset="0"/>
              </a:rPr>
              <a:t>Do one </a:t>
            </a:r>
            <a:r>
              <a:rPr lang="en-GB" sz="3600" b="1" dirty="0">
                <a:solidFill>
                  <a:srgbClr val="6DC1E3"/>
                </a:solidFill>
                <a:latin typeface="Comic Sans MS" panose="030F0702030302020204" pitchFamily="66" charset="0"/>
              </a:rPr>
              <a:t>thing</a:t>
            </a:r>
            <a:r>
              <a:rPr lang="en-GB" sz="3600" b="1" dirty="0">
                <a:solidFill>
                  <a:srgbClr val="6DC1E3"/>
                </a:solidFill>
                <a:latin typeface="Comic Sans MS" panose="030F0702030302020204" pitchFamily="66" charset="0"/>
              </a:rPr>
              <a:t>!</a:t>
            </a:r>
            <a:endParaRPr lang="en-GB" sz="3600" b="1" dirty="0">
              <a:solidFill>
                <a:srgbClr val="6DC1E3"/>
              </a:solidFill>
              <a:latin typeface="Comic Sans MS" panose="030F0702030302020204" pitchFamily="66" charset="0"/>
            </a:endParaRPr>
          </a:p>
        </p:txBody>
      </p:sp>
      <p:sp>
        <p:nvSpPr>
          <p:cNvPr id="3" name="Content Placeholder 2"/>
          <p:cNvSpPr>
            <a:spLocks noGrp="1"/>
          </p:cNvSpPr>
          <p:nvPr>
            <p:ph idx="1"/>
          </p:nvPr>
        </p:nvSpPr>
        <p:spPr>
          <a:xfrm>
            <a:off x="457200" y="836712"/>
            <a:ext cx="8229600" cy="5760640"/>
          </a:xfrm>
        </p:spPr>
        <p:txBody>
          <a:bodyPr>
            <a:noAutofit/>
          </a:bodyPr>
          <a:lstStyle/>
          <a:p>
            <a:pPr>
              <a:buNone/>
            </a:pPr>
            <a:r>
              <a:rPr lang="en-GB" sz="2000" b="1" dirty="0" smtClean="0">
                <a:latin typeface="Arial" pitchFamily="34" charset="0"/>
                <a:cs typeface="Arial" pitchFamily="34" charset="0"/>
              </a:rPr>
              <a:t>How you can practise the language</a:t>
            </a:r>
            <a:endParaRPr lang="en-GB" sz="2000" dirty="0" smtClean="0">
              <a:latin typeface="Arial" pitchFamily="34" charset="0"/>
              <a:cs typeface="Arial" pitchFamily="34" charset="0"/>
            </a:endParaRPr>
          </a:p>
          <a:p>
            <a:pPr lvl="0"/>
            <a:r>
              <a:rPr lang="en-GB" sz="2000" dirty="0" smtClean="0">
                <a:latin typeface="Arial" pitchFamily="34" charset="0"/>
                <a:cs typeface="Arial" pitchFamily="34" charset="0"/>
              </a:rPr>
              <a:t>Ask children whether something is right: </a:t>
            </a:r>
            <a:r>
              <a:rPr lang="en-GB" sz="2000" dirty="0">
                <a:latin typeface="Arial" panose="020B0604020202020204" pitchFamily="34" charset="0"/>
                <a:cs typeface="Arial" panose="020B0604020202020204" pitchFamily="34" charset="0"/>
              </a:rPr>
              <a:t>Hmm, </a:t>
            </a:r>
            <a:r>
              <a:rPr lang="en-GB" sz="2000" dirty="0" err="1">
                <a:latin typeface="Arial" panose="020B0604020202020204" pitchFamily="34" charset="0"/>
                <a:cs typeface="Arial" panose="020B0604020202020204" pitchFamily="34" charset="0"/>
              </a:rPr>
              <a:t>est-ce</a:t>
            </a:r>
            <a:r>
              <a:rPr lang="en-GB" sz="2000" dirty="0">
                <a:latin typeface="Arial" panose="020B0604020202020204" pitchFamily="34" charset="0"/>
                <a:cs typeface="Arial" panose="020B0604020202020204" pitchFamily="34" charset="0"/>
              </a:rPr>
              <a:t> </a:t>
            </a:r>
            <a:r>
              <a:rPr lang="en-GB" sz="2000" dirty="0" err="1">
                <a:latin typeface="Arial" panose="020B0604020202020204" pitchFamily="34" charset="0"/>
                <a:cs typeface="Arial" panose="020B0604020202020204" pitchFamily="34" charset="0"/>
              </a:rPr>
              <a:t>que</a:t>
            </a:r>
            <a:r>
              <a:rPr lang="en-GB" sz="2000" dirty="0">
                <a:latin typeface="Arial" panose="020B0604020202020204" pitchFamily="34" charset="0"/>
                <a:cs typeface="Arial" panose="020B0604020202020204" pitchFamily="34" charset="0"/>
              </a:rPr>
              <a:t> </a:t>
            </a:r>
            <a:r>
              <a:rPr lang="en-GB" sz="2000" dirty="0" err="1">
                <a:latin typeface="Arial" panose="020B0604020202020204" pitchFamily="34" charset="0"/>
                <a:cs typeface="Arial" panose="020B0604020202020204" pitchFamily="34" charset="0"/>
              </a:rPr>
              <a:t>c’est</a:t>
            </a:r>
            <a:r>
              <a:rPr lang="en-GB" sz="2000" dirty="0">
                <a:latin typeface="Arial" panose="020B0604020202020204" pitchFamily="34" charset="0"/>
                <a:cs typeface="Arial" panose="020B0604020202020204" pitchFamily="34" charset="0"/>
              </a:rPr>
              <a:t> correct ? </a:t>
            </a:r>
            <a:endParaRPr lang="en-GB" sz="2000" dirty="0" smtClean="0">
              <a:latin typeface="Arial" panose="020B0604020202020204" pitchFamily="34" charset="0"/>
              <a:cs typeface="Arial" panose="020B0604020202020204" pitchFamily="34" charset="0"/>
            </a:endParaRPr>
          </a:p>
          <a:p>
            <a:pPr lvl="0"/>
            <a:r>
              <a:rPr lang="en-GB" sz="2000" dirty="0" smtClean="0">
                <a:latin typeface="Arial" panose="020B0604020202020204" pitchFamily="34" charset="0"/>
                <a:cs typeface="Arial" panose="020B0604020202020204" pitchFamily="34" charset="0"/>
              </a:rPr>
              <a:t>Ask children what they notice</a:t>
            </a:r>
            <a:r>
              <a:rPr lang="en-GB" sz="2000" dirty="0">
                <a:latin typeface="Arial" panose="020B0604020202020204" pitchFamily="34" charset="0"/>
                <a:cs typeface="Arial" panose="020B0604020202020204" pitchFamily="34" charset="0"/>
              </a:rPr>
              <a:t>: </a:t>
            </a:r>
            <a:r>
              <a:rPr lang="en-GB" sz="2000" dirty="0" err="1">
                <a:latin typeface="Arial" panose="020B0604020202020204" pitchFamily="34" charset="0"/>
                <a:cs typeface="Arial" panose="020B0604020202020204" pitchFamily="34" charset="0"/>
              </a:rPr>
              <a:t>Qu’est-ce</a:t>
            </a:r>
            <a:r>
              <a:rPr lang="en-GB" sz="2000" dirty="0">
                <a:latin typeface="Arial" panose="020B0604020202020204" pitchFamily="34" charset="0"/>
                <a:cs typeface="Arial" panose="020B0604020202020204" pitchFamily="34" charset="0"/>
              </a:rPr>
              <a:t> </a:t>
            </a:r>
            <a:r>
              <a:rPr lang="en-GB" sz="2000" dirty="0" err="1">
                <a:latin typeface="Arial" panose="020B0604020202020204" pitchFamily="34" charset="0"/>
                <a:cs typeface="Arial" panose="020B0604020202020204" pitchFamily="34" charset="0"/>
              </a:rPr>
              <a:t>que</a:t>
            </a:r>
            <a:r>
              <a:rPr lang="en-GB" sz="2000" dirty="0">
                <a:latin typeface="Arial" panose="020B0604020202020204" pitchFamily="34" charset="0"/>
                <a:cs typeface="Arial" panose="020B0604020202020204" pitchFamily="34" charset="0"/>
              </a:rPr>
              <a:t> </a:t>
            </a:r>
            <a:r>
              <a:rPr lang="en-GB" sz="2000" dirty="0" err="1">
                <a:latin typeface="Arial" panose="020B0604020202020204" pitchFamily="34" charset="0"/>
                <a:cs typeface="Arial" panose="020B0604020202020204" pitchFamily="34" charset="0"/>
              </a:rPr>
              <a:t>vous</a:t>
            </a:r>
            <a:r>
              <a:rPr lang="en-GB" sz="2000" dirty="0">
                <a:latin typeface="Arial" panose="020B0604020202020204" pitchFamily="34" charset="0"/>
                <a:cs typeface="Arial" panose="020B0604020202020204" pitchFamily="34" charset="0"/>
              </a:rPr>
              <a:t> </a:t>
            </a:r>
            <a:r>
              <a:rPr lang="en-GB" sz="2000" dirty="0" err="1">
                <a:latin typeface="Arial" panose="020B0604020202020204" pitchFamily="34" charset="0"/>
                <a:cs typeface="Arial" panose="020B0604020202020204" pitchFamily="34" charset="0"/>
              </a:rPr>
              <a:t>remarquez</a:t>
            </a:r>
            <a:r>
              <a:rPr lang="en-GB" sz="2000" dirty="0">
                <a:latin typeface="Arial" panose="020B0604020202020204" pitchFamily="34" charset="0"/>
                <a:cs typeface="Arial" panose="020B0604020202020204" pitchFamily="34" charset="0"/>
              </a:rPr>
              <a:t> </a:t>
            </a:r>
            <a:r>
              <a:rPr lang="en-GB" sz="2000" dirty="0" smtClean="0">
                <a:latin typeface="Arial" panose="020B0604020202020204" pitchFamily="34" charset="0"/>
                <a:cs typeface="Arial" panose="020B0604020202020204" pitchFamily="34" charset="0"/>
              </a:rPr>
              <a:t>?</a:t>
            </a:r>
          </a:p>
          <a:p>
            <a:pPr lvl="0"/>
            <a:r>
              <a:rPr lang="en-GB" sz="2000" dirty="0" smtClean="0">
                <a:latin typeface="Arial" panose="020B0604020202020204" pitchFamily="34" charset="0"/>
                <a:cs typeface="Arial" panose="020B0604020202020204" pitchFamily="34" charset="0"/>
              </a:rPr>
              <a:t>Describe a bedroom </a:t>
            </a:r>
          </a:p>
          <a:p>
            <a:pPr marL="0" lvl="0" indent="0">
              <a:buNone/>
            </a:pPr>
            <a:endParaRPr lang="en-GB" sz="2000" b="1" dirty="0" smtClean="0">
              <a:latin typeface="Arial" pitchFamily="34" charset="0"/>
              <a:cs typeface="Arial" pitchFamily="34" charset="0"/>
            </a:endParaRPr>
          </a:p>
          <a:p>
            <a:pPr>
              <a:buNone/>
            </a:pPr>
            <a:r>
              <a:rPr lang="en-GB" sz="2000" b="1" dirty="0" smtClean="0">
                <a:latin typeface="Arial" pitchFamily="34" charset="0"/>
                <a:cs typeface="Arial" pitchFamily="34" charset="0"/>
              </a:rPr>
              <a:t>What you can do with your class</a:t>
            </a:r>
            <a:endParaRPr lang="en-GB" sz="2000" dirty="0" smtClean="0">
              <a:latin typeface="Arial" pitchFamily="34" charset="0"/>
              <a:cs typeface="Arial" pitchFamily="34" charset="0"/>
            </a:endParaRPr>
          </a:p>
          <a:p>
            <a:pPr lvl="0"/>
            <a:r>
              <a:rPr lang="en-GB" sz="2000" dirty="0" smtClean="0">
                <a:latin typeface="Arial" pitchFamily="34" charset="0"/>
                <a:cs typeface="Arial" pitchFamily="34" charset="0"/>
              </a:rPr>
              <a:t>Practise a whole text with a cloze procedure</a:t>
            </a:r>
          </a:p>
          <a:p>
            <a:pPr lvl="0"/>
            <a:r>
              <a:rPr lang="en-GB" sz="2000" dirty="0" smtClean="0">
                <a:latin typeface="Arial" pitchFamily="34" charset="0"/>
                <a:cs typeface="Arial" pitchFamily="34" charset="0"/>
              </a:rPr>
              <a:t>Challenge the children to work out the meanings of new words, and to explain how they do so</a:t>
            </a:r>
          </a:p>
          <a:p>
            <a:pPr lvl="0"/>
            <a:r>
              <a:rPr lang="en-GB" sz="2000" dirty="0" smtClean="0">
                <a:latin typeface="Arial" pitchFamily="34" charset="0"/>
                <a:cs typeface="Arial" pitchFamily="34" charset="0"/>
              </a:rPr>
              <a:t>Select and choose a game to consolidate vocabulary</a:t>
            </a:r>
          </a:p>
          <a:p>
            <a:pPr lvl="0"/>
            <a:endParaRPr lang="en-GB" sz="2000" dirty="0" smtClean="0">
              <a:latin typeface="Arial" pitchFamily="34" charset="0"/>
              <a:cs typeface="Arial" pitchFamily="34" charset="0"/>
            </a:endParaRPr>
          </a:p>
          <a:p>
            <a:pPr>
              <a:buNone/>
            </a:pPr>
            <a:r>
              <a:rPr lang="en-GB" sz="2000" b="1" dirty="0" smtClean="0">
                <a:latin typeface="Arial" pitchFamily="34" charset="0"/>
                <a:cs typeface="Arial" pitchFamily="34" charset="0"/>
              </a:rPr>
              <a:t>Classroom routine</a:t>
            </a:r>
            <a:endParaRPr lang="en-GB" sz="2000" dirty="0" smtClean="0">
              <a:latin typeface="Arial" pitchFamily="34" charset="0"/>
              <a:cs typeface="Arial" pitchFamily="34" charset="0"/>
            </a:endParaRPr>
          </a:p>
          <a:p>
            <a:pPr lvl="0"/>
            <a:r>
              <a:rPr lang="en-GB" sz="2000" dirty="0">
                <a:latin typeface="Arial" pitchFamily="34" charset="0"/>
                <a:cs typeface="Arial" pitchFamily="34" charset="0"/>
              </a:rPr>
              <a:t>I</a:t>
            </a:r>
            <a:r>
              <a:rPr lang="en-GB" sz="2000" dirty="0" smtClean="0">
                <a:latin typeface="Arial" pitchFamily="34" charset="0"/>
                <a:cs typeface="Arial" pitchFamily="34" charset="0"/>
              </a:rPr>
              <a:t>ntroduce phrases such as “on </a:t>
            </a:r>
            <a:r>
              <a:rPr lang="en-GB" sz="2000" dirty="0" err="1" smtClean="0">
                <a:latin typeface="Arial" pitchFamily="34" charset="0"/>
                <a:cs typeface="Arial" pitchFamily="34" charset="0"/>
              </a:rPr>
              <a:t>enlève</a:t>
            </a:r>
            <a:r>
              <a:rPr lang="en-GB" sz="2000" dirty="0" smtClean="0">
                <a:latin typeface="Arial" pitchFamily="34" charset="0"/>
                <a:cs typeface="Arial" pitchFamily="34" charset="0"/>
              </a:rPr>
              <a:t>’ in different situations, e.g. on </a:t>
            </a:r>
            <a:r>
              <a:rPr lang="en-GB" sz="2000" dirty="0" err="1" smtClean="0">
                <a:latin typeface="Arial" pitchFamily="34" charset="0"/>
                <a:cs typeface="Arial" pitchFamily="34" charset="0"/>
              </a:rPr>
              <a:t>enlève</a:t>
            </a:r>
            <a:r>
              <a:rPr lang="en-GB" sz="2000" dirty="0" smtClean="0">
                <a:latin typeface="Arial" pitchFamily="34" charset="0"/>
                <a:cs typeface="Arial" pitchFamily="34" charset="0"/>
              </a:rPr>
              <a:t> les pulls’ Let’s take off our pullovers </a:t>
            </a:r>
            <a:endParaRPr lang="en-GB" sz="2000" i="1" dirty="0" smtClean="0">
              <a:latin typeface="Arial" pitchFamily="34" charset="0"/>
              <a:cs typeface="Arial" pitchFamily="34" charset="0"/>
            </a:endParaRPr>
          </a:p>
        </p:txBody>
      </p:sp>
    </p:spTree>
    <p:extLst>
      <p:ext uri="{BB962C8B-B14F-4D97-AF65-F5344CB8AC3E}">
        <p14:creationId xmlns:p14="http://schemas.microsoft.com/office/powerpoint/2010/main" val="215894040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108520" y="525928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1028" name="Picture 4" descr="Creative Commons Licens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5858525"/>
            <a:ext cx="847725" cy="304800"/>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6"/>
          <p:cNvSpPr>
            <a:spLocks noChangeArrowheads="1"/>
          </p:cNvSpPr>
          <p:nvPr/>
        </p:nvSpPr>
        <p:spPr bwMode="auto">
          <a:xfrm>
            <a:off x="179512" y="6127829"/>
            <a:ext cx="9360024" cy="600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Ensemble Languages Project, 2015</a:t>
            </a:r>
            <a:endParaRPr kumimoji="0" lang="en-GB" altLang="en-US" sz="7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2015 for the Ensemble Languages Project, </a:t>
            </a:r>
            <a:r>
              <a:rPr kumimoji="0" lang="en-GB" altLang="en-US" sz="1100" b="1" i="0" u="none" strike="noStrike" cap="none" normalizeH="0" baseline="0" dirty="0" err="1"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Ensemble_Let</a:t>
            </a:r>
            <a:r>
              <a:rPr kumimoji="0" lang="en-GB" altLang="en-US" sz="1100" b="1"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t>
            </a:r>
            <a:r>
              <a:rPr kumimoji="0" lang="en-GB" altLang="en-US" sz="1100" b="1" i="0" u="none" strike="noStrike" cap="none" normalizeH="0" baseline="0" dirty="0" err="1"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s</a:t>
            </a: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 Enjoy </a:t>
            </a: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Making Session 1</a:t>
            </a:r>
            <a:endParaRPr kumimoji="0" lang="en-GB" altLang="en-US" sz="7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This work is licensed under the Creative Commons Attribution-</a:t>
            </a:r>
            <a:r>
              <a:rPr kumimoji="0" lang="en-GB" altLang="en-US" sz="1100" b="1" i="0" u="none" strike="noStrike" cap="none" normalizeH="0" baseline="0" dirty="0" err="1"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NonCommercial</a:t>
            </a: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 4.0 International License: http://creativecommons.org/licenses/by-nc/4.0/.</a:t>
            </a:r>
            <a:endParaRPr kumimoji="0" lang="en-GB" altLang="en-US"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9589900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611560" y="260648"/>
            <a:ext cx="7772400" cy="792088"/>
          </a:xfrm>
        </p:spPr>
        <p:txBody>
          <a:bodyPr/>
          <a:lstStyle/>
          <a:p>
            <a:r>
              <a:rPr lang="en-GB" sz="4000" b="1" dirty="0">
                <a:solidFill>
                  <a:srgbClr val="6DC1E3"/>
                </a:solidFill>
                <a:latin typeface="Comic Sans MS" panose="030F0702030302020204" pitchFamily="66" charset="0"/>
              </a:rPr>
              <a:t>What</a:t>
            </a:r>
            <a:r>
              <a:rPr lang="en-GB" b="1" dirty="0" smtClean="0">
                <a:solidFill>
                  <a:srgbClr val="FF0000"/>
                </a:solidFill>
              </a:rPr>
              <a:t> </a:t>
            </a:r>
            <a:r>
              <a:rPr lang="en-GB" sz="4000" b="1" dirty="0">
                <a:solidFill>
                  <a:srgbClr val="6DC1E3"/>
                </a:solidFill>
                <a:latin typeface="Comic Sans MS" panose="030F0702030302020204" pitchFamily="66" charset="0"/>
              </a:rPr>
              <a:t>you will be able to do</a:t>
            </a:r>
            <a:endParaRPr lang="en-GB" sz="4000" b="1" dirty="0">
              <a:solidFill>
                <a:srgbClr val="6DC1E3"/>
              </a:solidFill>
              <a:latin typeface="Comic Sans MS" panose="030F0702030302020204" pitchFamily="66" charset="0"/>
            </a:endParaRPr>
          </a:p>
        </p:txBody>
      </p:sp>
      <p:sp>
        <p:nvSpPr>
          <p:cNvPr id="5" name="Subtitle 2"/>
          <p:cNvSpPr>
            <a:spLocks noGrp="1"/>
          </p:cNvSpPr>
          <p:nvPr>
            <p:ph type="subTitle" idx="1"/>
          </p:nvPr>
        </p:nvSpPr>
        <p:spPr>
          <a:xfrm>
            <a:off x="179512" y="1340768"/>
            <a:ext cx="8784976" cy="5040560"/>
          </a:xfrm>
        </p:spPr>
        <p:txBody>
          <a:bodyPr>
            <a:noAutofit/>
          </a:bodyPr>
          <a:lstStyle/>
          <a:p>
            <a:pPr marL="457200" indent="-457200" algn="l">
              <a:buFont typeface="Arial" panose="020B0604020202020204" pitchFamily="34" charset="0"/>
              <a:buChar char="•"/>
            </a:pPr>
            <a:r>
              <a:rPr lang="en-GB" dirty="0">
                <a:solidFill>
                  <a:schemeClr val="tx1"/>
                </a:solidFill>
              </a:rPr>
              <a:t>L</a:t>
            </a:r>
            <a:r>
              <a:rPr lang="en-GB" dirty="0" smtClean="0">
                <a:solidFill>
                  <a:schemeClr val="tx1"/>
                </a:solidFill>
              </a:rPr>
              <a:t>earn how to teach a set of vocabulary and incorporate it into a longer spoken and written passage.</a:t>
            </a:r>
          </a:p>
          <a:p>
            <a:pPr marL="457200" indent="-457200" algn="l">
              <a:buFont typeface="Arial" panose="020B0604020202020204" pitchFamily="34" charset="0"/>
              <a:buChar char="•"/>
            </a:pPr>
            <a:r>
              <a:rPr lang="en-GB" dirty="0">
                <a:solidFill>
                  <a:schemeClr val="tx1"/>
                </a:solidFill>
              </a:rPr>
              <a:t>Consider ways of helping children to retain and retrieve language.</a:t>
            </a:r>
          </a:p>
          <a:p>
            <a:pPr marL="457200" indent="-457200" algn="l">
              <a:buFont typeface="Arial" panose="020B0604020202020204" pitchFamily="34" charset="0"/>
              <a:buChar char="•"/>
            </a:pPr>
            <a:r>
              <a:rPr lang="en-GB" dirty="0" smtClean="0">
                <a:solidFill>
                  <a:schemeClr val="tx1"/>
                </a:solidFill>
              </a:rPr>
              <a:t>Revise vocabulary possibly known already (colours) in a new context</a:t>
            </a:r>
          </a:p>
          <a:p>
            <a:pPr marL="457200" lvl="0" indent="-457200" algn="l">
              <a:buFont typeface="Arial" panose="020B0604020202020204" pitchFamily="34" charset="0"/>
              <a:buChar char="•"/>
            </a:pPr>
            <a:r>
              <a:rPr lang="en-GB" dirty="0" smtClean="0">
                <a:solidFill>
                  <a:schemeClr val="tx1"/>
                </a:solidFill>
              </a:rPr>
              <a:t>Use a selection of games and activities designed to help children practise vocabulary. </a:t>
            </a:r>
            <a:endParaRPr lang="en-GB" dirty="0">
              <a:solidFill>
                <a:schemeClr val="tx1"/>
              </a:solidFill>
            </a:endParaRPr>
          </a:p>
        </p:txBody>
      </p:sp>
    </p:spTree>
    <p:extLst>
      <p:ext uri="{BB962C8B-B14F-4D97-AF65-F5344CB8AC3E}">
        <p14:creationId xmlns:p14="http://schemas.microsoft.com/office/powerpoint/2010/main" val="9387915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611560" y="188640"/>
            <a:ext cx="7772400" cy="792088"/>
          </a:xfrm>
        </p:spPr>
        <p:txBody>
          <a:bodyPr/>
          <a:lstStyle/>
          <a:p>
            <a:r>
              <a:rPr lang="en-GB" sz="4000" b="1" dirty="0" err="1">
                <a:solidFill>
                  <a:srgbClr val="6DC1E3"/>
                </a:solidFill>
                <a:latin typeface="Comic Sans MS" panose="030F0702030302020204" pitchFamily="66" charset="0"/>
              </a:rPr>
              <a:t>Voici</a:t>
            </a:r>
            <a:r>
              <a:rPr lang="en-GB" sz="4000" b="1" dirty="0">
                <a:solidFill>
                  <a:srgbClr val="6DC1E3"/>
                </a:solidFill>
                <a:latin typeface="Comic Sans MS" panose="030F0702030302020204" pitchFamily="66" charset="0"/>
              </a:rPr>
              <a:t> </a:t>
            </a:r>
            <a:r>
              <a:rPr lang="en-GB" sz="4000" b="1" dirty="0" err="1">
                <a:solidFill>
                  <a:srgbClr val="6DC1E3"/>
                </a:solidFill>
                <a:latin typeface="Comic Sans MS" panose="030F0702030302020204" pitchFamily="66" charset="0"/>
              </a:rPr>
              <a:t>une</a:t>
            </a:r>
            <a:r>
              <a:rPr lang="en-GB" sz="4000" b="1" dirty="0">
                <a:solidFill>
                  <a:srgbClr val="6DC1E3"/>
                </a:solidFill>
                <a:latin typeface="Comic Sans MS" panose="030F0702030302020204" pitchFamily="66" charset="0"/>
              </a:rPr>
              <a:t> </a:t>
            </a:r>
            <a:r>
              <a:rPr lang="en-GB" sz="4000" b="1" dirty="0" err="1">
                <a:solidFill>
                  <a:srgbClr val="6DC1E3"/>
                </a:solidFill>
                <a:latin typeface="Comic Sans MS" panose="030F0702030302020204" pitchFamily="66" charset="0"/>
              </a:rPr>
              <a:t>maison</a:t>
            </a:r>
            <a:endParaRPr lang="en-GB" sz="4000" b="1" dirty="0">
              <a:solidFill>
                <a:srgbClr val="6DC1E3"/>
              </a:solidFill>
              <a:latin typeface="Comic Sans MS" panose="030F0702030302020204" pitchFamily="66" charset="0"/>
            </a:endParaRPr>
          </a:p>
        </p:txBody>
      </p:sp>
      <p:pic>
        <p:nvPicPr>
          <p:cNvPr id="5" name="Picture 2" descr="G:\Ensemble consortium work\Let's enjoy making\furniture\maison meuble.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584" y="980728"/>
            <a:ext cx="7644343" cy="57332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890261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611560" y="188640"/>
            <a:ext cx="7772400" cy="792088"/>
          </a:xfrm>
        </p:spPr>
        <p:txBody>
          <a:bodyPr>
            <a:normAutofit/>
          </a:bodyPr>
          <a:lstStyle/>
          <a:p>
            <a:r>
              <a:rPr lang="en-GB" sz="4000" b="1" dirty="0" err="1">
                <a:solidFill>
                  <a:srgbClr val="6DC1E3"/>
                </a:solidFill>
                <a:latin typeface="Comic Sans MS" panose="030F0702030302020204" pitchFamily="66" charset="0"/>
              </a:rPr>
              <a:t>Voici</a:t>
            </a:r>
            <a:r>
              <a:rPr lang="en-GB" sz="4000" b="1" dirty="0">
                <a:solidFill>
                  <a:srgbClr val="6DC1E3"/>
                </a:solidFill>
                <a:latin typeface="Comic Sans MS" panose="030F0702030302020204" pitchFamily="66" charset="0"/>
              </a:rPr>
              <a:t> la </a:t>
            </a:r>
            <a:r>
              <a:rPr lang="en-GB" sz="4000" b="1" dirty="0" err="1">
                <a:solidFill>
                  <a:srgbClr val="6DC1E3"/>
                </a:solidFill>
                <a:latin typeface="Comic Sans MS" panose="030F0702030302020204" pitchFamily="66" charset="0"/>
              </a:rPr>
              <a:t>chambre</a:t>
            </a:r>
            <a:endParaRPr lang="en-GB" sz="4000" b="1" dirty="0">
              <a:solidFill>
                <a:srgbClr val="6DC1E3"/>
              </a:solidFill>
              <a:latin typeface="Comic Sans MS" panose="030F0702030302020204" pitchFamily="66" charset="0"/>
            </a:endParaRPr>
          </a:p>
        </p:txBody>
      </p:sp>
      <p:pic>
        <p:nvPicPr>
          <p:cNvPr id="2050" name="Picture 2" descr="G:\Ensemble consortium work\Let's enjoy making\furniture\chambre wide.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536" y="964961"/>
            <a:ext cx="7920880" cy="55032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537879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F:\Back up Rugged\Ensemble consortium work\Let's enjoy making\furniture\grand lit.jpg">
            <a:hlinkClick r:id="" action="ppaction://noaction">
              <a:snd r:embed="rId3" name="un grand litD.wav"/>
            </a:hlinkClick>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4837" y="633754"/>
            <a:ext cx="1000125" cy="685800"/>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F:\Back up Rugged\Ensemble consortium work\Let's enjoy making\furniture\armoire.gif">
            <a:hlinkClick r:id="" action="ppaction://noaction">
              <a:snd r:embed="rId5" name="une armoireD.wav"/>
            </a:hlinkClick>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26453" y="116632"/>
            <a:ext cx="719138" cy="1202922"/>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F:\Back up Rugged\Ensemble consortium work\Let's enjoy making\furniture\canapé.gif">
            <a:hlinkClick r:id="" action="ppaction://noaction">
              <a:snd r:embed="rId7" name="un canapeD.wav"/>
            </a:hlinkClick>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865688" y="431962"/>
            <a:ext cx="885825" cy="809625"/>
          </a:xfrm>
          <a:prstGeom prst="rect">
            <a:avLst/>
          </a:prstGeom>
          <a:noFill/>
          <a:extLst>
            <a:ext uri="{909E8E84-426E-40DD-AFC4-6F175D3DCCD1}">
              <a14:hiddenFill xmlns:a14="http://schemas.microsoft.com/office/drawing/2010/main">
                <a:solidFill>
                  <a:srgbClr val="FFFFFF"/>
                </a:solidFill>
              </a14:hiddenFill>
            </a:ext>
          </a:extLst>
        </p:spPr>
      </p:pic>
      <p:pic>
        <p:nvPicPr>
          <p:cNvPr id="3077" name="Picture 5" descr="F:\Back up Rugged\Ensemble consortium work\Let's enjoy making\furniture\bureau.gif">
            <a:hlinkClick r:id="" action="ppaction://noaction">
              <a:snd r:embed="rId9" name="un bureauD.wav"/>
            </a:hlinkClick>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298046" y="551204"/>
            <a:ext cx="1033780" cy="768350"/>
          </a:xfrm>
          <a:prstGeom prst="rect">
            <a:avLst/>
          </a:prstGeom>
          <a:noFill/>
          <a:extLst>
            <a:ext uri="{909E8E84-426E-40DD-AFC4-6F175D3DCCD1}">
              <a14:hiddenFill xmlns:a14="http://schemas.microsoft.com/office/drawing/2010/main">
                <a:solidFill>
                  <a:srgbClr val="FFFFFF"/>
                </a:solidFill>
              </a14:hiddenFill>
            </a:ext>
          </a:extLst>
        </p:spPr>
      </p:pic>
      <p:pic>
        <p:nvPicPr>
          <p:cNvPr id="3079" name="Picture 7" descr="F:\Back up Rugged\Ensemble consortium work\Let's enjoy making\furniture\lits superposés.gif">
            <a:hlinkClick r:id="" action="ppaction://noaction">
              <a:snd r:embed="rId11" name="des lits superposesD.wav"/>
            </a:hlinkClick>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39552" y="2132856"/>
            <a:ext cx="914400" cy="1162050"/>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F:\Back up Rugged\Ensemble consortium work\Let's enjoy making\furniture\chaise.gif">
            <a:hlinkClick r:id="" action="ppaction://noaction">
              <a:snd r:embed="rId13" name="une chaiseD.wav"/>
            </a:hlinkClick>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5508104" y="2276872"/>
            <a:ext cx="651544" cy="962508"/>
          </a:xfrm>
          <a:prstGeom prst="rect">
            <a:avLst/>
          </a:prstGeom>
          <a:noFill/>
          <a:extLst>
            <a:ext uri="{909E8E84-426E-40DD-AFC4-6F175D3DCCD1}">
              <a14:hiddenFill xmlns:a14="http://schemas.microsoft.com/office/drawing/2010/main">
                <a:solidFill>
                  <a:srgbClr val="FFFFFF"/>
                </a:solidFill>
              </a14:hiddenFill>
            </a:ext>
          </a:extLst>
        </p:spPr>
      </p:pic>
      <p:pic>
        <p:nvPicPr>
          <p:cNvPr id="3081" name="Picture 9" descr="F:\Back up Rugged\Ensemble consortium work\Let's enjoy making\furniture\fauteuil.gif">
            <a:hlinkClick r:id="" action="ppaction://noaction">
              <a:snd r:embed="rId15" name="un fauteuilD.wav"/>
            </a:hlinkClick>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574697" y="4005064"/>
            <a:ext cx="1000230" cy="918019"/>
          </a:xfrm>
          <a:prstGeom prst="rect">
            <a:avLst/>
          </a:prstGeom>
          <a:noFill/>
          <a:extLst>
            <a:ext uri="{909E8E84-426E-40DD-AFC4-6F175D3DCCD1}">
              <a14:hiddenFill xmlns:a14="http://schemas.microsoft.com/office/drawing/2010/main">
                <a:solidFill>
                  <a:srgbClr val="FFFFFF"/>
                </a:solidFill>
              </a14:hiddenFill>
            </a:ext>
          </a:extLst>
        </p:spPr>
      </p:pic>
      <p:pic>
        <p:nvPicPr>
          <p:cNvPr id="3082" name="Picture 10" descr="F:\Back up Rugged\Ensemble consortium work\Let's enjoy making\furniture\miroir.gif">
            <a:hlinkClick r:id="" action="ppaction://noaction">
              <a:snd r:embed="rId17" name="un miroirD.wav"/>
            </a:hlinkClick>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2555776" y="4005064"/>
            <a:ext cx="769130" cy="620266"/>
          </a:xfrm>
          <a:prstGeom prst="rect">
            <a:avLst/>
          </a:prstGeom>
          <a:noFill/>
          <a:extLst>
            <a:ext uri="{909E8E84-426E-40DD-AFC4-6F175D3DCCD1}">
              <a14:hiddenFill xmlns:a14="http://schemas.microsoft.com/office/drawing/2010/main">
                <a:solidFill>
                  <a:srgbClr val="FFFFFF"/>
                </a:solidFill>
              </a14:hiddenFill>
            </a:ext>
          </a:extLst>
        </p:spPr>
      </p:pic>
      <p:pic>
        <p:nvPicPr>
          <p:cNvPr id="3083" name="Picture 11" descr="F:\Back up Rugged\Ensemble consortium work\Let's enjoy making\furniture\télévision.gif">
            <a:hlinkClick r:id="" action="ppaction://noaction">
              <a:snd r:embed="rId19" name="une televisionD.wav"/>
            </a:hlinkClick>
          </p:cNvPr>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4439646" y="3861048"/>
            <a:ext cx="564402" cy="1096553"/>
          </a:xfrm>
          <a:prstGeom prst="rect">
            <a:avLst/>
          </a:prstGeom>
          <a:noFill/>
          <a:extLst>
            <a:ext uri="{909E8E84-426E-40DD-AFC4-6F175D3DCCD1}">
              <a14:hiddenFill xmlns:a14="http://schemas.microsoft.com/office/drawing/2010/main">
                <a:solidFill>
                  <a:srgbClr val="FFFFFF"/>
                </a:solidFill>
              </a14:hiddenFill>
            </a:ext>
          </a:extLst>
        </p:spPr>
      </p:pic>
      <p:pic>
        <p:nvPicPr>
          <p:cNvPr id="3084" name="Picture 12" descr="F:\Back up Rugged\Ensemble consortium work\Let's enjoy making\furniture\petit lit.gif">
            <a:hlinkClick r:id="" action="ppaction://noaction">
              <a:snd r:embed="rId21" name="un petit litD.wav"/>
            </a:hlinkClick>
          </p:cNvPr>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6156176" y="3964764"/>
            <a:ext cx="504056" cy="750483"/>
          </a:xfrm>
          <a:prstGeom prst="rect">
            <a:avLst/>
          </a:prstGeom>
          <a:noFill/>
          <a:extLst>
            <a:ext uri="{909E8E84-426E-40DD-AFC4-6F175D3DCCD1}">
              <a14:hiddenFill xmlns:a14="http://schemas.microsoft.com/office/drawing/2010/main">
                <a:solidFill>
                  <a:srgbClr val="FFFFFF"/>
                </a:solidFill>
              </a14:hiddenFill>
            </a:ext>
          </a:extLst>
        </p:spPr>
      </p:pic>
      <p:pic>
        <p:nvPicPr>
          <p:cNvPr id="3085" name="Picture 13" descr="F:\Back up Rugged\Ensemble consortium work\Let's enjoy making\furniture\poster.gif">
            <a:hlinkClick r:id="" action="ppaction://noaction">
              <a:snd r:embed="rId23" name="un posterD.wav"/>
            </a:hlinkClick>
          </p:cNvPr>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8100392" y="3933056"/>
            <a:ext cx="504056" cy="910553"/>
          </a:xfrm>
          <a:prstGeom prst="rect">
            <a:avLst/>
          </a:prstGeom>
          <a:noFill/>
          <a:extLst>
            <a:ext uri="{909E8E84-426E-40DD-AFC4-6F175D3DCCD1}">
              <a14:hiddenFill xmlns:a14="http://schemas.microsoft.com/office/drawing/2010/main">
                <a:solidFill>
                  <a:srgbClr val="FFFFFF"/>
                </a:solidFill>
              </a14:hiddenFill>
            </a:ext>
          </a:extLst>
        </p:spPr>
      </p:pic>
      <p:pic>
        <p:nvPicPr>
          <p:cNvPr id="3086" name="Picture 14" descr="F:\Back up Rugged\Ensemble consortium work\Let's enjoy making\furniture\table de snooker.gif">
            <a:hlinkClick r:id="" action="ppaction://noaction">
              <a:snd r:embed="rId25" name="une table de snookerD1.wav"/>
            </a:hlinkClick>
          </p:cNvPr>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955204" y="5445224"/>
            <a:ext cx="952500" cy="533400"/>
          </a:xfrm>
          <a:prstGeom prst="rect">
            <a:avLst/>
          </a:prstGeom>
          <a:noFill/>
          <a:extLst>
            <a:ext uri="{909E8E84-426E-40DD-AFC4-6F175D3DCCD1}">
              <a14:hiddenFill xmlns:a14="http://schemas.microsoft.com/office/drawing/2010/main">
                <a:solidFill>
                  <a:srgbClr val="FFFFFF"/>
                </a:solidFill>
              </a14:hiddenFill>
            </a:ext>
          </a:extLst>
        </p:spPr>
      </p:pic>
      <p:pic>
        <p:nvPicPr>
          <p:cNvPr id="3087" name="Picture 15" descr="F:\Back up Rugged\Ensemble consortium work\Let's enjoy making\furniture\commode.gif">
            <a:hlinkClick r:id="" action="ppaction://noaction">
              <a:snd r:embed="rId27" name="une commodeD.wav"/>
            </a:hlinkClick>
          </p:cNvPr>
          <p:cNvPicPr>
            <a:picLocks noChangeAspect="1" noChangeArrowheads="1"/>
          </p:cNvPicPr>
          <p:nvPr/>
        </p:nvPicPr>
        <p:blipFill>
          <a:blip r:embed="rId28">
            <a:extLst>
              <a:ext uri="{28A0092B-C50C-407E-A947-70E740481C1C}">
                <a14:useLocalDpi xmlns:a14="http://schemas.microsoft.com/office/drawing/2010/main" val="0"/>
              </a:ext>
            </a:extLst>
          </a:blip>
          <a:srcRect/>
          <a:stretch>
            <a:fillRect/>
          </a:stretch>
        </p:blipFill>
        <p:spPr bwMode="auto">
          <a:xfrm>
            <a:off x="3523765" y="5301208"/>
            <a:ext cx="616187" cy="837084"/>
          </a:xfrm>
          <a:prstGeom prst="rect">
            <a:avLst/>
          </a:prstGeom>
          <a:noFill/>
          <a:extLst>
            <a:ext uri="{909E8E84-426E-40DD-AFC4-6F175D3DCCD1}">
              <a14:hiddenFill xmlns:a14="http://schemas.microsoft.com/office/drawing/2010/main">
                <a:solidFill>
                  <a:srgbClr val="FFFFFF"/>
                </a:solidFill>
              </a14:hiddenFill>
            </a:ext>
          </a:extLst>
        </p:spPr>
      </p:pic>
      <p:pic>
        <p:nvPicPr>
          <p:cNvPr id="3088" name="Picture 16" descr="F:\Back up Rugged\Ensemble consortium work\Let's enjoy making\furniture\table.gif">
            <a:hlinkClick r:id="" action="ppaction://noaction">
              <a:snd r:embed="rId29" name="une tableD.wav"/>
            </a:hlinkClick>
          </p:cNvPr>
          <p:cNvPicPr>
            <a:picLocks noChangeAspect="1" noChangeArrowheads="1"/>
          </p:cNvPicPr>
          <p:nvPr/>
        </p:nvPicPr>
        <p:blipFill>
          <a:blip r:embed="rId30">
            <a:extLst>
              <a:ext uri="{28A0092B-C50C-407E-A947-70E740481C1C}">
                <a14:useLocalDpi xmlns:a14="http://schemas.microsoft.com/office/drawing/2010/main" val="0"/>
              </a:ext>
            </a:extLst>
          </a:blip>
          <a:srcRect/>
          <a:stretch>
            <a:fillRect/>
          </a:stretch>
        </p:blipFill>
        <p:spPr bwMode="auto">
          <a:xfrm>
            <a:off x="5229200" y="5497513"/>
            <a:ext cx="1143000" cy="466725"/>
          </a:xfrm>
          <a:prstGeom prst="rect">
            <a:avLst/>
          </a:prstGeom>
          <a:noFill/>
          <a:extLst>
            <a:ext uri="{909E8E84-426E-40DD-AFC4-6F175D3DCCD1}">
              <a14:hiddenFill xmlns:a14="http://schemas.microsoft.com/office/drawing/2010/main">
                <a:solidFill>
                  <a:srgbClr val="FFFFFF"/>
                </a:solidFill>
              </a14:hiddenFill>
            </a:ext>
          </a:extLst>
        </p:spPr>
      </p:pic>
      <p:pic>
        <p:nvPicPr>
          <p:cNvPr id="3089" name="Picture 17" descr="F:\Back up Rugged\Ensemble consortium work\Let's enjoy making\furniture\tapis.jpg">
            <a:hlinkClick r:id="" action="ppaction://noaction">
              <a:snd r:embed="rId31" name="un tapisD.wav"/>
            </a:hlinkClick>
          </p:cNvPr>
          <p:cNvPicPr>
            <a:picLocks noChangeAspect="1" noChangeArrowheads="1"/>
          </p:cNvPicPr>
          <p:nvPr/>
        </p:nvPicPr>
        <p:blipFill>
          <a:blip r:embed="rId32">
            <a:extLst>
              <a:ext uri="{28A0092B-C50C-407E-A947-70E740481C1C}">
                <a14:useLocalDpi xmlns:a14="http://schemas.microsoft.com/office/drawing/2010/main" val="0"/>
              </a:ext>
            </a:extLst>
          </a:blip>
          <a:srcRect/>
          <a:stretch>
            <a:fillRect/>
          </a:stretch>
        </p:blipFill>
        <p:spPr bwMode="auto">
          <a:xfrm>
            <a:off x="7632898" y="5718175"/>
            <a:ext cx="971550" cy="419100"/>
          </a:xfrm>
          <a:prstGeom prst="rect">
            <a:avLst/>
          </a:prstGeom>
          <a:noFill/>
          <a:extLst>
            <a:ext uri="{909E8E84-426E-40DD-AFC4-6F175D3DCCD1}">
              <a14:hiddenFill xmlns:a14="http://schemas.microsoft.com/office/drawing/2010/main">
                <a:solidFill>
                  <a:srgbClr val="FFFFFF"/>
                </a:solidFill>
              </a14:hiddenFill>
            </a:ext>
          </a:extLst>
        </p:spPr>
      </p:pic>
      <p:pic>
        <p:nvPicPr>
          <p:cNvPr id="3090" name="Picture 18" descr="F:\Back up Rugged\Ensemble consortium work\Let's enjoy making\furniture\ordinateur.gif">
            <a:hlinkClick r:id="" action="ppaction://noaction">
              <a:snd r:embed="rId33" name="un ordinateurD.wav"/>
            </a:hlinkClick>
          </p:cNvPr>
          <p:cNvPicPr>
            <a:picLocks noChangeAspect="1" noChangeArrowheads="1"/>
          </p:cNvPicPr>
          <p:nvPr/>
        </p:nvPicPr>
        <p:blipFill>
          <a:blip r:embed="rId34">
            <a:extLst>
              <a:ext uri="{28A0092B-C50C-407E-A947-70E740481C1C}">
                <a14:useLocalDpi xmlns:a14="http://schemas.microsoft.com/office/drawing/2010/main" val="0"/>
              </a:ext>
            </a:extLst>
          </a:blip>
          <a:srcRect/>
          <a:stretch>
            <a:fillRect/>
          </a:stretch>
        </p:blipFill>
        <p:spPr bwMode="auto">
          <a:xfrm>
            <a:off x="7553523" y="2348880"/>
            <a:ext cx="1050925" cy="714629"/>
          </a:xfrm>
          <a:prstGeom prst="rect">
            <a:avLst/>
          </a:prstGeom>
          <a:noFill/>
          <a:extLst>
            <a:ext uri="{909E8E84-426E-40DD-AFC4-6F175D3DCCD1}">
              <a14:hiddenFill xmlns:a14="http://schemas.microsoft.com/office/drawing/2010/main">
                <a:solidFill>
                  <a:srgbClr val="FFFFFF"/>
                </a:solidFill>
              </a14:hiddenFill>
            </a:ext>
          </a:extLst>
        </p:spPr>
      </p:pic>
      <p:sp>
        <p:nvSpPr>
          <p:cNvPr id="22" name="Subtitle 2">
            <a:hlinkClick r:id="" action="ppaction://noaction">
              <a:snd r:embed="rId9" name="un bureauD.wav"/>
            </a:hlinkClick>
          </p:cNvPr>
          <p:cNvSpPr txBox="1">
            <a:spLocks/>
          </p:cNvSpPr>
          <p:nvPr/>
        </p:nvSpPr>
        <p:spPr>
          <a:xfrm>
            <a:off x="251520" y="1484784"/>
            <a:ext cx="1669380" cy="483747"/>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en-GB" sz="2400" b="1" dirty="0" smtClean="0">
                <a:solidFill>
                  <a:schemeClr val="tx1"/>
                </a:solidFill>
              </a:rPr>
              <a:t>un bureau</a:t>
            </a:r>
            <a:endParaRPr lang="en-GB" sz="2400" b="1" dirty="0">
              <a:solidFill>
                <a:schemeClr val="tx1"/>
              </a:solidFill>
            </a:endParaRPr>
          </a:p>
        </p:txBody>
      </p:sp>
      <p:sp>
        <p:nvSpPr>
          <p:cNvPr id="23" name="Subtitle 2">
            <a:hlinkClick r:id="" action="ppaction://noaction">
              <a:snd r:embed="rId23" name="un posterD.wav"/>
            </a:hlinkClick>
          </p:cNvPr>
          <p:cNvSpPr txBox="1">
            <a:spLocks/>
          </p:cNvSpPr>
          <p:nvPr/>
        </p:nvSpPr>
        <p:spPr>
          <a:xfrm>
            <a:off x="2326556" y="1484784"/>
            <a:ext cx="1453356" cy="483747"/>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en-GB" sz="2400" b="1" dirty="0" smtClean="0">
                <a:solidFill>
                  <a:schemeClr val="tx1"/>
                </a:solidFill>
              </a:rPr>
              <a:t>un poster</a:t>
            </a:r>
            <a:endParaRPr lang="en-GB" sz="2400" b="1" dirty="0">
              <a:solidFill>
                <a:schemeClr val="tx1"/>
              </a:solidFill>
            </a:endParaRPr>
          </a:p>
        </p:txBody>
      </p:sp>
      <p:sp>
        <p:nvSpPr>
          <p:cNvPr id="24" name="Subtitle 2">
            <a:hlinkClick r:id="" action="ppaction://noaction">
              <a:snd r:embed="rId19" name="une televisionD.wav"/>
            </a:hlinkClick>
          </p:cNvPr>
          <p:cNvSpPr txBox="1">
            <a:spLocks/>
          </p:cNvSpPr>
          <p:nvPr/>
        </p:nvSpPr>
        <p:spPr>
          <a:xfrm>
            <a:off x="4283968" y="1484784"/>
            <a:ext cx="2016224" cy="483747"/>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en-GB" sz="2400" b="1" dirty="0" err="1" smtClean="0">
                <a:solidFill>
                  <a:schemeClr val="tx1"/>
                </a:solidFill>
              </a:rPr>
              <a:t>une</a:t>
            </a:r>
            <a:r>
              <a:rPr lang="en-GB" sz="2400" b="1" dirty="0" smtClean="0">
                <a:solidFill>
                  <a:schemeClr val="tx1"/>
                </a:solidFill>
              </a:rPr>
              <a:t> </a:t>
            </a:r>
            <a:r>
              <a:rPr lang="en-GB" sz="2400" b="1" dirty="0" err="1" smtClean="0">
                <a:solidFill>
                  <a:schemeClr val="tx1"/>
                </a:solidFill>
              </a:rPr>
              <a:t>télévision</a:t>
            </a:r>
            <a:endParaRPr lang="en-GB" sz="2400" b="1" dirty="0">
              <a:solidFill>
                <a:schemeClr val="tx1"/>
              </a:solidFill>
            </a:endParaRPr>
          </a:p>
        </p:txBody>
      </p:sp>
      <p:sp>
        <p:nvSpPr>
          <p:cNvPr id="25" name="Subtitle 2">
            <a:hlinkClick r:id="" action="ppaction://noaction">
              <a:snd r:embed="rId7" name="un canapeD.wav"/>
            </a:hlinkClick>
          </p:cNvPr>
          <p:cNvSpPr txBox="1">
            <a:spLocks/>
          </p:cNvSpPr>
          <p:nvPr/>
        </p:nvSpPr>
        <p:spPr>
          <a:xfrm>
            <a:off x="7148878" y="1484784"/>
            <a:ext cx="1599586" cy="483747"/>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en-GB" sz="2400" b="1" dirty="0" smtClean="0">
                <a:solidFill>
                  <a:schemeClr val="tx1"/>
                </a:solidFill>
              </a:rPr>
              <a:t>un canapé</a:t>
            </a:r>
            <a:endParaRPr lang="en-GB" sz="2400" b="1" dirty="0">
              <a:solidFill>
                <a:schemeClr val="tx1"/>
              </a:solidFill>
            </a:endParaRPr>
          </a:p>
        </p:txBody>
      </p:sp>
      <p:sp>
        <p:nvSpPr>
          <p:cNvPr id="26" name="Subtitle 2">
            <a:hlinkClick r:id="" action="ppaction://noaction">
              <a:snd r:embed="rId17" name="un miroirD.wav"/>
            </a:hlinkClick>
          </p:cNvPr>
          <p:cNvSpPr txBox="1">
            <a:spLocks/>
          </p:cNvSpPr>
          <p:nvPr/>
        </p:nvSpPr>
        <p:spPr>
          <a:xfrm>
            <a:off x="323528" y="3429000"/>
            <a:ext cx="1599586" cy="483747"/>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en-GB" sz="2400" b="1" dirty="0" smtClean="0">
                <a:solidFill>
                  <a:schemeClr val="tx1"/>
                </a:solidFill>
              </a:rPr>
              <a:t>un </a:t>
            </a:r>
            <a:r>
              <a:rPr lang="en-GB" sz="2400" b="1" dirty="0" err="1" smtClean="0">
                <a:solidFill>
                  <a:schemeClr val="tx1"/>
                </a:solidFill>
              </a:rPr>
              <a:t>miroir</a:t>
            </a:r>
            <a:endParaRPr lang="en-GB" sz="2400" b="1" dirty="0">
              <a:solidFill>
                <a:schemeClr val="tx1"/>
              </a:solidFill>
            </a:endParaRPr>
          </a:p>
        </p:txBody>
      </p:sp>
      <p:sp>
        <p:nvSpPr>
          <p:cNvPr id="27" name="Subtitle 2">
            <a:hlinkClick r:id="" action="ppaction://noaction">
              <a:snd r:embed="rId35" name="un lit a baldaquinD.wav"/>
            </a:hlinkClick>
          </p:cNvPr>
          <p:cNvSpPr txBox="1">
            <a:spLocks/>
          </p:cNvSpPr>
          <p:nvPr/>
        </p:nvSpPr>
        <p:spPr>
          <a:xfrm>
            <a:off x="1964302" y="3429000"/>
            <a:ext cx="2391674" cy="483747"/>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en-GB" sz="2400" b="1" dirty="0" smtClean="0">
                <a:solidFill>
                  <a:schemeClr val="tx1"/>
                </a:solidFill>
              </a:rPr>
              <a:t>un lit à </a:t>
            </a:r>
            <a:r>
              <a:rPr lang="en-GB" sz="2400" b="1" dirty="0" err="1" smtClean="0">
                <a:solidFill>
                  <a:schemeClr val="tx1"/>
                </a:solidFill>
              </a:rPr>
              <a:t>baldaquin</a:t>
            </a:r>
            <a:endParaRPr lang="en-GB" sz="2400" b="1" dirty="0">
              <a:solidFill>
                <a:schemeClr val="tx1"/>
              </a:solidFill>
            </a:endParaRPr>
          </a:p>
        </p:txBody>
      </p:sp>
      <p:sp>
        <p:nvSpPr>
          <p:cNvPr id="28" name="Subtitle 2">
            <a:hlinkClick r:id="" action="ppaction://noaction">
              <a:snd r:embed="rId25" name="une table de snookerD1.wav"/>
            </a:hlinkClick>
          </p:cNvPr>
          <p:cNvSpPr txBox="1">
            <a:spLocks/>
          </p:cNvSpPr>
          <p:nvPr/>
        </p:nvSpPr>
        <p:spPr>
          <a:xfrm>
            <a:off x="4568825" y="3429000"/>
            <a:ext cx="2890489" cy="504056"/>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en-GB" sz="2400" b="1" dirty="0" err="1" smtClean="0">
                <a:solidFill>
                  <a:schemeClr val="tx1"/>
                </a:solidFill>
              </a:rPr>
              <a:t>une</a:t>
            </a:r>
            <a:r>
              <a:rPr lang="en-GB" sz="2400" b="1" dirty="0" smtClean="0">
                <a:solidFill>
                  <a:schemeClr val="tx1"/>
                </a:solidFill>
              </a:rPr>
              <a:t> table de snooker</a:t>
            </a:r>
            <a:endParaRPr lang="en-GB" sz="2400" b="1" dirty="0">
              <a:solidFill>
                <a:schemeClr val="tx1"/>
              </a:solidFill>
            </a:endParaRPr>
          </a:p>
        </p:txBody>
      </p:sp>
      <p:sp>
        <p:nvSpPr>
          <p:cNvPr id="29" name="Subtitle 2">
            <a:hlinkClick r:id="" action="ppaction://noaction">
              <a:snd r:embed="rId21" name="un petit litD.wav"/>
            </a:hlinkClick>
          </p:cNvPr>
          <p:cNvSpPr txBox="1">
            <a:spLocks/>
          </p:cNvSpPr>
          <p:nvPr/>
        </p:nvSpPr>
        <p:spPr>
          <a:xfrm>
            <a:off x="7459314" y="3429000"/>
            <a:ext cx="1649190" cy="483747"/>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en-GB" sz="2400" b="1" dirty="0" smtClean="0">
                <a:solidFill>
                  <a:schemeClr val="tx1"/>
                </a:solidFill>
              </a:rPr>
              <a:t>un petit lit</a:t>
            </a:r>
            <a:endParaRPr lang="en-GB" sz="2400" b="1" dirty="0">
              <a:solidFill>
                <a:schemeClr val="tx1"/>
              </a:solidFill>
            </a:endParaRPr>
          </a:p>
        </p:txBody>
      </p:sp>
      <p:sp>
        <p:nvSpPr>
          <p:cNvPr id="30" name="Subtitle 2">
            <a:hlinkClick r:id="" action="ppaction://noaction">
              <a:snd r:embed="rId15" name="un fauteuilD.wav"/>
            </a:hlinkClick>
          </p:cNvPr>
          <p:cNvSpPr txBox="1">
            <a:spLocks/>
          </p:cNvSpPr>
          <p:nvPr/>
        </p:nvSpPr>
        <p:spPr>
          <a:xfrm>
            <a:off x="251520" y="4725144"/>
            <a:ext cx="1599586" cy="483747"/>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en-GB" sz="2400" b="1" dirty="0" smtClean="0">
                <a:solidFill>
                  <a:schemeClr val="tx1"/>
                </a:solidFill>
              </a:rPr>
              <a:t>un fauteuil</a:t>
            </a:r>
            <a:endParaRPr lang="en-GB" sz="2400" b="1" dirty="0">
              <a:solidFill>
                <a:schemeClr val="tx1"/>
              </a:solidFill>
            </a:endParaRPr>
          </a:p>
        </p:txBody>
      </p:sp>
      <p:sp>
        <p:nvSpPr>
          <p:cNvPr id="31" name="Subtitle 2">
            <a:hlinkClick r:id="" action="ppaction://noaction">
              <a:snd r:embed="rId13" name="une chaiseD.wav"/>
            </a:hlinkClick>
          </p:cNvPr>
          <p:cNvSpPr txBox="1">
            <a:spLocks/>
          </p:cNvSpPr>
          <p:nvPr/>
        </p:nvSpPr>
        <p:spPr>
          <a:xfrm>
            <a:off x="2180326" y="4673445"/>
            <a:ext cx="1599586" cy="483747"/>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en-GB" sz="2400" b="1" dirty="0" err="1" smtClean="0">
                <a:solidFill>
                  <a:schemeClr val="tx1"/>
                </a:solidFill>
              </a:rPr>
              <a:t>une</a:t>
            </a:r>
            <a:r>
              <a:rPr lang="en-GB" sz="2400" b="1" dirty="0" smtClean="0">
                <a:solidFill>
                  <a:schemeClr val="tx1"/>
                </a:solidFill>
              </a:rPr>
              <a:t> chaise</a:t>
            </a:r>
            <a:endParaRPr lang="en-GB" sz="2400" b="1" dirty="0">
              <a:solidFill>
                <a:schemeClr val="tx1"/>
              </a:solidFill>
            </a:endParaRPr>
          </a:p>
        </p:txBody>
      </p:sp>
      <p:sp>
        <p:nvSpPr>
          <p:cNvPr id="32" name="Subtitle 2">
            <a:hlinkClick r:id="" action="ppaction://noaction">
              <a:snd r:embed="rId3" name="un grand litD.wav"/>
            </a:hlinkClick>
          </p:cNvPr>
          <p:cNvSpPr txBox="1">
            <a:spLocks/>
          </p:cNvSpPr>
          <p:nvPr/>
        </p:nvSpPr>
        <p:spPr>
          <a:xfrm>
            <a:off x="3779912" y="4725144"/>
            <a:ext cx="1800200" cy="483747"/>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en-GB" sz="2400" b="1" dirty="0" smtClean="0">
                <a:solidFill>
                  <a:schemeClr val="tx1"/>
                </a:solidFill>
              </a:rPr>
              <a:t>un grand lit</a:t>
            </a:r>
            <a:endParaRPr lang="en-GB" sz="2400" b="1" dirty="0">
              <a:solidFill>
                <a:schemeClr val="tx1"/>
              </a:solidFill>
            </a:endParaRPr>
          </a:p>
        </p:txBody>
      </p:sp>
      <p:sp>
        <p:nvSpPr>
          <p:cNvPr id="33" name="Subtitle 2">
            <a:hlinkClick r:id="" action="ppaction://noaction">
              <a:snd r:embed="rId27" name="une commodeD.wav"/>
            </a:hlinkClick>
          </p:cNvPr>
          <p:cNvSpPr txBox="1">
            <a:spLocks/>
          </p:cNvSpPr>
          <p:nvPr/>
        </p:nvSpPr>
        <p:spPr>
          <a:xfrm>
            <a:off x="5508104" y="4725144"/>
            <a:ext cx="2092133" cy="483747"/>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en-GB" sz="2400" b="1" dirty="0" err="1" smtClean="0">
                <a:solidFill>
                  <a:schemeClr val="tx1"/>
                </a:solidFill>
              </a:rPr>
              <a:t>une</a:t>
            </a:r>
            <a:r>
              <a:rPr lang="en-GB" sz="2400" b="1" dirty="0" smtClean="0">
                <a:solidFill>
                  <a:schemeClr val="tx1"/>
                </a:solidFill>
              </a:rPr>
              <a:t> commode</a:t>
            </a:r>
            <a:endParaRPr lang="en-GB" sz="2400" b="1" dirty="0">
              <a:solidFill>
                <a:schemeClr val="tx1"/>
              </a:solidFill>
            </a:endParaRPr>
          </a:p>
        </p:txBody>
      </p:sp>
      <p:sp>
        <p:nvSpPr>
          <p:cNvPr id="34" name="Subtitle 2">
            <a:hlinkClick r:id="" action="ppaction://noaction">
              <a:snd r:embed="rId31" name="un tapisD.wav"/>
            </a:hlinkClick>
          </p:cNvPr>
          <p:cNvSpPr txBox="1">
            <a:spLocks/>
          </p:cNvSpPr>
          <p:nvPr/>
        </p:nvSpPr>
        <p:spPr>
          <a:xfrm>
            <a:off x="7796950" y="4725144"/>
            <a:ext cx="1311554" cy="483747"/>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en-GB" sz="2400" b="1" dirty="0" smtClean="0">
                <a:solidFill>
                  <a:schemeClr val="tx1"/>
                </a:solidFill>
              </a:rPr>
              <a:t>un </a:t>
            </a:r>
            <a:r>
              <a:rPr lang="en-GB" sz="2400" b="1" dirty="0" err="1" smtClean="0">
                <a:solidFill>
                  <a:schemeClr val="tx1"/>
                </a:solidFill>
              </a:rPr>
              <a:t>tapis</a:t>
            </a:r>
            <a:endParaRPr lang="en-GB" sz="2400" b="1" dirty="0">
              <a:solidFill>
                <a:schemeClr val="tx1"/>
              </a:solidFill>
            </a:endParaRPr>
          </a:p>
        </p:txBody>
      </p:sp>
      <p:sp>
        <p:nvSpPr>
          <p:cNvPr id="35" name="Subtitle 2">
            <a:hlinkClick r:id="" action="ppaction://noaction">
              <a:snd r:embed="rId5" name="une armoireD.wav"/>
            </a:hlinkClick>
          </p:cNvPr>
          <p:cNvSpPr txBox="1">
            <a:spLocks/>
          </p:cNvSpPr>
          <p:nvPr/>
        </p:nvSpPr>
        <p:spPr>
          <a:xfrm>
            <a:off x="7148878" y="6093296"/>
            <a:ext cx="1959626" cy="483747"/>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en-GB" sz="2400" b="1" dirty="0" err="1" smtClean="0">
                <a:solidFill>
                  <a:schemeClr val="tx1"/>
                </a:solidFill>
              </a:rPr>
              <a:t>une</a:t>
            </a:r>
            <a:r>
              <a:rPr lang="en-GB" sz="2400" b="1" dirty="0" smtClean="0">
                <a:solidFill>
                  <a:schemeClr val="tx1"/>
                </a:solidFill>
              </a:rPr>
              <a:t> armoire</a:t>
            </a:r>
            <a:endParaRPr lang="en-GB" sz="2400" b="1" dirty="0">
              <a:solidFill>
                <a:schemeClr val="tx1"/>
              </a:solidFill>
            </a:endParaRPr>
          </a:p>
        </p:txBody>
      </p:sp>
      <p:sp>
        <p:nvSpPr>
          <p:cNvPr id="36" name="Subtitle 2">
            <a:hlinkClick r:id="" action="ppaction://noaction">
              <a:snd r:embed="rId33" name="un ordinateurD.wav"/>
            </a:hlinkClick>
          </p:cNvPr>
          <p:cNvSpPr txBox="1">
            <a:spLocks/>
          </p:cNvSpPr>
          <p:nvPr/>
        </p:nvSpPr>
        <p:spPr>
          <a:xfrm>
            <a:off x="4860032" y="6093296"/>
            <a:ext cx="2126186" cy="483747"/>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en-GB" sz="2400" b="1" dirty="0" smtClean="0">
                <a:solidFill>
                  <a:schemeClr val="tx1"/>
                </a:solidFill>
              </a:rPr>
              <a:t>un </a:t>
            </a:r>
            <a:r>
              <a:rPr lang="en-GB" sz="2400" b="1" dirty="0" err="1" smtClean="0">
                <a:solidFill>
                  <a:schemeClr val="tx1"/>
                </a:solidFill>
              </a:rPr>
              <a:t>ordinateur</a:t>
            </a:r>
            <a:endParaRPr lang="en-GB" sz="2400" b="1" dirty="0">
              <a:solidFill>
                <a:schemeClr val="tx1"/>
              </a:solidFill>
            </a:endParaRPr>
          </a:p>
        </p:txBody>
      </p:sp>
      <p:sp>
        <p:nvSpPr>
          <p:cNvPr id="37" name="Subtitle 2">
            <a:hlinkClick r:id="" action="ppaction://noaction">
              <a:snd r:embed="rId11" name="des lits superposesD.wav"/>
            </a:hlinkClick>
          </p:cNvPr>
          <p:cNvSpPr txBox="1">
            <a:spLocks/>
          </p:cNvSpPr>
          <p:nvPr/>
        </p:nvSpPr>
        <p:spPr>
          <a:xfrm>
            <a:off x="66619" y="6092051"/>
            <a:ext cx="2777190" cy="649317"/>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en-GB" sz="2400" b="1" dirty="0" smtClean="0">
                <a:solidFill>
                  <a:schemeClr val="tx1"/>
                </a:solidFill>
              </a:rPr>
              <a:t>des </a:t>
            </a:r>
            <a:r>
              <a:rPr lang="en-GB" sz="2400" b="1" dirty="0" err="1" smtClean="0">
                <a:solidFill>
                  <a:schemeClr val="tx1"/>
                </a:solidFill>
              </a:rPr>
              <a:t>lits</a:t>
            </a:r>
            <a:r>
              <a:rPr lang="en-GB" sz="2400" b="1" dirty="0" smtClean="0">
                <a:solidFill>
                  <a:schemeClr val="tx1"/>
                </a:solidFill>
              </a:rPr>
              <a:t> </a:t>
            </a:r>
            <a:r>
              <a:rPr lang="en-GB" sz="2400" b="1" dirty="0" err="1" smtClean="0">
                <a:solidFill>
                  <a:schemeClr val="tx1"/>
                </a:solidFill>
              </a:rPr>
              <a:t>superposés</a:t>
            </a:r>
            <a:endParaRPr lang="en-GB" sz="2400" b="1" dirty="0">
              <a:solidFill>
                <a:schemeClr val="tx1"/>
              </a:solidFill>
            </a:endParaRPr>
          </a:p>
        </p:txBody>
      </p:sp>
      <p:sp>
        <p:nvSpPr>
          <p:cNvPr id="38" name="Subtitle 2">
            <a:hlinkClick r:id="" action="ppaction://noaction">
              <a:snd r:embed="rId29" name="une tableD.wav"/>
            </a:hlinkClick>
          </p:cNvPr>
          <p:cNvSpPr txBox="1">
            <a:spLocks/>
          </p:cNvSpPr>
          <p:nvPr/>
        </p:nvSpPr>
        <p:spPr>
          <a:xfrm>
            <a:off x="3152974" y="6093296"/>
            <a:ext cx="1527038" cy="483747"/>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en-GB" sz="2400" b="1" dirty="0" err="1" smtClean="0">
                <a:solidFill>
                  <a:schemeClr val="tx1"/>
                </a:solidFill>
              </a:rPr>
              <a:t>une</a:t>
            </a:r>
            <a:r>
              <a:rPr lang="en-GB" sz="2400" b="1" dirty="0" smtClean="0">
                <a:solidFill>
                  <a:schemeClr val="tx1"/>
                </a:solidFill>
              </a:rPr>
              <a:t> table</a:t>
            </a:r>
            <a:endParaRPr lang="en-GB" sz="2400" b="1" dirty="0">
              <a:solidFill>
                <a:schemeClr val="tx1"/>
              </a:solidFill>
            </a:endParaRPr>
          </a:p>
        </p:txBody>
      </p:sp>
      <p:pic>
        <p:nvPicPr>
          <p:cNvPr id="39" name="Picture 6" descr="F:\Back up Rugged\Ensemble consortium work\Let's enjoy making\furniture\lit à baladquin.gif">
            <a:hlinkClick r:id="" action="ppaction://noaction">
              <a:snd r:embed="rId35" name="un lit a baldaquinD.wav"/>
            </a:hlinkClick>
          </p:cNvPr>
          <p:cNvPicPr>
            <a:picLocks noChangeAspect="1" noChangeArrowheads="1"/>
          </p:cNvPicPr>
          <p:nvPr/>
        </p:nvPicPr>
        <p:blipFill>
          <a:blip r:embed="rId36">
            <a:extLst>
              <a:ext uri="{28A0092B-C50C-407E-A947-70E740481C1C}">
                <a14:useLocalDpi xmlns:a14="http://schemas.microsoft.com/office/drawing/2010/main" val="0"/>
              </a:ext>
            </a:extLst>
          </a:blip>
          <a:srcRect/>
          <a:stretch>
            <a:fillRect/>
          </a:stretch>
        </p:blipFill>
        <p:spPr bwMode="auto">
          <a:xfrm>
            <a:off x="2843808" y="1988840"/>
            <a:ext cx="990546" cy="14282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3546492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611560" y="260648"/>
            <a:ext cx="7772400" cy="792088"/>
          </a:xfrm>
        </p:spPr>
        <p:txBody>
          <a:bodyPr>
            <a:normAutofit/>
          </a:bodyPr>
          <a:lstStyle/>
          <a:p>
            <a:r>
              <a:rPr lang="en-GB" sz="4000" b="1" dirty="0">
                <a:solidFill>
                  <a:srgbClr val="6DC1E3"/>
                </a:solidFill>
                <a:latin typeface="Comic Sans MS" panose="030F0702030302020204" pitchFamily="66" charset="0"/>
              </a:rPr>
              <a:t>What</a:t>
            </a:r>
            <a:r>
              <a:rPr lang="en-GB" sz="4000" b="1" dirty="0">
                <a:solidFill>
                  <a:srgbClr val="6DC1E3"/>
                </a:solidFill>
                <a:latin typeface="Comic Sans MS" panose="030F0702030302020204" pitchFamily="66" charset="0"/>
              </a:rPr>
              <a:t> might children say?</a:t>
            </a:r>
            <a:endParaRPr lang="en-GB" sz="4000" b="1" dirty="0">
              <a:solidFill>
                <a:srgbClr val="6DC1E3"/>
              </a:solidFill>
              <a:latin typeface="Comic Sans MS" panose="030F0702030302020204" pitchFamily="66" charset="0"/>
            </a:endParaRPr>
          </a:p>
        </p:txBody>
      </p:sp>
      <p:sp>
        <p:nvSpPr>
          <p:cNvPr id="5" name="Subtitle 2"/>
          <p:cNvSpPr>
            <a:spLocks noGrp="1"/>
          </p:cNvSpPr>
          <p:nvPr>
            <p:ph type="subTitle" idx="1"/>
          </p:nvPr>
        </p:nvSpPr>
        <p:spPr>
          <a:xfrm>
            <a:off x="179512" y="1052736"/>
            <a:ext cx="8784976" cy="5616624"/>
          </a:xfrm>
        </p:spPr>
        <p:txBody>
          <a:bodyPr>
            <a:noAutofit/>
          </a:bodyPr>
          <a:lstStyle/>
          <a:p>
            <a:pPr algn="l"/>
            <a:r>
              <a:rPr lang="en-GB" sz="2400" dirty="0">
                <a:solidFill>
                  <a:schemeClr val="tx1"/>
                </a:solidFill>
                <a:cs typeface="Arial" panose="020B0604020202020204" pitchFamily="34" charset="0"/>
              </a:rPr>
              <a:t>“ I think </a:t>
            </a:r>
            <a:r>
              <a:rPr lang="en-GB" sz="2400" dirty="0" smtClean="0">
                <a:solidFill>
                  <a:schemeClr val="tx1"/>
                </a:solidFill>
                <a:cs typeface="Arial" panose="020B0604020202020204" pitchFamily="34" charset="0"/>
              </a:rPr>
              <a:t>“</a:t>
            </a:r>
            <a:r>
              <a:rPr lang="en-GB" sz="2400" dirty="0" err="1" smtClean="0">
                <a:solidFill>
                  <a:schemeClr val="tx1"/>
                </a:solidFill>
                <a:cs typeface="Arial" panose="020B0604020202020204" pitchFamily="34" charset="0"/>
              </a:rPr>
              <a:t>une</a:t>
            </a:r>
            <a:r>
              <a:rPr lang="en-GB" sz="2400" dirty="0" smtClean="0">
                <a:solidFill>
                  <a:schemeClr val="tx1"/>
                </a:solidFill>
                <a:cs typeface="Arial" panose="020B0604020202020204" pitchFamily="34" charset="0"/>
              </a:rPr>
              <a:t> </a:t>
            </a:r>
            <a:r>
              <a:rPr lang="en-GB" sz="2400" dirty="0" err="1" smtClean="0">
                <a:solidFill>
                  <a:schemeClr val="tx1"/>
                </a:solidFill>
                <a:cs typeface="Arial" panose="020B0604020202020204" pitchFamily="34" charset="0"/>
              </a:rPr>
              <a:t>télévision</a:t>
            </a:r>
            <a:r>
              <a:rPr lang="en-GB" sz="2400" dirty="0" smtClean="0">
                <a:solidFill>
                  <a:schemeClr val="tx1"/>
                </a:solidFill>
                <a:cs typeface="Arial" panose="020B0604020202020204" pitchFamily="34" charset="0"/>
              </a:rPr>
              <a:t>” </a:t>
            </a:r>
            <a:r>
              <a:rPr lang="en-GB" sz="2400" dirty="0">
                <a:solidFill>
                  <a:schemeClr val="tx1"/>
                </a:solidFill>
                <a:cs typeface="Arial" panose="020B0604020202020204" pitchFamily="34" charset="0"/>
              </a:rPr>
              <a:t>goes with the television because it’s the same word”.</a:t>
            </a:r>
          </a:p>
          <a:p>
            <a:pPr algn="l"/>
            <a:r>
              <a:rPr lang="en-GB" sz="2400" dirty="0">
                <a:solidFill>
                  <a:schemeClr val="tx1"/>
                </a:solidFill>
                <a:cs typeface="Arial" panose="020B0604020202020204" pitchFamily="34" charset="0"/>
              </a:rPr>
              <a:t>I think “</a:t>
            </a:r>
            <a:r>
              <a:rPr lang="en-GB" sz="2400" dirty="0" err="1">
                <a:solidFill>
                  <a:schemeClr val="tx1"/>
                </a:solidFill>
                <a:cs typeface="Arial" panose="020B0604020202020204" pitchFamily="34" charset="0"/>
              </a:rPr>
              <a:t>une</a:t>
            </a:r>
            <a:r>
              <a:rPr lang="en-GB" sz="2400" dirty="0">
                <a:solidFill>
                  <a:schemeClr val="tx1"/>
                </a:solidFill>
                <a:cs typeface="Arial" panose="020B0604020202020204" pitchFamily="34" charset="0"/>
              </a:rPr>
              <a:t> table de snooker” is a snooker table because </a:t>
            </a:r>
            <a:r>
              <a:rPr lang="en-GB" sz="2400" dirty="0" smtClean="0">
                <a:solidFill>
                  <a:schemeClr val="tx1"/>
                </a:solidFill>
                <a:cs typeface="Arial" panose="020B0604020202020204" pitchFamily="34" charset="0"/>
              </a:rPr>
              <a:t>“</a:t>
            </a:r>
            <a:r>
              <a:rPr lang="en-GB" sz="2400" dirty="0" err="1" smtClean="0">
                <a:solidFill>
                  <a:schemeClr val="tx1"/>
                </a:solidFill>
                <a:cs typeface="Arial" panose="020B0604020202020204" pitchFamily="34" charset="0"/>
              </a:rPr>
              <a:t>une</a:t>
            </a:r>
            <a:r>
              <a:rPr lang="en-GB" sz="2400" dirty="0" smtClean="0">
                <a:solidFill>
                  <a:schemeClr val="tx1"/>
                </a:solidFill>
                <a:cs typeface="Arial" panose="020B0604020202020204" pitchFamily="34" charset="0"/>
              </a:rPr>
              <a:t> table” </a:t>
            </a:r>
            <a:r>
              <a:rPr lang="en-GB" sz="2400" dirty="0">
                <a:solidFill>
                  <a:schemeClr val="tx1"/>
                </a:solidFill>
                <a:cs typeface="Arial" panose="020B0604020202020204" pitchFamily="34" charset="0"/>
              </a:rPr>
              <a:t>must mean a table, and </a:t>
            </a:r>
            <a:r>
              <a:rPr lang="en-GB" sz="2400" dirty="0" smtClean="0">
                <a:solidFill>
                  <a:schemeClr val="tx1"/>
                </a:solidFill>
                <a:cs typeface="Arial" panose="020B0604020202020204" pitchFamily="34" charset="0"/>
              </a:rPr>
              <a:t>snooker’s </a:t>
            </a:r>
            <a:r>
              <a:rPr lang="en-GB" sz="2400" dirty="0">
                <a:solidFill>
                  <a:schemeClr val="tx1"/>
                </a:solidFill>
                <a:cs typeface="Arial" panose="020B0604020202020204" pitchFamily="34" charset="0"/>
              </a:rPr>
              <a:t>the same word.</a:t>
            </a:r>
          </a:p>
          <a:p>
            <a:pPr algn="l"/>
            <a:r>
              <a:rPr lang="en-GB" sz="2400" dirty="0" smtClean="0">
                <a:solidFill>
                  <a:schemeClr val="tx1"/>
                </a:solidFill>
                <a:cs typeface="Arial" panose="020B0604020202020204" pitchFamily="34" charset="0"/>
              </a:rPr>
              <a:t>“Un </a:t>
            </a:r>
            <a:r>
              <a:rPr lang="en-GB" sz="2400" dirty="0" err="1" smtClean="0">
                <a:solidFill>
                  <a:schemeClr val="tx1"/>
                </a:solidFill>
                <a:cs typeface="Arial" panose="020B0604020202020204" pitchFamily="34" charset="0"/>
              </a:rPr>
              <a:t>miroir</a:t>
            </a:r>
            <a:r>
              <a:rPr lang="en-GB" sz="2400" dirty="0" smtClean="0">
                <a:solidFill>
                  <a:schemeClr val="tx1"/>
                </a:solidFill>
                <a:cs typeface="Arial" panose="020B0604020202020204" pitchFamily="34" charset="0"/>
              </a:rPr>
              <a:t>” </a:t>
            </a:r>
            <a:r>
              <a:rPr lang="en-GB" sz="2400" dirty="0">
                <a:solidFill>
                  <a:schemeClr val="tx1"/>
                </a:solidFill>
                <a:cs typeface="Arial" panose="020B0604020202020204" pitchFamily="34" charset="0"/>
              </a:rPr>
              <a:t>looks like mirror</a:t>
            </a:r>
          </a:p>
          <a:p>
            <a:pPr algn="l"/>
            <a:r>
              <a:rPr lang="en-GB" sz="2400" dirty="0" smtClean="0">
                <a:solidFill>
                  <a:schemeClr val="tx1"/>
                </a:solidFill>
                <a:cs typeface="Arial" panose="020B0604020202020204" pitchFamily="34" charset="0"/>
              </a:rPr>
              <a:t>“</a:t>
            </a:r>
            <a:r>
              <a:rPr lang="en-GB" sz="2400" dirty="0" err="1" smtClean="0">
                <a:solidFill>
                  <a:schemeClr val="tx1"/>
                </a:solidFill>
                <a:cs typeface="Arial" panose="020B0604020202020204" pitchFamily="34" charset="0"/>
              </a:rPr>
              <a:t>Une</a:t>
            </a:r>
            <a:r>
              <a:rPr lang="en-GB" sz="2400" dirty="0" smtClean="0">
                <a:solidFill>
                  <a:schemeClr val="tx1"/>
                </a:solidFill>
                <a:cs typeface="Arial" panose="020B0604020202020204" pitchFamily="34" charset="0"/>
              </a:rPr>
              <a:t> chaise” </a:t>
            </a:r>
            <a:r>
              <a:rPr lang="en-GB" sz="2400" dirty="0">
                <a:solidFill>
                  <a:schemeClr val="tx1"/>
                </a:solidFill>
                <a:cs typeface="Arial" panose="020B0604020202020204" pitchFamily="34" charset="0"/>
              </a:rPr>
              <a:t>looks like chair</a:t>
            </a:r>
          </a:p>
          <a:p>
            <a:pPr algn="l"/>
            <a:r>
              <a:rPr lang="en-GB" sz="2400" dirty="0" smtClean="0">
                <a:solidFill>
                  <a:schemeClr val="tx1"/>
                </a:solidFill>
                <a:cs typeface="Arial" panose="020B0604020202020204" pitchFamily="34" charset="0"/>
              </a:rPr>
              <a:t>I think </a:t>
            </a:r>
            <a:r>
              <a:rPr lang="en-GB" sz="2400" dirty="0">
                <a:solidFill>
                  <a:schemeClr val="tx1"/>
                </a:solidFill>
                <a:cs typeface="Arial" panose="020B0604020202020204" pitchFamily="34" charset="0"/>
              </a:rPr>
              <a:t>“lit” means “bed” because </a:t>
            </a:r>
            <a:r>
              <a:rPr lang="en-GB" sz="2400" dirty="0" smtClean="0">
                <a:solidFill>
                  <a:schemeClr val="tx1"/>
                </a:solidFill>
                <a:cs typeface="Arial" panose="020B0604020202020204" pitchFamily="34" charset="0"/>
              </a:rPr>
              <a:t>it’s there four </a:t>
            </a:r>
            <a:r>
              <a:rPr lang="en-GB" sz="2400" dirty="0">
                <a:solidFill>
                  <a:schemeClr val="tx1"/>
                </a:solidFill>
                <a:cs typeface="Arial" panose="020B0604020202020204" pitchFamily="34" charset="0"/>
              </a:rPr>
              <a:t>times and there are four types of </a:t>
            </a:r>
            <a:r>
              <a:rPr lang="en-GB" sz="2400" dirty="0" smtClean="0">
                <a:solidFill>
                  <a:schemeClr val="tx1"/>
                </a:solidFill>
                <a:cs typeface="Arial" panose="020B0604020202020204" pitchFamily="34" charset="0"/>
              </a:rPr>
              <a:t>bed” </a:t>
            </a:r>
            <a:r>
              <a:rPr lang="en-GB" sz="2400" dirty="0">
                <a:solidFill>
                  <a:schemeClr val="tx1"/>
                </a:solidFill>
                <a:cs typeface="Arial" panose="020B0604020202020204" pitchFamily="34" charset="0"/>
              </a:rPr>
              <a:t>(a very exciting answer!). </a:t>
            </a:r>
          </a:p>
          <a:p>
            <a:pPr algn="l"/>
            <a:r>
              <a:rPr lang="en-GB" sz="2400" dirty="0" smtClean="0">
                <a:solidFill>
                  <a:schemeClr val="tx1"/>
                </a:solidFill>
                <a:cs typeface="Arial" panose="020B0604020202020204" pitchFamily="34" charset="0"/>
              </a:rPr>
              <a:t>“</a:t>
            </a:r>
            <a:r>
              <a:rPr lang="en-GB" sz="2400" dirty="0">
                <a:solidFill>
                  <a:schemeClr val="tx1"/>
                </a:solidFill>
                <a:cs typeface="Arial" panose="020B0604020202020204" pitchFamily="34" charset="0"/>
              </a:rPr>
              <a:t>U</a:t>
            </a:r>
            <a:r>
              <a:rPr lang="en-GB" sz="2400" dirty="0" smtClean="0">
                <a:solidFill>
                  <a:schemeClr val="tx1"/>
                </a:solidFill>
                <a:cs typeface="Arial" panose="020B0604020202020204" pitchFamily="34" charset="0"/>
              </a:rPr>
              <a:t>n </a:t>
            </a:r>
            <a:r>
              <a:rPr lang="en-GB" sz="2400" dirty="0">
                <a:solidFill>
                  <a:schemeClr val="tx1"/>
                </a:solidFill>
                <a:cs typeface="Arial" panose="020B0604020202020204" pitchFamily="34" charset="0"/>
              </a:rPr>
              <a:t>petit lit” is a small bed because </a:t>
            </a:r>
            <a:r>
              <a:rPr lang="en-GB" sz="2400" dirty="0" smtClean="0">
                <a:solidFill>
                  <a:schemeClr val="tx1"/>
                </a:solidFill>
                <a:cs typeface="Arial" panose="020B0604020202020204" pitchFamily="34" charset="0"/>
              </a:rPr>
              <a:t>“petit” means small</a:t>
            </a:r>
          </a:p>
          <a:p>
            <a:pPr algn="l"/>
            <a:r>
              <a:rPr lang="en-GB" sz="2400" dirty="0" smtClean="0">
                <a:solidFill>
                  <a:schemeClr val="tx1"/>
                </a:solidFill>
                <a:cs typeface="Arial" panose="020B0604020202020204" pitchFamily="34" charset="0"/>
              </a:rPr>
              <a:t>Oh, yeah, “un grand lit” is a big bed, then.</a:t>
            </a:r>
            <a:endParaRPr lang="en-GB" sz="2400" dirty="0">
              <a:solidFill>
                <a:schemeClr val="tx1"/>
              </a:solidFill>
              <a:cs typeface="Arial" panose="020B0604020202020204" pitchFamily="34" charset="0"/>
            </a:endParaRPr>
          </a:p>
          <a:p>
            <a:pPr algn="l"/>
            <a:r>
              <a:rPr lang="en-GB" sz="2400" dirty="0" smtClean="0">
                <a:solidFill>
                  <a:schemeClr val="tx1"/>
                </a:solidFill>
                <a:cs typeface="Arial" panose="020B0604020202020204" pitchFamily="34" charset="0"/>
              </a:rPr>
              <a:t>So, “des </a:t>
            </a:r>
            <a:r>
              <a:rPr lang="en-GB" sz="2400" dirty="0" err="1">
                <a:solidFill>
                  <a:schemeClr val="tx1"/>
                </a:solidFill>
                <a:cs typeface="Arial" panose="020B0604020202020204" pitchFamily="34" charset="0"/>
              </a:rPr>
              <a:t>lits</a:t>
            </a:r>
            <a:r>
              <a:rPr lang="en-GB" sz="2400" dirty="0">
                <a:solidFill>
                  <a:schemeClr val="tx1"/>
                </a:solidFill>
                <a:cs typeface="Arial" panose="020B0604020202020204" pitchFamily="34" charset="0"/>
              </a:rPr>
              <a:t> </a:t>
            </a:r>
            <a:r>
              <a:rPr lang="en-GB" sz="2400" dirty="0" err="1">
                <a:solidFill>
                  <a:schemeClr val="tx1"/>
                </a:solidFill>
                <a:cs typeface="Arial" panose="020B0604020202020204" pitchFamily="34" charset="0"/>
              </a:rPr>
              <a:t>superposés</a:t>
            </a:r>
            <a:r>
              <a:rPr lang="en-GB" sz="2400" dirty="0">
                <a:solidFill>
                  <a:schemeClr val="tx1"/>
                </a:solidFill>
                <a:cs typeface="Arial" panose="020B0604020202020204" pitchFamily="34" charset="0"/>
              </a:rPr>
              <a:t> are bunk beds “because there is an </a:t>
            </a:r>
            <a:r>
              <a:rPr lang="en-GB" sz="2400" b="1" dirty="0">
                <a:solidFill>
                  <a:schemeClr val="tx1"/>
                </a:solidFill>
                <a:cs typeface="Arial" panose="020B0604020202020204" pitchFamily="34" charset="0"/>
              </a:rPr>
              <a:t>s</a:t>
            </a:r>
            <a:r>
              <a:rPr lang="en-GB" sz="2400" dirty="0">
                <a:solidFill>
                  <a:schemeClr val="tx1"/>
                </a:solidFill>
                <a:cs typeface="Arial" panose="020B0604020202020204" pitchFamily="34" charset="0"/>
              </a:rPr>
              <a:t> on </a:t>
            </a:r>
            <a:r>
              <a:rPr lang="en-GB" sz="2400" dirty="0" smtClean="0">
                <a:solidFill>
                  <a:schemeClr val="tx1"/>
                </a:solidFill>
                <a:cs typeface="Arial" panose="020B0604020202020204" pitchFamily="34" charset="0"/>
              </a:rPr>
              <a:t>“</a:t>
            </a:r>
            <a:r>
              <a:rPr lang="en-GB" sz="2400" dirty="0" err="1" smtClean="0">
                <a:solidFill>
                  <a:schemeClr val="tx1"/>
                </a:solidFill>
                <a:cs typeface="Arial" panose="020B0604020202020204" pitchFamily="34" charset="0"/>
              </a:rPr>
              <a:t>lits</a:t>
            </a:r>
            <a:r>
              <a:rPr lang="en-GB" sz="2400" dirty="0" smtClean="0">
                <a:solidFill>
                  <a:schemeClr val="tx1"/>
                </a:solidFill>
                <a:cs typeface="Arial" panose="020B0604020202020204" pitchFamily="34" charset="0"/>
              </a:rPr>
              <a:t>”, </a:t>
            </a:r>
            <a:r>
              <a:rPr lang="en-GB" sz="2400" dirty="0">
                <a:solidFill>
                  <a:schemeClr val="tx1"/>
                </a:solidFill>
                <a:cs typeface="Arial" panose="020B0604020202020204" pitchFamily="34" charset="0"/>
              </a:rPr>
              <a:t>so it’s plural. </a:t>
            </a:r>
            <a:endParaRPr lang="en-GB" sz="2400" dirty="0" smtClean="0">
              <a:solidFill>
                <a:schemeClr val="tx1"/>
              </a:solidFill>
              <a:cs typeface="Arial" panose="020B0604020202020204" pitchFamily="34" charset="0"/>
            </a:endParaRPr>
          </a:p>
          <a:p>
            <a:pPr algn="l"/>
            <a:r>
              <a:rPr lang="en-GB" sz="2400" dirty="0" smtClean="0">
                <a:solidFill>
                  <a:schemeClr val="tx1"/>
                </a:solidFill>
                <a:cs typeface="Arial" panose="020B0604020202020204" pitchFamily="34" charset="0"/>
              </a:rPr>
              <a:t>“That means the other one is the four poster.”</a:t>
            </a:r>
            <a:endParaRPr lang="en-GB" sz="24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1497975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F:\Back up Rugged\Ensemble consortium work\Let's enjoy making\furniture\grand lit.jpg">
            <a:hlinkClick r:id="" action="ppaction://noaction">
              <a:snd r:embed="rId3" name="un grand litD.wav"/>
            </a:hlinkClick>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4837" y="633754"/>
            <a:ext cx="1000125" cy="685800"/>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F:\Back up Rugged\Ensemble consortium work\Let's enjoy making\furniture\armoire.gif">
            <a:hlinkClick r:id="" action="ppaction://noaction">
              <a:snd r:embed="rId5" name="une armoireD.wav"/>
            </a:hlinkClick>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26453" y="116632"/>
            <a:ext cx="719138" cy="1202922"/>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F:\Back up Rugged\Ensemble consortium work\Let's enjoy making\furniture\canapé.gif">
            <a:hlinkClick r:id="" action="ppaction://noaction">
              <a:snd r:embed="rId7" name="un canapeD.wav"/>
            </a:hlinkClick>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865688" y="404664"/>
            <a:ext cx="885825" cy="809625"/>
          </a:xfrm>
          <a:prstGeom prst="rect">
            <a:avLst/>
          </a:prstGeom>
          <a:noFill/>
          <a:extLst>
            <a:ext uri="{909E8E84-426E-40DD-AFC4-6F175D3DCCD1}">
              <a14:hiddenFill xmlns:a14="http://schemas.microsoft.com/office/drawing/2010/main">
                <a:solidFill>
                  <a:srgbClr val="FFFFFF"/>
                </a:solidFill>
              </a14:hiddenFill>
            </a:ext>
          </a:extLst>
        </p:spPr>
      </p:pic>
      <p:pic>
        <p:nvPicPr>
          <p:cNvPr id="3077" name="Picture 5" descr="F:\Back up Rugged\Ensemble consortium work\Let's enjoy making\furniture\bureau.gif">
            <a:hlinkClick r:id="" action="ppaction://noaction">
              <a:snd r:embed="rId9" name="un bureauD.wav"/>
            </a:hlinkClick>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298046" y="551204"/>
            <a:ext cx="1033780" cy="768350"/>
          </a:xfrm>
          <a:prstGeom prst="rect">
            <a:avLst/>
          </a:prstGeom>
          <a:noFill/>
          <a:extLst>
            <a:ext uri="{909E8E84-426E-40DD-AFC4-6F175D3DCCD1}">
              <a14:hiddenFill xmlns:a14="http://schemas.microsoft.com/office/drawing/2010/main">
                <a:solidFill>
                  <a:srgbClr val="FFFFFF"/>
                </a:solidFill>
              </a14:hiddenFill>
            </a:ext>
          </a:extLst>
        </p:spPr>
      </p:pic>
      <p:pic>
        <p:nvPicPr>
          <p:cNvPr id="3079" name="Picture 7" descr="F:\Back up Rugged\Ensemble consortium work\Let's enjoy making\furniture\lits superposés.gif">
            <a:hlinkClick r:id="" action="ppaction://noaction">
              <a:snd r:embed="rId11" name="des lits superposesD.wav"/>
            </a:hlinkClick>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936706" y="1999766"/>
            <a:ext cx="914400" cy="1162050"/>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F:\Back up Rugged\Ensemble consortium work\Let's enjoy making\furniture\chaise.gif">
            <a:hlinkClick r:id="" action="ppaction://noaction">
              <a:snd r:embed="rId13" name="une chaiseD.wav"/>
            </a:hlinkClick>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5796136" y="2276872"/>
            <a:ext cx="651544" cy="962508"/>
          </a:xfrm>
          <a:prstGeom prst="rect">
            <a:avLst/>
          </a:prstGeom>
          <a:noFill/>
          <a:extLst>
            <a:ext uri="{909E8E84-426E-40DD-AFC4-6F175D3DCCD1}">
              <a14:hiddenFill xmlns:a14="http://schemas.microsoft.com/office/drawing/2010/main">
                <a:solidFill>
                  <a:srgbClr val="FFFFFF"/>
                </a:solidFill>
              </a14:hiddenFill>
            </a:ext>
          </a:extLst>
        </p:spPr>
      </p:pic>
      <p:pic>
        <p:nvPicPr>
          <p:cNvPr id="3081" name="Picture 9" descr="F:\Back up Rugged\Ensemble consortium work\Let's enjoy making\furniture\fauteuil.gif">
            <a:hlinkClick r:id="" action="ppaction://noaction">
              <a:snd r:embed="rId15" name="un fauteuilD.wav"/>
            </a:hlinkClick>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574697" y="4005064"/>
            <a:ext cx="1000230" cy="918019"/>
          </a:xfrm>
          <a:prstGeom prst="rect">
            <a:avLst/>
          </a:prstGeom>
          <a:noFill/>
          <a:extLst>
            <a:ext uri="{909E8E84-426E-40DD-AFC4-6F175D3DCCD1}">
              <a14:hiddenFill xmlns:a14="http://schemas.microsoft.com/office/drawing/2010/main">
                <a:solidFill>
                  <a:srgbClr val="FFFFFF"/>
                </a:solidFill>
              </a14:hiddenFill>
            </a:ext>
          </a:extLst>
        </p:spPr>
      </p:pic>
      <p:pic>
        <p:nvPicPr>
          <p:cNvPr id="3082" name="Picture 10" descr="F:\Back up Rugged\Ensemble consortium work\Let's enjoy making\furniture\miroir.gif">
            <a:hlinkClick r:id="" action="ppaction://noaction">
              <a:snd r:embed="rId17" name="un miroirD.wav"/>
            </a:hlinkClick>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2555776" y="4005064"/>
            <a:ext cx="769130" cy="620266"/>
          </a:xfrm>
          <a:prstGeom prst="rect">
            <a:avLst/>
          </a:prstGeom>
          <a:noFill/>
          <a:extLst>
            <a:ext uri="{909E8E84-426E-40DD-AFC4-6F175D3DCCD1}">
              <a14:hiddenFill xmlns:a14="http://schemas.microsoft.com/office/drawing/2010/main">
                <a:solidFill>
                  <a:srgbClr val="FFFFFF"/>
                </a:solidFill>
              </a14:hiddenFill>
            </a:ext>
          </a:extLst>
        </p:spPr>
      </p:pic>
      <p:pic>
        <p:nvPicPr>
          <p:cNvPr id="3083" name="Picture 11" descr="F:\Back up Rugged\Ensemble consortium work\Let's enjoy making\furniture\télévision.gif">
            <a:hlinkClick r:id="" action="ppaction://noaction">
              <a:snd r:embed="rId19" name="une televisionD.wav"/>
            </a:hlinkClick>
          </p:cNvPr>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4439646" y="3861048"/>
            <a:ext cx="564402" cy="1096553"/>
          </a:xfrm>
          <a:prstGeom prst="rect">
            <a:avLst/>
          </a:prstGeom>
          <a:noFill/>
          <a:extLst>
            <a:ext uri="{909E8E84-426E-40DD-AFC4-6F175D3DCCD1}">
              <a14:hiddenFill xmlns:a14="http://schemas.microsoft.com/office/drawing/2010/main">
                <a:solidFill>
                  <a:srgbClr val="FFFFFF"/>
                </a:solidFill>
              </a14:hiddenFill>
            </a:ext>
          </a:extLst>
        </p:spPr>
      </p:pic>
      <p:pic>
        <p:nvPicPr>
          <p:cNvPr id="3084" name="Picture 12" descr="F:\Back up Rugged\Ensemble consortium work\Let's enjoy making\furniture\petit lit.gif">
            <a:hlinkClick r:id="" action="ppaction://noaction">
              <a:snd r:embed="rId21" name="un petit litD.wav"/>
            </a:hlinkClick>
          </p:cNvPr>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6156176" y="3964764"/>
            <a:ext cx="504056" cy="750483"/>
          </a:xfrm>
          <a:prstGeom prst="rect">
            <a:avLst/>
          </a:prstGeom>
          <a:noFill/>
          <a:extLst>
            <a:ext uri="{909E8E84-426E-40DD-AFC4-6F175D3DCCD1}">
              <a14:hiddenFill xmlns:a14="http://schemas.microsoft.com/office/drawing/2010/main">
                <a:solidFill>
                  <a:srgbClr val="FFFFFF"/>
                </a:solidFill>
              </a14:hiddenFill>
            </a:ext>
          </a:extLst>
        </p:spPr>
      </p:pic>
      <p:pic>
        <p:nvPicPr>
          <p:cNvPr id="3085" name="Picture 13" descr="F:\Back up Rugged\Ensemble consortium work\Let's enjoy making\furniture\poster.gif">
            <a:hlinkClick r:id="" action="ppaction://noaction">
              <a:snd r:embed="rId23" name="un posterD.wav"/>
            </a:hlinkClick>
          </p:cNvPr>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8100392" y="3933056"/>
            <a:ext cx="504056" cy="910553"/>
          </a:xfrm>
          <a:prstGeom prst="rect">
            <a:avLst/>
          </a:prstGeom>
          <a:noFill/>
          <a:extLst>
            <a:ext uri="{909E8E84-426E-40DD-AFC4-6F175D3DCCD1}">
              <a14:hiddenFill xmlns:a14="http://schemas.microsoft.com/office/drawing/2010/main">
                <a:solidFill>
                  <a:srgbClr val="FFFFFF"/>
                </a:solidFill>
              </a14:hiddenFill>
            </a:ext>
          </a:extLst>
        </p:spPr>
      </p:pic>
      <p:pic>
        <p:nvPicPr>
          <p:cNvPr id="3086" name="Picture 14" descr="F:\Back up Rugged\Ensemble consortium work\Let's enjoy making\furniture\table de snooker.gif">
            <a:hlinkClick r:id="" action="ppaction://noaction">
              <a:snd r:embed="rId25" name="une table de snookerD1.wav"/>
            </a:hlinkClick>
          </p:cNvPr>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955204" y="5445224"/>
            <a:ext cx="952500" cy="533400"/>
          </a:xfrm>
          <a:prstGeom prst="rect">
            <a:avLst/>
          </a:prstGeom>
          <a:noFill/>
          <a:extLst>
            <a:ext uri="{909E8E84-426E-40DD-AFC4-6F175D3DCCD1}">
              <a14:hiddenFill xmlns:a14="http://schemas.microsoft.com/office/drawing/2010/main">
                <a:solidFill>
                  <a:srgbClr val="FFFFFF"/>
                </a:solidFill>
              </a14:hiddenFill>
            </a:ext>
          </a:extLst>
        </p:spPr>
      </p:pic>
      <p:pic>
        <p:nvPicPr>
          <p:cNvPr id="3087" name="Picture 15" descr="F:\Back up Rugged\Ensemble consortium work\Let's enjoy making\furniture\commode.gif">
            <a:hlinkClick r:id="" action="ppaction://noaction">
              <a:snd r:embed="rId27" name="une commodeD.wav"/>
            </a:hlinkClick>
          </p:cNvPr>
          <p:cNvPicPr>
            <a:picLocks noChangeAspect="1" noChangeArrowheads="1"/>
          </p:cNvPicPr>
          <p:nvPr/>
        </p:nvPicPr>
        <p:blipFill>
          <a:blip r:embed="rId28">
            <a:extLst>
              <a:ext uri="{28A0092B-C50C-407E-A947-70E740481C1C}">
                <a14:useLocalDpi xmlns:a14="http://schemas.microsoft.com/office/drawing/2010/main" val="0"/>
              </a:ext>
            </a:extLst>
          </a:blip>
          <a:srcRect/>
          <a:stretch>
            <a:fillRect/>
          </a:stretch>
        </p:blipFill>
        <p:spPr bwMode="auto">
          <a:xfrm>
            <a:off x="3883805" y="5301208"/>
            <a:ext cx="616187" cy="837084"/>
          </a:xfrm>
          <a:prstGeom prst="rect">
            <a:avLst/>
          </a:prstGeom>
          <a:noFill/>
          <a:extLst>
            <a:ext uri="{909E8E84-426E-40DD-AFC4-6F175D3DCCD1}">
              <a14:hiddenFill xmlns:a14="http://schemas.microsoft.com/office/drawing/2010/main">
                <a:solidFill>
                  <a:srgbClr val="FFFFFF"/>
                </a:solidFill>
              </a14:hiddenFill>
            </a:ext>
          </a:extLst>
        </p:spPr>
      </p:pic>
      <p:pic>
        <p:nvPicPr>
          <p:cNvPr id="3088" name="Picture 16" descr="F:\Back up Rugged\Ensemble consortium work\Let's enjoy making\furniture\table.gif">
            <a:hlinkClick r:id="" action="ppaction://noaction">
              <a:snd r:embed="rId29" name="une tableD.wav"/>
            </a:hlinkClick>
          </p:cNvPr>
          <p:cNvPicPr>
            <a:picLocks noChangeAspect="1" noChangeArrowheads="1"/>
          </p:cNvPicPr>
          <p:nvPr/>
        </p:nvPicPr>
        <p:blipFill>
          <a:blip r:embed="rId30">
            <a:extLst>
              <a:ext uri="{28A0092B-C50C-407E-A947-70E740481C1C}">
                <a14:useLocalDpi xmlns:a14="http://schemas.microsoft.com/office/drawing/2010/main" val="0"/>
              </a:ext>
            </a:extLst>
          </a:blip>
          <a:srcRect/>
          <a:stretch>
            <a:fillRect/>
          </a:stretch>
        </p:blipFill>
        <p:spPr bwMode="auto">
          <a:xfrm>
            <a:off x="5518416" y="5497513"/>
            <a:ext cx="1143000" cy="466725"/>
          </a:xfrm>
          <a:prstGeom prst="rect">
            <a:avLst/>
          </a:prstGeom>
          <a:noFill/>
          <a:extLst>
            <a:ext uri="{909E8E84-426E-40DD-AFC4-6F175D3DCCD1}">
              <a14:hiddenFill xmlns:a14="http://schemas.microsoft.com/office/drawing/2010/main">
                <a:solidFill>
                  <a:srgbClr val="FFFFFF"/>
                </a:solidFill>
              </a14:hiddenFill>
            </a:ext>
          </a:extLst>
        </p:spPr>
      </p:pic>
      <p:pic>
        <p:nvPicPr>
          <p:cNvPr id="3089" name="Picture 17" descr="F:\Back up Rugged\Ensemble consortium work\Let's enjoy making\furniture\tapis.jpg">
            <a:hlinkClick r:id="" action="ppaction://noaction">
              <a:snd r:embed="rId31" name="un tapisD.wav"/>
            </a:hlinkClick>
          </p:cNvPr>
          <p:cNvPicPr>
            <a:picLocks noChangeAspect="1" noChangeArrowheads="1"/>
          </p:cNvPicPr>
          <p:nvPr/>
        </p:nvPicPr>
        <p:blipFill>
          <a:blip r:embed="rId32">
            <a:extLst>
              <a:ext uri="{28A0092B-C50C-407E-A947-70E740481C1C}">
                <a14:useLocalDpi xmlns:a14="http://schemas.microsoft.com/office/drawing/2010/main" val="0"/>
              </a:ext>
            </a:extLst>
          </a:blip>
          <a:srcRect/>
          <a:stretch>
            <a:fillRect/>
          </a:stretch>
        </p:blipFill>
        <p:spPr bwMode="auto">
          <a:xfrm>
            <a:off x="7632898" y="5718175"/>
            <a:ext cx="971550" cy="419100"/>
          </a:xfrm>
          <a:prstGeom prst="rect">
            <a:avLst/>
          </a:prstGeom>
          <a:noFill/>
          <a:extLst>
            <a:ext uri="{909E8E84-426E-40DD-AFC4-6F175D3DCCD1}">
              <a14:hiddenFill xmlns:a14="http://schemas.microsoft.com/office/drawing/2010/main">
                <a:solidFill>
                  <a:srgbClr val="FFFFFF"/>
                </a:solidFill>
              </a14:hiddenFill>
            </a:ext>
          </a:extLst>
        </p:spPr>
      </p:pic>
      <p:pic>
        <p:nvPicPr>
          <p:cNvPr id="3090" name="Picture 18" descr="F:\Back up Rugged\Ensemble consortium work\Let's enjoy making\furniture\ordinateur.gif">
            <a:hlinkClick r:id="" action="ppaction://noaction">
              <a:snd r:embed="rId33" name="un ordinateurD.wav"/>
            </a:hlinkClick>
          </p:cNvPr>
          <p:cNvPicPr>
            <a:picLocks noChangeAspect="1" noChangeArrowheads="1"/>
          </p:cNvPicPr>
          <p:nvPr/>
        </p:nvPicPr>
        <p:blipFill>
          <a:blip r:embed="rId34">
            <a:extLst>
              <a:ext uri="{28A0092B-C50C-407E-A947-70E740481C1C}">
                <a14:useLocalDpi xmlns:a14="http://schemas.microsoft.com/office/drawing/2010/main" val="0"/>
              </a:ext>
            </a:extLst>
          </a:blip>
          <a:srcRect/>
          <a:stretch>
            <a:fillRect/>
          </a:stretch>
        </p:blipFill>
        <p:spPr bwMode="auto">
          <a:xfrm>
            <a:off x="7553523" y="2348880"/>
            <a:ext cx="1050925" cy="714629"/>
          </a:xfrm>
          <a:prstGeom prst="rect">
            <a:avLst/>
          </a:prstGeom>
          <a:noFill/>
          <a:extLst>
            <a:ext uri="{909E8E84-426E-40DD-AFC4-6F175D3DCCD1}">
              <a14:hiddenFill xmlns:a14="http://schemas.microsoft.com/office/drawing/2010/main">
                <a:solidFill>
                  <a:srgbClr val="FFFFFF"/>
                </a:solidFill>
              </a14:hiddenFill>
            </a:ext>
          </a:extLst>
        </p:spPr>
      </p:pic>
      <p:sp>
        <p:nvSpPr>
          <p:cNvPr id="22" name="Subtitle 2">
            <a:hlinkClick r:id="" action="ppaction://noaction">
              <a:snd r:embed="rId9" name="un bureauD.wav"/>
            </a:hlinkClick>
          </p:cNvPr>
          <p:cNvSpPr txBox="1">
            <a:spLocks/>
          </p:cNvSpPr>
          <p:nvPr/>
        </p:nvSpPr>
        <p:spPr>
          <a:xfrm>
            <a:off x="6986218" y="1331280"/>
            <a:ext cx="1669380" cy="483747"/>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en-GB" sz="2400" b="1" dirty="0" smtClean="0">
                <a:solidFill>
                  <a:schemeClr val="tx1"/>
                </a:solidFill>
              </a:rPr>
              <a:t>un bureau</a:t>
            </a:r>
            <a:endParaRPr lang="en-GB" sz="2400" b="1" dirty="0">
              <a:solidFill>
                <a:schemeClr val="tx1"/>
              </a:solidFill>
            </a:endParaRPr>
          </a:p>
        </p:txBody>
      </p:sp>
      <p:sp>
        <p:nvSpPr>
          <p:cNvPr id="23" name="Subtitle 2">
            <a:hlinkClick r:id="" action="ppaction://noaction">
              <a:snd r:embed="rId23" name="un posterD.wav"/>
            </a:hlinkClick>
          </p:cNvPr>
          <p:cNvSpPr txBox="1">
            <a:spLocks/>
          </p:cNvSpPr>
          <p:nvPr/>
        </p:nvSpPr>
        <p:spPr>
          <a:xfrm>
            <a:off x="7594834" y="4741840"/>
            <a:ext cx="1453356" cy="483747"/>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en-GB" sz="2400" b="1" dirty="0" smtClean="0">
                <a:solidFill>
                  <a:schemeClr val="tx1"/>
                </a:solidFill>
              </a:rPr>
              <a:t>un poster</a:t>
            </a:r>
            <a:endParaRPr lang="en-GB" sz="2400" b="1" dirty="0">
              <a:solidFill>
                <a:schemeClr val="tx1"/>
              </a:solidFill>
            </a:endParaRPr>
          </a:p>
        </p:txBody>
      </p:sp>
      <p:sp>
        <p:nvSpPr>
          <p:cNvPr id="24" name="Subtitle 2">
            <a:hlinkClick r:id="" action="ppaction://noaction">
              <a:snd r:embed="rId19" name="une televisionD.wav"/>
            </a:hlinkClick>
          </p:cNvPr>
          <p:cNvSpPr txBox="1">
            <a:spLocks/>
          </p:cNvSpPr>
          <p:nvPr/>
        </p:nvSpPr>
        <p:spPr>
          <a:xfrm>
            <a:off x="3779912" y="4725144"/>
            <a:ext cx="2016224" cy="483747"/>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en-GB" sz="2400" b="1" dirty="0" err="1" smtClean="0">
                <a:solidFill>
                  <a:schemeClr val="tx1"/>
                </a:solidFill>
              </a:rPr>
              <a:t>une</a:t>
            </a:r>
            <a:r>
              <a:rPr lang="en-GB" sz="2400" b="1" dirty="0" smtClean="0">
                <a:solidFill>
                  <a:schemeClr val="tx1"/>
                </a:solidFill>
              </a:rPr>
              <a:t> </a:t>
            </a:r>
            <a:r>
              <a:rPr lang="en-GB" sz="2400" b="1" dirty="0" err="1" smtClean="0">
                <a:solidFill>
                  <a:schemeClr val="tx1"/>
                </a:solidFill>
              </a:rPr>
              <a:t>télévision</a:t>
            </a:r>
            <a:endParaRPr lang="en-GB" sz="2400" b="1" dirty="0">
              <a:solidFill>
                <a:schemeClr val="tx1"/>
              </a:solidFill>
            </a:endParaRPr>
          </a:p>
        </p:txBody>
      </p:sp>
      <p:sp>
        <p:nvSpPr>
          <p:cNvPr id="25" name="Subtitle 2">
            <a:hlinkClick r:id="" action="ppaction://noaction">
              <a:snd r:embed="rId7" name="un canapeD.wav"/>
            </a:hlinkClick>
          </p:cNvPr>
          <p:cNvSpPr txBox="1">
            <a:spLocks/>
          </p:cNvSpPr>
          <p:nvPr/>
        </p:nvSpPr>
        <p:spPr>
          <a:xfrm>
            <a:off x="4517309" y="1294518"/>
            <a:ext cx="1599586" cy="483747"/>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en-GB" sz="2400" b="1" dirty="0" smtClean="0">
                <a:solidFill>
                  <a:schemeClr val="tx1"/>
                </a:solidFill>
              </a:rPr>
              <a:t>un canapé</a:t>
            </a:r>
            <a:endParaRPr lang="en-GB" sz="2400" b="1" dirty="0">
              <a:solidFill>
                <a:schemeClr val="tx1"/>
              </a:solidFill>
            </a:endParaRPr>
          </a:p>
        </p:txBody>
      </p:sp>
      <p:sp>
        <p:nvSpPr>
          <p:cNvPr id="26" name="Subtitle 2">
            <a:hlinkClick r:id="" action="ppaction://noaction">
              <a:snd r:embed="rId17" name="un miroirD.wav"/>
            </a:hlinkClick>
          </p:cNvPr>
          <p:cNvSpPr txBox="1">
            <a:spLocks/>
          </p:cNvSpPr>
          <p:nvPr/>
        </p:nvSpPr>
        <p:spPr>
          <a:xfrm>
            <a:off x="2100613" y="4684898"/>
            <a:ext cx="1599586" cy="483747"/>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en-GB" sz="2400" b="1" dirty="0" smtClean="0">
                <a:solidFill>
                  <a:schemeClr val="tx1"/>
                </a:solidFill>
              </a:rPr>
              <a:t>un </a:t>
            </a:r>
            <a:r>
              <a:rPr lang="en-GB" sz="2400" b="1" dirty="0" err="1" smtClean="0">
                <a:solidFill>
                  <a:schemeClr val="tx1"/>
                </a:solidFill>
              </a:rPr>
              <a:t>miroir</a:t>
            </a:r>
            <a:endParaRPr lang="en-GB" sz="2400" b="1" dirty="0">
              <a:solidFill>
                <a:schemeClr val="tx1"/>
              </a:solidFill>
            </a:endParaRPr>
          </a:p>
        </p:txBody>
      </p:sp>
      <p:sp>
        <p:nvSpPr>
          <p:cNvPr id="27" name="Subtitle 2">
            <a:hlinkClick r:id="" action="ppaction://noaction">
              <a:snd r:embed="rId35" name="un lit a baldaquinD.wav"/>
            </a:hlinkClick>
          </p:cNvPr>
          <p:cNvSpPr txBox="1">
            <a:spLocks/>
          </p:cNvSpPr>
          <p:nvPr/>
        </p:nvSpPr>
        <p:spPr>
          <a:xfrm>
            <a:off x="2900406" y="3243390"/>
            <a:ext cx="2391674" cy="483747"/>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en-GB" sz="2400" b="1" dirty="0" smtClean="0">
                <a:solidFill>
                  <a:schemeClr val="tx1"/>
                </a:solidFill>
              </a:rPr>
              <a:t>un lit à </a:t>
            </a:r>
            <a:r>
              <a:rPr lang="en-GB" sz="2400" b="1" dirty="0" err="1" smtClean="0">
                <a:solidFill>
                  <a:schemeClr val="tx1"/>
                </a:solidFill>
              </a:rPr>
              <a:t>baldaquin</a:t>
            </a:r>
            <a:endParaRPr lang="en-GB" sz="2400" b="1" dirty="0">
              <a:solidFill>
                <a:schemeClr val="tx1"/>
              </a:solidFill>
            </a:endParaRPr>
          </a:p>
        </p:txBody>
      </p:sp>
      <p:sp>
        <p:nvSpPr>
          <p:cNvPr id="28" name="Subtitle 2">
            <a:hlinkClick r:id="" action="ppaction://noaction">
              <a:snd r:embed="rId25" name="une table de snookerD1.wav"/>
            </a:hlinkClick>
          </p:cNvPr>
          <p:cNvSpPr txBox="1">
            <a:spLocks/>
          </p:cNvSpPr>
          <p:nvPr/>
        </p:nvSpPr>
        <p:spPr>
          <a:xfrm>
            <a:off x="95533" y="6072987"/>
            <a:ext cx="2890489" cy="504056"/>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en-GB" sz="2400" b="1" dirty="0" err="1" smtClean="0">
                <a:solidFill>
                  <a:schemeClr val="tx1"/>
                </a:solidFill>
              </a:rPr>
              <a:t>une</a:t>
            </a:r>
            <a:r>
              <a:rPr lang="en-GB" sz="2400" b="1" dirty="0" smtClean="0">
                <a:solidFill>
                  <a:schemeClr val="tx1"/>
                </a:solidFill>
              </a:rPr>
              <a:t> table de snooker</a:t>
            </a:r>
            <a:endParaRPr lang="en-GB" sz="2400" b="1" dirty="0">
              <a:solidFill>
                <a:schemeClr val="tx1"/>
              </a:solidFill>
            </a:endParaRPr>
          </a:p>
        </p:txBody>
      </p:sp>
      <p:sp>
        <p:nvSpPr>
          <p:cNvPr id="29" name="Subtitle 2">
            <a:hlinkClick r:id="" action="ppaction://noaction">
              <a:snd r:embed="rId21" name="un petit litD.wav"/>
            </a:hlinkClick>
          </p:cNvPr>
          <p:cNvSpPr txBox="1">
            <a:spLocks/>
          </p:cNvSpPr>
          <p:nvPr/>
        </p:nvSpPr>
        <p:spPr>
          <a:xfrm>
            <a:off x="5796136" y="4743960"/>
            <a:ext cx="1649190" cy="483747"/>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en-GB" sz="2400" b="1" dirty="0" smtClean="0">
                <a:solidFill>
                  <a:schemeClr val="tx1"/>
                </a:solidFill>
              </a:rPr>
              <a:t>un petit lit</a:t>
            </a:r>
            <a:endParaRPr lang="en-GB" sz="2400" b="1" dirty="0">
              <a:solidFill>
                <a:schemeClr val="tx1"/>
              </a:solidFill>
            </a:endParaRPr>
          </a:p>
        </p:txBody>
      </p:sp>
      <p:sp>
        <p:nvSpPr>
          <p:cNvPr id="30" name="Subtitle 2">
            <a:hlinkClick r:id="" action="ppaction://noaction">
              <a:snd r:embed="rId15" name="un fauteuilD.wav"/>
            </a:hlinkClick>
          </p:cNvPr>
          <p:cNvSpPr txBox="1">
            <a:spLocks/>
          </p:cNvSpPr>
          <p:nvPr/>
        </p:nvSpPr>
        <p:spPr>
          <a:xfrm>
            <a:off x="251520" y="4725144"/>
            <a:ext cx="1599586" cy="483747"/>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en-GB" sz="2400" b="1" dirty="0" smtClean="0">
                <a:solidFill>
                  <a:schemeClr val="tx1"/>
                </a:solidFill>
              </a:rPr>
              <a:t>un fauteuil</a:t>
            </a:r>
            <a:endParaRPr lang="en-GB" sz="2400" b="1" dirty="0">
              <a:solidFill>
                <a:schemeClr val="tx1"/>
              </a:solidFill>
            </a:endParaRPr>
          </a:p>
        </p:txBody>
      </p:sp>
      <p:sp>
        <p:nvSpPr>
          <p:cNvPr id="31" name="Subtitle 2">
            <a:hlinkClick r:id="" action="ppaction://noaction">
              <a:snd r:embed="rId13" name="une chaiseD.wav"/>
            </a:hlinkClick>
          </p:cNvPr>
          <p:cNvSpPr txBox="1">
            <a:spLocks/>
          </p:cNvSpPr>
          <p:nvPr/>
        </p:nvSpPr>
        <p:spPr>
          <a:xfrm>
            <a:off x="5348678" y="3240969"/>
            <a:ext cx="1599586" cy="483747"/>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en-GB" sz="2400" b="1" dirty="0" err="1" smtClean="0">
                <a:solidFill>
                  <a:schemeClr val="tx1"/>
                </a:solidFill>
              </a:rPr>
              <a:t>une</a:t>
            </a:r>
            <a:r>
              <a:rPr lang="en-GB" sz="2400" b="1" dirty="0" smtClean="0">
                <a:solidFill>
                  <a:schemeClr val="tx1"/>
                </a:solidFill>
              </a:rPr>
              <a:t> chaise</a:t>
            </a:r>
            <a:endParaRPr lang="en-GB" sz="2400" b="1" dirty="0">
              <a:solidFill>
                <a:schemeClr val="tx1"/>
              </a:solidFill>
            </a:endParaRPr>
          </a:p>
        </p:txBody>
      </p:sp>
      <p:sp>
        <p:nvSpPr>
          <p:cNvPr id="32" name="Subtitle 2">
            <a:hlinkClick r:id="" action="ppaction://noaction">
              <a:snd r:embed="rId3" name="un grand litD.wav"/>
            </a:hlinkClick>
          </p:cNvPr>
          <p:cNvSpPr txBox="1">
            <a:spLocks/>
          </p:cNvSpPr>
          <p:nvPr/>
        </p:nvSpPr>
        <p:spPr>
          <a:xfrm>
            <a:off x="223221" y="1323438"/>
            <a:ext cx="1800200" cy="483747"/>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en-GB" sz="2400" b="1" dirty="0" smtClean="0">
                <a:solidFill>
                  <a:schemeClr val="tx1"/>
                </a:solidFill>
              </a:rPr>
              <a:t>un grand lit</a:t>
            </a:r>
            <a:endParaRPr lang="en-GB" sz="2400" b="1" dirty="0">
              <a:solidFill>
                <a:schemeClr val="tx1"/>
              </a:solidFill>
            </a:endParaRPr>
          </a:p>
        </p:txBody>
      </p:sp>
      <p:sp>
        <p:nvSpPr>
          <p:cNvPr id="33" name="Subtitle 2">
            <a:hlinkClick r:id="" action="ppaction://noaction">
              <a:snd r:embed="rId27" name="une commodeD.wav"/>
            </a:hlinkClick>
          </p:cNvPr>
          <p:cNvSpPr txBox="1">
            <a:spLocks/>
          </p:cNvSpPr>
          <p:nvPr/>
        </p:nvSpPr>
        <p:spPr>
          <a:xfrm>
            <a:off x="3042423" y="6072032"/>
            <a:ext cx="2092133" cy="483747"/>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en-GB" sz="2400" b="1" dirty="0" err="1" smtClean="0">
                <a:solidFill>
                  <a:schemeClr val="tx1"/>
                </a:solidFill>
              </a:rPr>
              <a:t>une</a:t>
            </a:r>
            <a:r>
              <a:rPr lang="en-GB" sz="2400" b="1" dirty="0" smtClean="0">
                <a:solidFill>
                  <a:schemeClr val="tx1"/>
                </a:solidFill>
              </a:rPr>
              <a:t> commode</a:t>
            </a:r>
            <a:endParaRPr lang="en-GB" sz="2400" b="1" dirty="0">
              <a:solidFill>
                <a:schemeClr val="tx1"/>
              </a:solidFill>
            </a:endParaRPr>
          </a:p>
        </p:txBody>
      </p:sp>
      <p:sp>
        <p:nvSpPr>
          <p:cNvPr id="34" name="Subtitle 2">
            <a:hlinkClick r:id="" action="ppaction://noaction">
              <a:snd r:embed="rId31" name="un tapisD.wav"/>
            </a:hlinkClick>
          </p:cNvPr>
          <p:cNvSpPr txBox="1">
            <a:spLocks/>
          </p:cNvSpPr>
          <p:nvPr/>
        </p:nvSpPr>
        <p:spPr>
          <a:xfrm>
            <a:off x="7423208" y="6143179"/>
            <a:ext cx="1311554" cy="483747"/>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en-GB" sz="2400" b="1" dirty="0" smtClean="0">
                <a:solidFill>
                  <a:schemeClr val="tx1"/>
                </a:solidFill>
              </a:rPr>
              <a:t>un </a:t>
            </a:r>
            <a:r>
              <a:rPr lang="en-GB" sz="2400" b="1" dirty="0" err="1" smtClean="0">
                <a:solidFill>
                  <a:schemeClr val="tx1"/>
                </a:solidFill>
              </a:rPr>
              <a:t>tapis</a:t>
            </a:r>
            <a:endParaRPr lang="en-GB" sz="2400" b="1" dirty="0">
              <a:solidFill>
                <a:schemeClr val="tx1"/>
              </a:solidFill>
            </a:endParaRPr>
          </a:p>
        </p:txBody>
      </p:sp>
      <p:sp>
        <p:nvSpPr>
          <p:cNvPr id="35" name="Subtitle 2">
            <a:hlinkClick r:id="" action="ppaction://noaction">
              <a:snd r:embed="rId5" name="une armoireD.wav"/>
            </a:hlinkClick>
          </p:cNvPr>
          <p:cNvSpPr txBox="1">
            <a:spLocks/>
          </p:cNvSpPr>
          <p:nvPr/>
        </p:nvSpPr>
        <p:spPr>
          <a:xfrm>
            <a:off x="2029478" y="1310903"/>
            <a:ext cx="1959626" cy="483747"/>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en-GB" sz="2400" b="1" dirty="0" err="1" smtClean="0">
                <a:solidFill>
                  <a:schemeClr val="tx1"/>
                </a:solidFill>
              </a:rPr>
              <a:t>une</a:t>
            </a:r>
            <a:r>
              <a:rPr lang="en-GB" sz="2400" b="1" dirty="0" smtClean="0">
                <a:solidFill>
                  <a:schemeClr val="tx1"/>
                </a:solidFill>
              </a:rPr>
              <a:t> armoire</a:t>
            </a:r>
            <a:endParaRPr lang="en-GB" sz="2400" b="1" dirty="0">
              <a:solidFill>
                <a:schemeClr val="tx1"/>
              </a:solidFill>
            </a:endParaRPr>
          </a:p>
        </p:txBody>
      </p:sp>
      <p:sp>
        <p:nvSpPr>
          <p:cNvPr id="36" name="Subtitle 2">
            <a:hlinkClick r:id="" action="ppaction://noaction">
              <a:snd r:embed="rId33" name="un ordinateurD.wav"/>
            </a:hlinkClick>
          </p:cNvPr>
          <p:cNvSpPr txBox="1">
            <a:spLocks/>
          </p:cNvSpPr>
          <p:nvPr/>
        </p:nvSpPr>
        <p:spPr>
          <a:xfrm>
            <a:off x="7100425" y="3240969"/>
            <a:ext cx="2126186" cy="483747"/>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en-GB" sz="2400" b="1" dirty="0" smtClean="0">
                <a:solidFill>
                  <a:schemeClr val="tx1"/>
                </a:solidFill>
              </a:rPr>
              <a:t>un </a:t>
            </a:r>
            <a:r>
              <a:rPr lang="en-GB" sz="2400" b="1" dirty="0" err="1" smtClean="0">
                <a:solidFill>
                  <a:schemeClr val="tx1"/>
                </a:solidFill>
              </a:rPr>
              <a:t>ordinateur</a:t>
            </a:r>
            <a:endParaRPr lang="en-GB" sz="2400" b="1" dirty="0">
              <a:solidFill>
                <a:schemeClr val="tx1"/>
              </a:solidFill>
            </a:endParaRPr>
          </a:p>
        </p:txBody>
      </p:sp>
      <p:sp>
        <p:nvSpPr>
          <p:cNvPr id="37" name="Subtitle 2">
            <a:hlinkClick r:id="" action="ppaction://noaction">
              <a:snd r:embed="rId11" name="des lits superposesD.wav"/>
            </a:hlinkClick>
          </p:cNvPr>
          <p:cNvSpPr txBox="1">
            <a:spLocks/>
          </p:cNvSpPr>
          <p:nvPr/>
        </p:nvSpPr>
        <p:spPr>
          <a:xfrm>
            <a:off x="66618" y="3246347"/>
            <a:ext cx="2777190" cy="522471"/>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en-GB" sz="2400" b="1" dirty="0" smtClean="0">
                <a:solidFill>
                  <a:schemeClr val="tx1"/>
                </a:solidFill>
              </a:rPr>
              <a:t>des </a:t>
            </a:r>
            <a:r>
              <a:rPr lang="en-GB" sz="2400" b="1" dirty="0" err="1" smtClean="0">
                <a:solidFill>
                  <a:schemeClr val="tx1"/>
                </a:solidFill>
              </a:rPr>
              <a:t>lits</a:t>
            </a:r>
            <a:r>
              <a:rPr lang="en-GB" sz="2400" b="1" dirty="0" smtClean="0">
                <a:solidFill>
                  <a:schemeClr val="tx1"/>
                </a:solidFill>
              </a:rPr>
              <a:t> </a:t>
            </a:r>
            <a:r>
              <a:rPr lang="en-GB" sz="2400" b="1" dirty="0" err="1" smtClean="0">
                <a:solidFill>
                  <a:schemeClr val="tx1"/>
                </a:solidFill>
              </a:rPr>
              <a:t>superposés</a:t>
            </a:r>
            <a:endParaRPr lang="en-GB" sz="2400" b="1" dirty="0">
              <a:solidFill>
                <a:schemeClr val="tx1"/>
              </a:solidFill>
            </a:endParaRPr>
          </a:p>
        </p:txBody>
      </p:sp>
      <p:sp>
        <p:nvSpPr>
          <p:cNvPr id="38" name="Subtitle 2">
            <a:hlinkClick r:id="" action="ppaction://noaction">
              <a:snd r:embed="rId29" name="une tableD.wav"/>
            </a:hlinkClick>
          </p:cNvPr>
          <p:cNvSpPr txBox="1">
            <a:spLocks/>
          </p:cNvSpPr>
          <p:nvPr/>
        </p:nvSpPr>
        <p:spPr>
          <a:xfrm>
            <a:off x="5277210" y="6083141"/>
            <a:ext cx="1527038" cy="483747"/>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en-GB" sz="2400" b="1" dirty="0" err="1" smtClean="0">
                <a:solidFill>
                  <a:schemeClr val="tx1"/>
                </a:solidFill>
              </a:rPr>
              <a:t>une</a:t>
            </a:r>
            <a:r>
              <a:rPr lang="en-GB" sz="2400" b="1" dirty="0" smtClean="0">
                <a:solidFill>
                  <a:schemeClr val="tx1"/>
                </a:solidFill>
              </a:rPr>
              <a:t> table</a:t>
            </a:r>
            <a:endParaRPr lang="en-GB" sz="2400" b="1" dirty="0">
              <a:solidFill>
                <a:schemeClr val="tx1"/>
              </a:solidFill>
            </a:endParaRPr>
          </a:p>
        </p:txBody>
      </p:sp>
      <p:pic>
        <p:nvPicPr>
          <p:cNvPr id="39" name="Picture 6" descr="F:\Back up Rugged\Ensemble consortium work\Let's enjoy making\furniture\lit à baladquin.gif">
            <a:hlinkClick r:id="" action="ppaction://noaction">
              <a:snd r:embed="rId35" name="un lit a baldaquinD.wav"/>
            </a:hlinkClick>
          </p:cNvPr>
          <p:cNvPicPr>
            <a:picLocks noChangeAspect="1" noChangeArrowheads="1"/>
          </p:cNvPicPr>
          <p:nvPr/>
        </p:nvPicPr>
        <p:blipFill>
          <a:blip r:embed="rId36">
            <a:extLst>
              <a:ext uri="{28A0092B-C50C-407E-A947-70E740481C1C}">
                <a14:useLocalDpi xmlns:a14="http://schemas.microsoft.com/office/drawing/2010/main" val="0"/>
              </a:ext>
            </a:extLst>
          </a:blip>
          <a:srcRect/>
          <a:stretch>
            <a:fillRect/>
          </a:stretch>
        </p:blipFill>
        <p:spPr bwMode="auto">
          <a:xfrm>
            <a:off x="3581454" y="1866677"/>
            <a:ext cx="990546" cy="14282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974217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539552" y="5737418"/>
            <a:ext cx="7772400" cy="792088"/>
          </a:xfrm>
        </p:spPr>
        <p:txBody>
          <a:bodyPr>
            <a:normAutofit/>
          </a:bodyPr>
          <a:lstStyle/>
          <a:p>
            <a:pPr algn="l"/>
            <a:r>
              <a:rPr lang="en-GB" sz="2800" b="1" dirty="0" err="1" smtClean="0">
                <a:solidFill>
                  <a:srgbClr val="FF0000"/>
                </a:solidFill>
                <a:latin typeface="+mn-lt"/>
                <a:hlinkClick r:id="" action="ppaction://noaction">
                  <a:snd r:embed="rId3" name="Dans la chambre il y a.wav"/>
                </a:hlinkClick>
              </a:rPr>
              <a:t>Dans</a:t>
            </a:r>
            <a:r>
              <a:rPr lang="en-GB" sz="2800" b="1" dirty="0" smtClean="0">
                <a:solidFill>
                  <a:srgbClr val="FF0000"/>
                </a:solidFill>
                <a:latin typeface="+mn-lt"/>
                <a:hlinkClick r:id="" action="ppaction://noaction">
                  <a:snd r:embed="rId3" name="Dans la chambre il y a.wav"/>
                </a:hlinkClick>
              </a:rPr>
              <a:t> la </a:t>
            </a:r>
            <a:r>
              <a:rPr lang="en-GB" sz="2800" b="1" dirty="0" err="1" smtClean="0">
                <a:solidFill>
                  <a:srgbClr val="FF0000"/>
                </a:solidFill>
                <a:latin typeface="+mn-lt"/>
                <a:hlinkClick r:id="" action="ppaction://noaction">
                  <a:snd r:embed="rId3" name="Dans la chambre il y a.wav"/>
                </a:hlinkClick>
              </a:rPr>
              <a:t>chambre</a:t>
            </a:r>
            <a:r>
              <a:rPr lang="en-GB" sz="2800" b="1" dirty="0" smtClean="0">
                <a:solidFill>
                  <a:srgbClr val="FF0000"/>
                </a:solidFill>
                <a:latin typeface="+mn-lt"/>
                <a:hlinkClick r:id="" action="ppaction://noaction">
                  <a:snd r:embed="rId3" name="Dans la chambre il y a.wav"/>
                </a:hlinkClick>
              </a:rPr>
              <a:t> </a:t>
            </a:r>
            <a:r>
              <a:rPr lang="en-GB" sz="2800" b="1" dirty="0" err="1" smtClean="0">
                <a:solidFill>
                  <a:srgbClr val="FF0000"/>
                </a:solidFill>
                <a:latin typeface="+mn-lt"/>
                <a:hlinkClick r:id="" action="ppaction://noaction">
                  <a:snd r:embed="rId3" name="Dans la chambre il y a.wav"/>
                </a:hlinkClick>
              </a:rPr>
              <a:t>il</a:t>
            </a:r>
            <a:r>
              <a:rPr lang="en-GB" sz="2800" b="1" dirty="0" smtClean="0">
                <a:solidFill>
                  <a:srgbClr val="FF0000"/>
                </a:solidFill>
                <a:latin typeface="+mn-lt"/>
                <a:hlinkClick r:id="" action="ppaction://noaction">
                  <a:snd r:embed="rId3" name="Dans la chambre il y a.wav"/>
                </a:hlinkClick>
              </a:rPr>
              <a:t> y a</a:t>
            </a:r>
            <a:endParaRPr lang="en-GB" sz="2800" b="1" dirty="0">
              <a:solidFill>
                <a:srgbClr val="FF0000"/>
              </a:solidFill>
              <a:latin typeface="+mn-lt"/>
              <a:hlinkClick r:id="" action="ppaction://noaction">
                <a:snd r:embed="rId3" name="Dans la chambre il y a.wav"/>
              </a:hlinkClick>
            </a:endParaRPr>
          </a:p>
        </p:txBody>
      </p:sp>
      <p:pic>
        <p:nvPicPr>
          <p:cNvPr id="2050" name="Picture 2" descr="G:\Ensemble consortium work\Let's enjoy making\furniture\chambre wide.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5576" y="116632"/>
            <a:ext cx="7920880" cy="55032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60040865"/>
      </p:ext>
    </p:extLst>
  </p:cSld>
  <p:clrMapOvr>
    <a:masterClrMapping/>
  </p:clrMapOvr>
  <mc:AlternateContent xmlns:mc="http://schemas.openxmlformats.org/markup-compatibility/2006" xmlns:p14="http://schemas.microsoft.com/office/powerpoint/2010/main">
    <mc:Choice Requires="p14">
      <p:transition p14:dur="10" advClick="0" advTm="5000">
        <p:sndAc>
          <p:stSnd>
            <p:snd r:embed="rId3" name="Dans la chambre il y a.wav"/>
          </p:stSnd>
        </p:sndAc>
      </p:transition>
    </mc:Choice>
    <mc:Fallback xmlns="">
      <p:transition advClick="0" advTm="5000">
        <p:sndAc>
          <p:stSnd>
            <p:snd r:embed="rId5" name="Dans la chambre il y a.wav"/>
          </p:stSnd>
        </p:sndAc>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1270</TotalTime>
  <Words>2572</Words>
  <Application>Microsoft Office PowerPoint</Application>
  <PresentationFormat>On-screen Show (4:3)</PresentationFormat>
  <Paragraphs>168</Paragraphs>
  <Slides>28</Slides>
  <Notes>26</Notes>
  <HiddenSlides>0</HiddenSlides>
  <MMClips>1</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28</vt:i4>
      </vt:variant>
    </vt:vector>
  </HeadingPairs>
  <TitlesOfParts>
    <vt:vector size="35" baseType="lpstr">
      <vt:lpstr>Arial</vt:lpstr>
      <vt:lpstr>Arial Narrow</vt:lpstr>
      <vt:lpstr>Calibri</vt:lpstr>
      <vt:lpstr>Comic Sans MS</vt:lpstr>
      <vt:lpstr>Times New Roman</vt:lpstr>
      <vt:lpstr>Wingdings</vt:lpstr>
      <vt:lpstr>Office Theme</vt:lpstr>
      <vt:lpstr>PowerPoint Presentation</vt:lpstr>
      <vt:lpstr>Let’s enjoy making: Session 1</vt:lpstr>
      <vt:lpstr>What you will be able to do</vt:lpstr>
      <vt:lpstr>Voici une maison</vt:lpstr>
      <vt:lpstr>Voici la chambre</vt:lpstr>
      <vt:lpstr>PowerPoint Presentation</vt:lpstr>
      <vt:lpstr>What might children say?</vt:lpstr>
      <vt:lpstr>PowerPoint Presentation</vt:lpstr>
      <vt:lpstr>Dans la chambre il y a</vt:lpstr>
      <vt:lpstr>une armoire verte,</vt:lpstr>
      <vt:lpstr>des lits superposés marron et jaunes,</vt:lpstr>
      <vt:lpstr>un poster,</vt:lpstr>
      <vt:lpstr>un miroir,</vt:lpstr>
      <vt:lpstr>un bureau rouge,</vt:lpstr>
      <vt:lpstr>une chaise jaune et grise,</vt:lpstr>
      <vt:lpstr>un ordinateur gris,</vt:lpstr>
      <vt:lpstr>une commode marron,</vt:lpstr>
      <vt:lpstr>et une télévision.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La mise en commun</vt:lpstr>
      <vt:lpstr>Do one thing!</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Let’s enjoy sounds: Session 1</dc:title>
  <dc:creator>User</dc:creator>
  <cp:lastModifiedBy>Charlotte Johnston</cp:lastModifiedBy>
  <cp:revision>74</cp:revision>
  <dcterms:created xsi:type="dcterms:W3CDTF">2015-01-06T10:51:19Z</dcterms:created>
  <dcterms:modified xsi:type="dcterms:W3CDTF">2015-06-02T09:19:03Z</dcterms:modified>
</cp:coreProperties>
</file>