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7" r:id="rId2"/>
    <p:sldId id="257" r:id="rId3"/>
    <p:sldId id="271" r:id="rId4"/>
    <p:sldId id="276" r:id="rId5"/>
    <p:sldId id="264" r:id="rId6"/>
    <p:sldId id="265" r:id="rId7"/>
    <p:sldId id="267" r:id="rId8"/>
    <p:sldId id="268" r:id="rId9"/>
    <p:sldId id="269" r:id="rId10"/>
    <p:sldId id="266" r:id="rId11"/>
    <p:sldId id="270" r:id="rId12"/>
    <p:sldId id="275" r:id="rId13"/>
    <p:sldId id="273"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39" autoAdjust="0"/>
  </p:normalViewPr>
  <p:slideViewPr>
    <p:cSldViewPr>
      <p:cViewPr varScale="1">
        <p:scale>
          <a:sx n="62" d="100"/>
          <a:sy n="62" d="100"/>
        </p:scale>
        <p:origin x="72"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CB458E-9607-48EF-8748-9B067E560B07}" type="datetimeFigureOut">
              <a:rPr lang="en-GB" smtClean="0"/>
              <a:t>02/06/2015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E557B6-E1D2-47E7-9160-7EA5E6CDACE6}" type="slidenum">
              <a:rPr lang="en-GB" smtClean="0"/>
              <a:t>‹#›</a:t>
            </a:fld>
            <a:endParaRPr lang="en-GB"/>
          </a:p>
        </p:txBody>
      </p:sp>
    </p:spTree>
    <p:extLst>
      <p:ext uri="{BB962C8B-B14F-4D97-AF65-F5344CB8AC3E}">
        <p14:creationId xmlns:p14="http://schemas.microsoft.com/office/powerpoint/2010/main" val="198215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previous session demonstrated</a:t>
            </a:r>
            <a:r>
              <a:rPr lang="en-GB" baseline="0" dirty="0" smtClean="0"/>
              <a:t> the process of making a room out of a shoebox and items of furniture from smaller boxes. Explain to the teachers that this session is all about using French as part of the design process, which they would use with children to help them plan their project. At the end of the last session it was suggested that you might ask the teachers to bring in the materials they need in order to complete the project, especially some small pieces of fabric, but if they have forgotten, they can just use coloured pencils to draw the swatches.</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Give out a copy</a:t>
            </a:r>
            <a:r>
              <a:rPr lang="en-GB" baseline="0" dirty="0" smtClean="0"/>
              <a:t> of the blank design template. The teachers (and eventually the children) should decide on the colours and the fabric, they want. If they can bring in small samples of fabric to glue onto their design template, it will make the project more authentic. They can use water colour paints or coloured pencils to put samples of colour in the colour sample box. In the large box they should draw the furniture they are going to make, and place them where they will eventually put them in the completed room. At the bottom of the page they should indicate who the room is for, and, if there is room, information about the décor and the furniture. The completed design templates will form part of the final display.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11</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slide shows how</a:t>
            </a:r>
            <a:r>
              <a:rPr lang="en-GB" baseline="0" dirty="0" smtClean="0"/>
              <a:t> a child might work on the template. Kyle is 10 and loves football especially Manchester United, so he wants their colours, and definitely not blue! The furniture is going to be in the same colours so the fabric and colour swatches should show this. The large space is for the child to sketch in the furniture. Teachers will want to remind children that the furniture must be something they can make out of the materials they have. Some children may be able to give reasons for their choice of colours, as here, where the child says that Kyle loves Manchester United. Now ask the teachers to work on their design brief, giving them time to complete them and then present them to the rest of the group. </a:t>
            </a:r>
            <a:r>
              <a:rPr lang="en-GB" dirty="0" smtClean="0"/>
              <a:t>Once the teachers have shared their design brief with each other, move to the next slide. </a:t>
            </a:r>
          </a:p>
          <a:p>
            <a:pPr algn="l"/>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12</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the teachers whether they think</a:t>
            </a:r>
            <a:r>
              <a:rPr lang="en-GB" baseline="0" dirty="0" smtClean="0"/>
              <a:t> they can take a class through the design process. As them how they would evaluate the design briefs in terms of the language used, as well as the skills from the </a:t>
            </a:r>
            <a:r>
              <a:rPr lang="en-GB" baseline="0" dirty="0" err="1" smtClean="0"/>
              <a:t>D&amp;T</a:t>
            </a:r>
            <a:r>
              <a:rPr lang="en-GB" baseline="0" dirty="0" smtClean="0"/>
              <a:t> programme of study. Ask them if there are other skills they think they have acquired. Tell them that in the final session they will be looking at the language needed in order to evaluate children’s work, with particular reference to the programmes of study for </a:t>
            </a:r>
            <a:r>
              <a:rPr lang="en-GB" baseline="0" dirty="0" err="1" smtClean="0"/>
              <a:t>MFL</a:t>
            </a:r>
            <a:r>
              <a:rPr lang="en-GB" baseline="0" dirty="0" smtClean="0"/>
              <a:t> and </a:t>
            </a:r>
            <a:r>
              <a:rPr lang="en-GB" baseline="0" dirty="0" err="1" smtClean="0"/>
              <a:t>D&amp;T</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6EA51F85-F157-4223-9AD2-35838686BAC4}" type="slidenum">
              <a:rPr lang="en-GB" smtClean="0"/>
              <a:t>13</a:t>
            </a:fld>
            <a:endParaRPr lang="en-GB"/>
          </a:p>
        </p:txBody>
      </p:sp>
    </p:spTree>
    <p:extLst>
      <p:ext uri="{BB962C8B-B14F-4D97-AF65-F5344CB8AC3E}">
        <p14:creationId xmlns:p14="http://schemas.microsoft.com/office/powerpoint/2010/main" val="1908690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the end of the session the teachers</a:t>
            </a:r>
            <a:r>
              <a:rPr lang="en-GB" baseline="0" dirty="0" smtClean="0"/>
              <a:t> should understand how to recycle the language from Units 1 to 3, plus new language, to create a design brief and to use resources provided in order to teach children how to work to a design brief and then make the room they have designed.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a:t>
            </a:fld>
            <a:endParaRPr lang="en-GB"/>
          </a:p>
        </p:txBody>
      </p:sp>
    </p:spTree>
    <p:extLst>
      <p:ext uri="{BB962C8B-B14F-4D97-AF65-F5344CB8AC3E}">
        <p14:creationId xmlns:p14="http://schemas.microsoft.com/office/powerpoint/2010/main" val="4155770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Children will be able to retrieve</a:t>
            </a:r>
            <a:r>
              <a:rPr lang="en-GB" baseline="0" dirty="0" smtClean="0"/>
              <a:t> the vocabulary and structures they have been practising in order successfully to create the room. They will revise colours and furniture and say what they think about colours that match or not. These will be their own opinions, whatever we might think of them! The design briefs should be kept along with samples of written work from the previous sessions to demonstrate evidence of progress in terms of retention and retrieval of vocabulary and writing complete sentences. Tell teachers that the issue of recording progress and achievement will be raised again at the end of Session 6. If teachers use this project, possibly after </a:t>
            </a:r>
            <a:r>
              <a:rPr lang="en-GB" baseline="0" dirty="0" err="1" smtClean="0"/>
              <a:t>SATs</a:t>
            </a:r>
            <a:r>
              <a:rPr lang="en-GB" baseline="0" dirty="0" smtClean="0"/>
              <a:t>, then they will be able to demonstrate progress against the criteria set out in the Programme of Study for Key Stage 2, which are referenced at the beginning of the notes for teachers.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4</a:t>
            </a:fld>
            <a:endParaRPr lang="en-GB"/>
          </a:p>
        </p:txBody>
      </p:sp>
    </p:spTree>
    <p:extLst>
      <p:ext uri="{BB962C8B-B14F-4D97-AF65-F5344CB8AC3E}">
        <p14:creationId xmlns:p14="http://schemas.microsoft.com/office/powerpoint/2010/main" val="3948782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aseline="0" dirty="0" smtClean="0"/>
              <a:t>The emphasis is still on the </a:t>
            </a:r>
            <a:r>
              <a:rPr lang="en-GB" baseline="0" dirty="0" err="1" smtClean="0"/>
              <a:t>D&amp;T</a:t>
            </a:r>
            <a:r>
              <a:rPr lang="en-GB" baseline="0" dirty="0" smtClean="0"/>
              <a:t> element i</a:t>
            </a:r>
            <a:r>
              <a:rPr lang="en-GB" dirty="0" smtClean="0"/>
              <a:t>n</a:t>
            </a:r>
            <a:r>
              <a:rPr lang="en-GB" baseline="0" dirty="0" smtClean="0"/>
              <a:t> this session but the foreign language is going to be the working language unlike the production stage, which the teachers will remember was stressed in Session 4. To stress what was discussed in Session 4 (see the notes), we have limited prepositions to </a:t>
            </a:r>
            <a:r>
              <a:rPr lang="en-GB" i="1" baseline="0" dirty="0" smtClean="0"/>
              <a:t>derrière</a:t>
            </a:r>
            <a:r>
              <a:rPr lang="en-GB" baseline="0" dirty="0" smtClean="0"/>
              <a:t> (behind) because some pupils might be confused if you introduce </a:t>
            </a:r>
            <a:r>
              <a:rPr lang="en-GB" i="1" baseline="0" dirty="0" err="1" smtClean="0"/>
              <a:t>devant</a:t>
            </a:r>
            <a:r>
              <a:rPr lang="en-GB" baseline="0" dirty="0" smtClean="0"/>
              <a:t> (in front of) at this stage, given that the difference between </a:t>
            </a:r>
            <a:r>
              <a:rPr lang="en-GB" i="1" baseline="0" dirty="0" smtClean="0"/>
              <a:t>derrière</a:t>
            </a:r>
            <a:r>
              <a:rPr lang="en-GB" baseline="0" dirty="0" smtClean="0"/>
              <a:t> and </a:t>
            </a:r>
            <a:r>
              <a:rPr lang="en-GB" i="1" baseline="0" dirty="0" err="1" smtClean="0"/>
              <a:t>devant</a:t>
            </a:r>
            <a:r>
              <a:rPr lang="en-GB" baseline="0" dirty="0" smtClean="0"/>
              <a:t> only depends on which object is mentioned first. Some children may ask how to say “Next too” (</a:t>
            </a:r>
            <a:r>
              <a:rPr lang="en-GB" i="1" baseline="0" dirty="0" smtClean="0"/>
              <a:t>à </a:t>
            </a:r>
            <a:r>
              <a:rPr lang="en-GB" i="1" baseline="0" dirty="0" err="1" smtClean="0"/>
              <a:t>côté</a:t>
            </a:r>
            <a:r>
              <a:rPr lang="en-GB" i="1" baseline="0" dirty="0" smtClean="0"/>
              <a:t> de</a:t>
            </a:r>
            <a:r>
              <a:rPr lang="en-GB" baseline="0" dirty="0" smtClean="0"/>
              <a:t>), and we have left this out to avoid, at this stage introducing a further complication in the grammar. We think that this module practises enough and that prepositions involving understanding </a:t>
            </a:r>
            <a:r>
              <a:rPr lang="en-GB" i="1" baseline="0" dirty="0" smtClean="0"/>
              <a:t>de</a:t>
            </a:r>
            <a:r>
              <a:rPr lang="en-GB" baseline="0" dirty="0" smtClean="0"/>
              <a:t> + definite article may better be left until later. Again, though, the possibility of using these prepositions, as well as </a:t>
            </a:r>
            <a:r>
              <a:rPr lang="en-GB" i="1" baseline="0" dirty="0" err="1" smtClean="0"/>
              <a:t>sur</a:t>
            </a:r>
            <a:r>
              <a:rPr lang="en-GB" baseline="0" dirty="0" smtClean="0"/>
              <a:t> and </a:t>
            </a:r>
            <a:r>
              <a:rPr lang="en-GB" i="1" baseline="0" dirty="0" smtClean="0"/>
              <a:t>sous</a:t>
            </a:r>
            <a:r>
              <a:rPr lang="en-GB" baseline="0" dirty="0" smtClean="0"/>
              <a:t> (on and under), was also discussed in Session 4, and practised for the benefit of the teachers who wanted to understand the grammar.</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5</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the screen to the teachers and comment that the children will be asked to design</a:t>
            </a:r>
            <a:r>
              <a:rPr lang="en-GB" baseline="0" dirty="0" smtClean="0"/>
              <a:t> a room for a particular person or persons. The suggestions here are:</a:t>
            </a:r>
          </a:p>
          <a:p>
            <a:r>
              <a:rPr lang="en-GB" baseline="0" dirty="0" smtClean="0"/>
              <a:t>me, my parents, a small boy, a small girl, a boy, a girl. Ask the teachers if they think their pupils will know the words in the list. Ask them how they would demonstrate with gestures the vocabulary. Have they taught the children how to say their age? If so, the question may clarify who the people in the list are. Do they know the words for brother and sister?</a:t>
            </a:r>
          </a:p>
          <a:p>
            <a:r>
              <a:rPr lang="en-GB" baseline="0" dirty="0" smtClean="0"/>
              <a:t>You have seen the verb </a:t>
            </a:r>
            <a:r>
              <a:rPr lang="en-GB" i="1" baseline="0" dirty="0" err="1" smtClean="0"/>
              <a:t>fabriquer</a:t>
            </a:r>
            <a:r>
              <a:rPr lang="en-GB" baseline="0" dirty="0" smtClean="0"/>
              <a:t> in the previous session. It means “to make”. Ask the teachers to speak each of the possible six sentences, e.g. “</a:t>
            </a:r>
            <a:r>
              <a:rPr lang="en-GB" i="1" baseline="0" dirty="0" smtClean="0"/>
              <a:t>La </a:t>
            </a:r>
            <a:r>
              <a:rPr lang="en-GB" i="1" baseline="0" dirty="0" err="1" smtClean="0"/>
              <a:t>chambre</a:t>
            </a:r>
            <a:r>
              <a:rPr lang="en-GB" i="1" baseline="0" dirty="0" smtClean="0"/>
              <a:t> </a:t>
            </a:r>
            <a:r>
              <a:rPr lang="en-GB" i="1" baseline="0" dirty="0" err="1" smtClean="0"/>
              <a:t>est</a:t>
            </a:r>
            <a:r>
              <a:rPr lang="en-GB" i="1" baseline="0" dirty="0" smtClean="0"/>
              <a:t> pour </a:t>
            </a:r>
            <a:r>
              <a:rPr lang="en-GB" i="1" baseline="0" dirty="0" err="1" smtClean="0"/>
              <a:t>moi</a:t>
            </a:r>
            <a:r>
              <a:rPr lang="en-GB" i="1" baseline="0" dirty="0" smtClean="0"/>
              <a:t>”, “La </a:t>
            </a:r>
            <a:r>
              <a:rPr lang="en-GB" i="1" baseline="0" dirty="0" err="1" smtClean="0"/>
              <a:t>chambre</a:t>
            </a:r>
            <a:r>
              <a:rPr lang="en-GB" i="1" baseline="0" dirty="0" smtClean="0"/>
              <a:t> </a:t>
            </a:r>
            <a:r>
              <a:rPr lang="en-GB" i="1" baseline="0" dirty="0" err="1" smtClean="0"/>
              <a:t>est</a:t>
            </a:r>
            <a:r>
              <a:rPr lang="en-GB" i="1" baseline="0" dirty="0" smtClean="0"/>
              <a:t> pour </a:t>
            </a:r>
            <a:r>
              <a:rPr lang="en-GB" i="1" baseline="0" dirty="0" err="1" smtClean="0"/>
              <a:t>une</a:t>
            </a:r>
            <a:r>
              <a:rPr lang="en-GB" i="1" baseline="0" dirty="0" smtClean="0"/>
              <a:t> petite </a:t>
            </a:r>
            <a:r>
              <a:rPr lang="en-GB" i="1" baseline="0" dirty="0" err="1" smtClean="0"/>
              <a:t>fille</a:t>
            </a:r>
            <a:r>
              <a:rPr lang="en-GB" i="1" baseline="0" dirty="0" smtClean="0"/>
              <a:t> de </a:t>
            </a:r>
            <a:r>
              <a:rPr lang="en-GB" i="1" baseline="0" dirty="0" err="1" smtClean="0"/>
              <a:t>trois</a:t>
            </a:r>
            <a:r>
              <a:rPr lang="en-GB" i="1" baseline="0" dirty="0" smtClean="0"/>
              <a:t> </a:t>
            </a:r>
            <a:r>
              <a:rPr lang="en-GB" i="1" baseline="0" dirty="0" err="1" smtClean="0"/>
              <a:t>ans</a:t>
            </a:r>
            <a:r>
              <a:rPr lang="en-GB" i="1" baseline="0" dirty="0" smtClean="0"/>
              <a:t>”</a:t>
            </a:r>
            <a:r>
              <a:rPr lang="en-GB" baseline="0" dirty="0" smtClean="0"/>
              <a:t>. This will suggest to them the importance of repeating each sentence with a class of children rather than assuming that they will all understand what the sentences mean. Of course, there are classes who may not need this methodical approach.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6</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Recycling symbol is a reminder to the teachers (and eventually the children) that they are using</a:t>
            </a:r>
            <a:r>
              <a:rPr lang="en-GB" baseline="0" dirty="0" smtClean="0"/>
              <a:t> the French they have been learning over several lessons. So their first job is to decide what furniture they will have in the room. Ask the teachers to work together to say what will be in their room, using the words on the slide, and any other words they remember. If dictionaries are available they may wish to find other words, using the skills outlined in Session 2.</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7</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second task is</a:t>
            </a:r>
            <a:r>
              <a:rPr lang="en-GB" baseline="0" dirty="0" smtClean="0"/>
              <a:t> to think about the colours they want. First off all, let them decide which colours they like and which they don’t like. If they don’t know the words</a:t>
            </a:r>
            <a:r>
              <a:rPr lang="en-GB" i="1" baseline="0" dirty="0" smtClean="0"/>
              <a:t> </a:t>
            </a:r>
            <a:r>
              <a:rPr lang="en-GB" i="1" baseline="0" dirty="0" err="1" smtClean="0"/>
              <a:t>clair</a:t>
            </a:r>
            <a:r>
              <a:rPr lang="en-GB" i="1" baseline="0" dirty="0" smtClean="0"/>
              <a:t> </a:t>
            </a:r>
            <a:r>
              <a:rPr lang="en-GB" baseline="0" dirty="0" smtClean="0"/>
              <a:t>and </a:t>
            </a:r>
            <a:r>
              <a:rPr lang="en-GB" i="1" baseline="0" dirty="0" smtClean="0"/>
              <a:t>sombre</a:t>
            </a:r>
            <a:r>
              <a:rPr lang="en-GB" baseline="0" dirty="0" smtClean="0"/>
              <a:t> (light and dark), show them some light and dark colours so that they guess the meaning. The two questions, “Which colours are light” and “Which colours are dark?” is a challenge to retrieve words they already know, but to categorise them for the project they are going to do. This activity in itself could take up a substantial part of a weekly French lesson. </a:t>
            </a:r>
          </a:p>
          <a:p>
            <a:r>
              <a:rPr lang="en-GB" baseline="0" dirty="0" smtClean="0"/>
              <a:t>If the teachers have not yet taught their pupils how to say what they like and dislike, revise them, using the faces on the slide.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8</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next task is to think further about which colours go well together. The screen reminds them</a:t>
            </a:r>
            <a:r>
              <a:rPr lang="en-GB" baseline="0" dirty="0" smtClean="0"/>
              <a:t> that they have already learned the verb </a:t>
            </a:r>
            <a:r>
              <a:rPr lang="en-GB" i="1" baseline="0" dirty="0" smtClean="0"/>
              <a:t>Je </a:t>
            </a:r>
            <a:r>
              <a:rPr lang="en-GB" i="1" baseline="0" dirty="0" err="1" smtClean="0"/>
              <a:t>pense</a:t>
            </a:r>
            <a:r>
              <a:rPr lang="en-GB" i="1" baseline="0" dirty="0" smtClean="0"/>
              <a:t> </a:t>
            </a:r>
            <a:r>
              <a:rPr lang="en-GB" baseline="0" dirty="0" smtClean="0"/>
              <a:t>(I think), so that the opinions they express about colours are theirs, and not necessarily everyone’s. The translation:</a:t>
            </a:r>
          </a:p>
          <a:p>
            <a:r>
              <a:rPr lang="en-GB" i="1" baseline="0" dirty="0" smtClean="0"/>
              <a:t>Je </a:t>
            </a:r>
            <a:r>
              <a:rPr lang="en-GB" i="1" baseline="0" dirty="0" err="1" smtClean="0"/>
              <a:t>pense</a:t>
            </a:r>
            <a:r>
              <a:rPr lang="en-GB" i="1" baseline="0" dirty="0" smtClean="0"/>
              <a:t> </a:t>
            </a:r>
            <a:r>
              <a:rPr lang="en-GB" i="1" baseline="0" dirty="0" err="1" smtClean="0"/>
              <a:t>que</a:t>
            </a:r>
            <a:r>
              <a:rPr lang="en-GB" i="1" baseline="0" dirty="0" smtClean="0"/>
              <a:t> </a:t>
            </a:r>
            <a:r>
              <a:rPr lang="en-GB" baseline="0" dirty="0" smtClean="0"/>
              <a:t>– I think that….. red goes well with yellow, black goes well with white, green doesn’t go well with blue, red doesn’t go well with brown. </a:t>
            </a:r>
          </a:p>
          <a:p>
            <a:r>
              <a:rPr lang="en-GB" baseline="0" dirty="0" smtClean="0"/>
              <a:t>Ask them to offer suggestions in order to get them thinking in French and to ascertain whether they have observed and applied a rule: in French we use the word le in front of a colour when we talk about it as a concept, e.g. </a:t>
            </a:r>
            <a:r>
              <a:rPr lang="en-GB" i="1" baseline="0" dirty="0" err="1" smtClean="0"/>
              <a:t>J’aime</a:t>
            </a:r>
            <a:r>
              <a:rPr lang="en-GB" i="1" baseline="0" dirty="0" smtClean="0"/>
              <a:t> le bleu, </a:t>
            </a:r>
            <a:r>
              <a:rPr lang="en-GB" i="1" baseline="0" dirty="0" err="1" smtClean="0"/>
              <a:t>mais</a:t>
            </a:r>
            <a:r>
              <a:rPr lang="en-GB" i="1" baseline="0" dirty="0" smtClean="0"/>
              <a:t> je </a:t>
            </a:r>
            <a:r>
              <a:rPr lang="en-GB" i="1" baseline="0" dirty="0" err="1" smtClean="0"/>
              <a:t>préfére</a:t>
            </a:r>
            <a:r>
              <a:rPr lang="en-GB" i="1" baseline="0" dirty="0" smtClean="0"/>
              <a:t> le vert</a:t>
            </a:r>
            <a:r>
              <a:rPr lang="en-GB" baseline="0" dirty="0" smtClean="0"/>
              <a:t>. (I like blue, but I prefer green.) Ask the teachers individually to talk to you and each other about colours, possibly using the question, “</a:t>
            </a:r>
            <a:r>
              <a:rPr lang="en-GB" baseline="0" dirty="0" err="1" smtClean="0"/>
              <a:t>Parle</a:t>
            </a:r>
            <a:r>
              <a:rPr lang="en-GB" baseline="0" dirty="0" smtClean="0"/>
              <a:t>-nous un </a:t>
            </a:r>
            <a:r>
              <a:rPr lang="en-GB" baseline="0" dirty="0" err="1" smtClean="0"/>
              <a:t>peu</a:t>
            </a:r>
            <a:r>
              <a:rPr lang="en-GB" baseline="0" dirty="0" smtClean="0"/>
              <a:t> des </a:t>
            </a:r>
            <a:r>
              <a:rPr lang="en-GB" baseline="0" dirty="0" err="1" smtClean="0"/>
              <a:t>couleurs</a:t>
            </a:r>
            <a:r>
              <a:rPr lang="en-GB" baseline="0" dirty="0" smtClean="0"/>
              <a:t>” , (talk to us a bit about the colours).</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9</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Now explain</a:t>
            </a:r>
            <a:r>
              <a:rPr lang="en-GB" baseline="0" dirty="0" smtClean="0"/>
              <a:t> to the teachers that they will be given a design brief. They have to design a bedroom for them or someone else. They have to decide what furniture they are going to make, what colours go well together and what fabric they will choose. The screen is an example. Children might draw the furniture and label a comment in pen or pencil. </a:t>
            </a:r>
            <a:r>
              <a:rPr lang="en-GB" sz="1200" kern="1200" dirty="0" smtClean="0">
                <a:solidFill>
                  <a:schemeClr val="tx1"/>
                </a:solidFill>
                <a:effectLst/>
                <a:latin typeface="+mn-lt"/>
                <a:ea typeface="+mn-ea"/>
                <a:cs typeface="+mn-cs"/>
              </a:rPr>
              <a:t>To stress what was discussed in Session 4 (see the notes), we have limited prepositions to </a:t>
            </a:r>
            <a:r>
              <a:rPr lang="en-GB" sz="1200" i="1" kern="1200" dirty="0" smtClean="0">
                <a:solidFill>
                  <a:schemeClr val="tx1"/>
                </a:solidFill>
                <a:effectLst/>
                <a:latin typeface="+mn-lt"/>
                <a:ea typeface="+mn-ea"/>
                <a:cs typeface="+mn-cs"/>
              </a:rPr>
              <a:t>derrière</a:t>
            </a:r>
            <a:r>
              <a:rPr lang="en-GB" sz="1200" kern="1200" dirty="0" smtClean="0">
                <a:solidFill>
                  <a:schemeClr val="tx1"/>
                </a:solidFill>
                <a:effectLst/>
                <a:latin typeface="+mn-lt"/>
                <a:ea typeface="+mn-ea"/>
                <a:cs typeface="+mn-cs"/>
              </a:rPr>
              <a:t> (behind) because some pupils might be confused if you introduce </a:t>
            </a:r>
            <a:r>
              <a:rPr lang="en-GB" sz="1200" i="1" kern="1200" dirty="0" err="1" smtClean="0">
                <a:solidFill>
                  <a:schemeClr val="tx1"/>
                </a:solidFill>
                <a:effectLst/>
                <a:latin typeface="+mn-lt"/>
                <a:ea typeface="+mn-ea"/>
                <a:cs typeface="+mn-cs"/>
              </a:rPr>
              <a:t>devant</a:t>
            </a:r>
            <a:r>
              <a:rPr lang="en-GB" sz="1200" kern="1200" dirty="0" smtClean="0">
                <a:solidFill>
                  <a:schemeClr val="tx1"/>
                </a:solidFill>
                <a:effectLst/>
                <a:latin typeface="+mn-lt"/>
                <a:ea typeface="+mn-ea"/>
                <a:cs typeface="+mn-cs"/>
              </a:rPr>
              <a:t> (in front of) at this stage, given that the difference between </a:t>
            </a:r>
            <a:r>
              <a:rPr lang="en-GB" sz="1200" i="1" kern="1200" dirty="0" smtClean="0">
                <a:solidFill>
                  <a:schemeClr val="tx1"/>
                </a:solidFill>
                <a:effectLst/>
                <a:latin typeface="+mn-lt"/>
                <a:ea typeface="+mn-ea"/>
                <a:cs typeface="+mn-cs"/>
              </a:rPr>
              <a:t>derrière</a:t>
            </a:r>
            <a:r>
              <a:rPr lang="en-GB" sz="1200" kern="1200" dirty="0" smtClean="0">
                <a:solidFill>
                  <a:schemeClr val="tx1"/>
                </a:solidFill>
                <a:effectLst/>
                <a:latin typeface="+mn-lt"/>
                <a:ea typeface="+mn-ea"/>
                <a:cs typeface="+mn-cs"/>
              </a:rPr>
              <a:t> and </a:t>
            </a:r>
            <a:r>
              <a:rPr lang="en-GB" sz="1200" i="1" kern="1200" dirty="0" err="1" smtClean="0">
                <a:solidFill>
                  <a:schemeClr val="tx1"/>
                </a:solidFill>
                <a:effectLst/>
                <a:latin typeface="+mn-lt"/>
                <a:ea typeface="+mn-ea"/>
                <a:cs typeface="+mn-cs"/>
              </a:rPr>
              <a:t>devant</a:t>
            </a:r>
            <a:r>
              <a:rPr lang="en-GB" sz="1200" kern="1200" dirty="0" smtClean="0">
                <a:solidFill>
                  <a:schemeClr val="tx1"/>
                </a:solidFill>
                <a:effectLst/>
                <a:latin typeface="+mn-lt"/>
                <a:ea typeface="+mn-ea"/>
                <a:cs typeface="+mn-cs"/>
              </a:rPr>
              <a:t> only depends on which object is mentioned first. Some children may ask how to say “Next to” (</a:t>
            </a:r>
            <a:r>
              <a:rPr lang="en-GB" sz="1200" i="1" kern="1200" dirty="0" smtClean="0">
                <a:solidFill>
                  <a:schemeClr val="tx1"/>
                </a:solidFill>
                <a:effectLst/>
                <a:latin typeface="+mn-lt"/>
                <a:ea typeface="+mn-ea"/>
                <a:cs typeface="+mn-cs"/>
              </a:rPr>
              <a:t>à </a:t>
            </a:r>
            <a:r>
              <a:rPr lang="en-GB" sz="1200" i="1" kern="1200" dirty="0" err="1" smtClean="0">
                <a:solidFill>
                  <a:schemeClr val="tx1"/>
                </a:solidFill>
                <a:effectLst/>
                <a:latin typeface="+mn-lt"/>
                <a:ea typeface="+mn-ea"/>
                <a:cs typeface="+mn-cs"/>
              </a:rPr>
              <a:t>côté</a:t>
            </a:r>
            <a:r>
              <a:rPr lang="en-GB" sz="1200" i="1" kern="1200" dirty="0" smtClean="0">
                <a:solidFill>
                  <a:schemeClr val="tx1"/>
                </a:solidFill>
                <a:effectLst/>
                <a:latin typeface="+mn-lt"/>
                <a:ea typeface="+mn-ea"/>
                <a:cs typeface="+mn-cs"/>
              </a:rPr>
              <a:t> de</a:t>
            </a:r>
            <a:r>
              <a:rPr lang="en-GB" sz="1200" kern="1200" dirty="0" smtClean="0">
                <a:solidFill>
                  <a:schemeClr val="tx1"/>
                </a:solidFill>
                <a:effectLst/>
                <a:latin typeface="+mn-lt"/>
                <a:ea typeface="+mn-ea"/>
                <a:cs typeface="+mn-cs"/>
              </a:rPr>
              <a:t>), and we have left this out to avoid, at this stage introducing a further complication in the grammar. We think that this module practises enough and that prepositions involving understanding </a:t>
            </a:r>
            <a:r>
              <a:rPr lang="en-GB" sz="1200" i="1" kern="1200" dirty="0" smtClean="0">
                <a:solidFill>
                  <a:schemeClr val="tx1"/>
                </a:solidFill>
                <a:effectLst/>
                <a:latin typeface="+mn-lt"/>
                <a:ea typeface="+mn-ea"/>
                <a:cs typeface="+mn-cs"/>
              </a:rPr>
              <a:t>de</a:t>
            </a:r>
            <a:r>
              <a:rPr lang="en-GB" sz="1200" kern="1200" dirty="0" smtClean="0">
                <a:solidFill>
                  <a:schemeClr val="tx1"/>
                </a:solidFill>
                <a:effectLst/>
                <a:latin typeface="+mn-lt"/>
                <a:ea typeface="+mn-ea"/>
                <a:cs typeface="+mn-cs"/>
              </a:rPr>
              <a:t> + definite article may better be left until later. Again, though, the possibility of using these prepositions, as well as </a:t>
            </a:r>
            <a:r>
              <a:rPr lang="en-GB" sz="1200" i="1" kern="1200" dirty="0" err="1" smtClean="0">
                <a:solidFill>
                  <a:schemeClr val="tx1"/>
                </a:solidFill>
                <a:effectLst/>
                <a:latin typeface="+mn-lt"/>
                <a:ea typeface="+mn-ea"/>
                <a:cs typeface="+mn-cs"/>
              </a:rPr>
              <a:t>sur</a:t>
            </a:r>
            <a:r>
              <a:rPr lang="en-GB" sz="1200" kern="1200" dirty="0" smtClean="0">
                <a:solidFill>
                  <a:schemeClr val="tx1"/>
                </a:solidFill>
                <a:effectLst/>
                <a:latin typeface="+mn-lt"/>
                <a:ea typeface="+mn-ea"/>
                <a:cs typeface="+mn-cs"/>
              </a:rPr>
              <a:t> and </a:t>
            </a:r>
            <a:r>
              <a:rPr lang="en-GB" sz="1200" i="1" kern="1200" dirty="0" smtClean="0">
                <a:solidFill>
                  <a:schemeClr val="tx1"/>
                </a:solidFill>
                <a:effectLst/>
                <a:latin typeface="+mn-lt"/>
                <a:ea typeface="+mn-ea"/>
                <a:cs typeface="+mn-cs"/>
              </a:rPr>
              <a:t>sous</a:t>
            </a:r>
            <a:r>
              <a:rPr lang="en-GB" sz="1200" kern="1200" dirty="0" smtClean="0">
                <a:solidFill>
                  <a:schemeClr val="tx1"/>
                </a:solidFill>
                <a:effectLst/>
                <a:latin typeface="+mn-lt"/>
                <a:ea typeface="+mn-ea"/>
                <a:cs typeface="+mn-cs"/>
              </a:rPr>
              <a:t> (on and under), was also discussed in Session 4, and practised for the benefit of the teachers who wanted to understand the grammar.</a:t>
            </a:r>
          </a:p>
          <a:p>
            <a:pPr algn="l"/>
            <a:r>
              <a:rPr lang="en-GB" baseline="0" dirty="0" smtClean="0"/>
              <a:t>The word </a:t>
            </a:r>
            <a:r>
              <a:rPr lang="en-GB" i="1" baseline="0" dirty="0" err="1" smtClean="0"/>
              <a:t>échantillon</a:t>
            </a:r>
            <a:r>
              <a:rPr lang="en-GB" baseline="0" dirty="0" smtClean="0"/>
              <a:t> (swatch, sample) has been met in Session 4.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10</a:t>
            </a:fld>
            <a:endParaRPr lang="en-GB"/>
          </a:p>
        </p:txBody>
      </p:sp>
    </p:spTree>
    <p:extLst>
      <p:ext uri="{BB962C8B-B14F-4D97-AF65-F5344CB8AC3E}">
        <p14:creationId xmlns:p14="http://schemas.microsoft.com/office/powerpoint/2010/main" val="2871188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39793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786997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5031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59295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13218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89456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9A976F-4A7D-4C1A-A312-1D998B4D27EB}"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46499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9A976F-4A7D-4C1A-A312-1D998B4D27EB}"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8670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A976F-4A7D-4C1A-A312-1D998B4D27EB}"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823392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29870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027913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A976F-4A7D-4C1A-A312-1D998B4D27EB}"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38C10-C5C2-4B0C-9D18-A876CF86F81F}" type="slidenum">
              <a:rPr lang="en-GB" smtClean="0"/>
              <a:t>‹#›</a:t>
            </a:fld>
            <a:endParaRPr lang="en-GB"/>
          </a:p>
        </p:txBody>
      </p:sp>
    </p:spTree>
    <p:extLst>
      <p:ext uri="{BB962C8B-B14F-4D97-AF65-F5344CB8AC3E}">
        <p14:creationId xmlns:p14="http://schemas.microsoft.com/office/powerpoint/2010/main" val="1955535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7.gif"/><Relationship Id="rId13" Type="http://schemas.openxmlformats.org/officeDocument/2006/relationships/image" Target="../media/image22.gif"/><Relationship Id="rId3" Type="http://schemas.openxmlformats.org/officeDocument/2006/relationships/image" Target="../media/image12.gif"/><Relationship Id="rId7" Type="http://schemas.openxmlformats.org/officeDocument/2006/relationships/image" Target="../media/image16.gif"/><Relationship Id="rId12" Type="http://schemas.openxmlformats.org/officeDocument/2006/relationships/image" Target="../media/image21.gi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gif"/><Relationship Id="rId11" Type="http://schemas.openxmlformats.org/officeDocument/2006/relationships/image" Target="../media/image20.jpeg"/><Relationship Id="rId5" Type="http://schemas.openxmlformats.org/officeDocument/2006/relationships/image" Target="../media/image14.gif"/><Relationship Id="rId10" Type="http://schemas.openxmlformats.org/officeDocument/2006/relationships/image" Target="../media/image19.gif"/><Relationship Id="rId4" Type="http://schemas.openxmlformats.org/officeDocument/2006/relationships/image" Target="../media/image13.gif"/><Relationship Id="rId9" Type="http://schemas.openxmlformats.org/officeDocument/2006/relationships/image" Target="../media/image18.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gif"/><Relationship Id="rId7"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gif"/></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smtClean="0"/>
              <a:t>5</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1549119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G:\Ensemble consortium work\Let's enjoy making\furniture\chaise bleue.gif"/>
          <p:cNvPicPr/>
          <p:nvPr/>
        </p:nvPicPr>
        <p:blipFill>
          <a:blip r:embed="rId3">
            <a:extLst>
              <a:ext uri="{28A0092B-C50C-407E-A947-70E740481C1C}">
                <a14:useLocalDpi xmlns:a14="http://schemas.microsoft.com/office/drawing/2010/main" val="0"/>
              </a:ext>
            </a:extLst>
          </a:blip>
          <a:srcRect/>
          <a:stretch>
            <a:fillRect/>
          </a:stretch>
        </p:blipFill>
        <p:spPr bwMode="auto">
          <a:xfrm>
            <a:off x="4167922" y="1556792"/>
            <a:ext cx="1068961" cy="1543346"/>
          </a:xfrm>
          <a:prstGeom prst="rect">
            <a:avLst/>
          </a:prstGeom>
          <a:noFill/>
          <a:ln>
            <a:noFill/>
          </a:ln>
        </p:spPr>
      </p:pic>
      <p:pic>
        <p:nvPicPr>
          <p:cNvPr id="2052" name="Picture 4" descr="G:\Ensemble consortium work\Let's enjoy making\furniture\tableCA.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2354" y="1906628"/>
            <a:ext cx="1962150" cy="168592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G:\Ensemble consortium work\Let's enjoy making\furniture\rugCA.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2898733" y="2579116"/>
            <a:ext cx="1533525" cy="347662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51520" y="980728"/>
            <a:ext cx="8640960" cy="53285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 Box 3"/>
          <p:cNvSpPr txBox="1"/>
          <p:nvPr/>
        </p:nvSpPr>
        <p:spPr>
          <a:xfrm>
            <a:off x="6660232" y="1143000"/>
            <a:ext cx="1986915"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dirty="0" err="1">
                <a:effectLst/>
                <a:ea typeface="Calibri"/>
                <a:cs typeface="Times New Roman"/>
              </a:rPr>
              <a:t>Echantillons</a:t>
            </a:r>
            <a:r>
              <a:rPr lang="en-GB" sz="1400" b="1" dirty="0">
                <a:effectLst/>
                <a:ea typeface="Calibri"/>
                <a:cs typeface="Times New Roman"/>
              </a:rPr>
              <a:t> de </a:t>
            </a:r>
            <a:r>
              <a:rPr lang="en-GB" sz="1400" b="1" dirty="0" err="1">
                <a:effectLst/>
                <a:ea typeface="Calibri"/>
                <a:cs typeface="Times New Roman"/>
              </a:rPr>
              <a:t>tissu</a:t>
            </a:r>
            <a:endParaRPr lang="en-GB" sz="1100" dirty="0">
              <a:effectLst/>
              <a:ea typeface="Calibri"/>
              <a:cs typeface="Times New Roman"/>
            </a:endParaRPr>
          </a:p>
          <a:p>
            <a:pPr>
              <a:lnSpc>
                <a:spcPct val="115000"/>
              </a:lnSpc>
              <a:spcAft>
                <a:spcPts val="1000"/>
              </a:spcAft>
            </a:pPr>
            <a:r>
              <a:rPr lang="en-GB" sz="1400" b="1" dirty="0">
                <a:effectLst/>
                <a:ea typeface="Calibri"/>
                <a:cs typeface="Times New Roman"/>
              </a:rPr>
              <a:t>      </a:t>
            </a:r>
            <a:endParaRPr lang="en-GB" sz="1100" dirty="0">
              <a:effectLst/>
              <a:ea typeface="Calibri"/>
              <a:cs typeface="Times New Roman"/>
            </a:endParaRPr>
          </a:p>
          <a:p>
            <a:pPr>
              <a:lnSpc>
                <a:spcPct val="115000"/>
              </a:lnSpc>
              <a:spcAft>
                <a:spcPts val="1000"/>
              </a:spcAft>
            </a:pPr>
            <a:r>
              <a:rPr lang="en-GB" sz="1400" b="1" dirty="0">
                <a:effectLst/>
                <a:ea typeface="Calibri"/>
                <a:cs typeface="Times New Roman"/>
              </a:rPr>
              <a:t>           </a:t>
            </a:r>
            <a:r>
              <a:rPr lang="en-GB" sz="1400" b="1" dirty="0" smtClean="0">
                <a:effectLst/>
                <a:ea typeface="Calibri"/>
                <a:cs typeface="Times New Roman"/>
              </a:rPr>
              <a:t> 	</a:t>
            </a:r>
            <a:endParaRPr lang="en-GB" sz="1100" dirty="0">
              <a:effectLst/>
              <a:ea typeface="Calibri"/>
              <a:cs typeface="Times New Roman"/>
            </a:endParaRPr>
          </a:p>
        </p:txBody>
      </p:sp>
      <p:pic>
        <p:nvPicPr>
          <p:cNvPr id="41" name="Picture 40" descr="G:\Ensemble consortium work\Let's enjoy making\Shoe box room\swatch3.gi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56376" y="1546860"/>
            <a:ext cx="551180" cy="739140"/>
          </a:xfrm>
          <a:prstGeom prst="rect">
            <a:avLst/>
          </a:prstGeom>
          <a:noFill/>
          <a:ln>
            <a:noFill/>
          </a:ln>
        </p:spPr>
      </p:pic>
      <p:pic>
        <p:nvPicPr>
          <p:cNvPr id="42" name="Picture 41" descr="G:\Ensemble consortium work\Let's enjoy making\furniture\swatch black and white.gif"/>
          <p:cNvPicPr/>
          <p:nvPr/>
        </p:nvPicPr>
        <p:blipFill>
          <a:blip r:embed="rId7">
            <a:extLst>
              <a:ext uri="{28A0092B-C50C-407E-A947-70E740481C1C}">
                <a14:useLocalDpi xmlns:a14="http://schemas.microsoft.com/office/drawing/2010/main" val="0"/>
              </a:ext>
            </a:extLst>
          </a:blip>
          <a:srcRect/>
          <a:stretch>
            <a:fillRect/>
          </a:stretch>
        </p:blipFill>
        <p:spPr bwMode="auto">
          <a:xfrm>
            <a:off x="6804248" y="1568673"/>
            <a:ext cx="342900" cy="733425"/>
          </a:xfrm>
          <a:prstGeom prst="rect">
            <a:avLst/>
          </a:prstGeom>
          <a:noFill/>
          <a:ln>
            <a:noFill/>
          </a:ln>
        </p:spPr>
      </p:pic>
      <p:pic>
        <p:nvPicPr>
          <p:cNvPr id="43" name="Picture 42" descr="G:\Ensemble consortium work\Let's enjoy making\furniture\swatch blue and white.gif"/>
          <p:cNvPicPr/>
          <p:nvPr/>
        </p:nvPicPr>
        <p:blipFill>
          <a:blip r:embed="rId8">
            <a:extLst>
              <a:ext uri="{28A0092B-C50C-407E-A947-70E740481C1C}">
                <a14:useLocalDpi xmlns:a14="http://schemas.microsoft.com/office/drawing/2010/main" val="0"/>
              </a:ext>
            </a:extLst>
          </a:blip>
          <a:srcRect/>
          <a:stretch>
            <a:fillRect/>
          </a:stretch>
        </p:blipFill>
        <p:spPr bwMode="auto">
          <a:xfrm>
            <a:off x="7420326" y="1568673"/>
            <a:ext cx="466725" cy="739775"/>
          </a:xfrm>
          <a:prstGeom prst="rect">
            <a:avLst/>
          </a:prstGeom>
          <a:noFill/>
          <a:ln>
            <a:noFill/>
          </a:ln>
        </p:spPr>
      </p:pic>
      <p:pic>
        <p:nvPicPr>
          <p:cNvPr id="44" name="Picture 43" descr="G:\Ensemble consortium work\Let's enjoy making\Shoe box room\swatch2.gif"/>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07881" y="2564904"/>
            <a:ext cx="512445" cy="695325"/>
          </a:xfrm>
          <a:prstGeom prst="rect">
            <a:avLst/>
          </a:prstGeom>
          <a:noFill/>
          <a:ln>
            <a:noFill/>
          </a:ln>
        </p:spPr>
      </p:pic>
      <p:pic>
        <p:nvPicPr>
          <p:cNvPr id="45" name="Picture 44" descr="G:\Ensemble consortium work\Let's enjoy making\Shoe box room\swatch1.gif"/>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80151" y="2536328"/>
            <a:ext cx="552450" cy="752475"/>
          </a:xfrm>
          <a:prstGeom prst="rect">
            <a:avLst/>
          </a:prstGeom>
          <a:noFill/>
          <a:ln>
            <a:noFill/>
          </a:ln>
        </p:spPr>
      </p:pic>
      <p:sp>
        <p:nvSpPr>
          <p:cNvPr id="46" name="Text Box 4"/>
          <p:cNvSpPr txBox="1"/>
          <p:nvPr/>
        </p:nvSpPr>
        <p:spPr>
          <a:xfrm>
            <a:off x="6680016" y="3663280"/>
            <a:ext cx="1996440"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a:effectLst/>
                <a:ea typeface="Calibri"/>
                <a:cs typeface="Times New Roman"/>
              </a:rPr>
              <a:t>Echantillons de couleurs</a:t>
            </a:r>
            <a:endParaRPr lang="en-GB" sz="1100">
              <a:effectLst/>
              <a:ea typeface="Calibri"/>
              <a:cs typeface="Times New Roman"/>
            </a:endParaRPr>
          </a:p>
          <a:p>
            <a:pPr>
              <a:lnSpc>
                <a:spcPct val="115000"/>
              </a:lnSpc>
              <a:spcAft>
                <a:spcPts val="1000"/>
              </a:spcAft>
            </a:pPr>
            <a:r>
              <a:rPr lang="en-GB" sz="1100">
                <a:effectLst/>
                <a:ea typeface="Calibri"/>
                <a:cs typeface="Times New Roman"/>
              </a:rPr>
              <a:t> </a:t>
            </a:r>
          </a:p>
        </p:txBody>
      </p:sp>
      <p:sp>
        <p:nvSpPr>
          <p:cNvPr id="47" name="Chord 46"/>
          <p:cNvSpPr/>
          <p:nvPr/>
        </p:nvSpPr>
        <p:spPr>
          <a:xfrm>
            <a:off x="6746691" y="4072855"/>
            <a:ext cx="495300" cy="504825"/>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8" name="Chord 47"/>
          <p:cNvSpPr/>
          <p:nvPr/>
        </p:nvSpPr>
        <p:spPr>
          <a:xfrm>
            <a:off x="7089591" y="4063330"/>
            <a:ext cx="495300" cy="504825"/>
          </a:xfrm>
          <a:prstGeom prst="chor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9" name="Chord 48"/>
          <p:cNvSpPr/>
          <p:nvPr/>
        </p:nvSpPr>
        <p:spPr>
          <a:xfrm>
            <a:off x="7413441" y="4063330"/>
            <a:ext cx="495300" cy="504825"/>
          </a:xfrm>
          <a:prstGeom prst="chord">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0" name="Chord 49"/>
          <p:cNvSpPr/>
          <p:nvPr/>
        </p:nvSpPr>
        <p:spPr>
          <a:xfrm>
            <a:off x="6804248" y="4930874"/>
            <a:ext cx="495300" cy="504825"/>
          </a:xfrm>
          <a:prstGeom prst="chord">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1" name="Chord 50"/>
          <p:cNvSpPr/>
          <p:nvPr/>
        </p:nvSpPr>
        <p:spPr>
          <a:xfrm>
            <a:off x="8023041" y="4072855"/>
            <a:ext cx="495300" cy="504825"/>
          </a:xfrm>
          <a:prstGeom prst="chord">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2" name="Chord 51"/>
          <p:cNvSpPr/>
          <p:nvPr/>
        </p:nvSpPr>
        <p:spPr>
          <a:xfrm>
            <a:off x="7708716" y="4072855"/>
            <a:ext cx="495300" cy="504825"/>
          </a:xfrm>
          <a:prstGeom prst="chord">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3" name="Chord 52"/>
          <p:cNvSpPr/>
          <p:nvPr/>
        </p:nvSpPr>
        <p:spPr>
          <a:xfrm>
            <a:off x="7194773" y="4930874"/>
            <a:ext cx="495300" cy="504825"/>
          </a:xfrm>
          <a:prstGeom prst="chord">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4" name="Chord 53"/>
          <p:cNvSpPr/>
          <p:nvPr/>
        </p:nvSpPr>
        <p:spPr>
          <a:xfrm>
            <a:off x="7528148" y="4930874"/>
            <a:ext cx="495300" cy="504825"/>
          </a:xfrm>
          <a:prstGeom prst="chord">
            <a:avLst/>
          </a:prstGeom>
          <a:solidFill>
            <a:srgbClr val="64CFDA"/>
          </a:solidFill>
          <a:ln>
            <a:solidFill>
              <a:srgbClr val="64CFD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Chord 54"/>
          <p:cNvSpPr/>
          <p:nvPr/>
        </p:nvSpPr>
        <p:spPr>
          <a:xfrm>
            <a:off x="7842473" y="4930874"/>
            <a:ext cx="495300" cy="504825"/>
          </a:xfrm>
          <a:prstGeom prst="chord">
            <a:avLst/>
          </a:prstGeom>
          <a:solidFill>
            <a:srgbClr val="E25CBF"/>
          </a:solidFill>
          <a:ln>
            <a:solidFill>
              <a:srgbClr val="E25CB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6" name="Chord 55"/>
          <p:cNvSpPr/>
          <p:nvPr/>
        </p:nvSpPr>
        <p:spPr>
          <a:xfrm>
            <a:off x="8191088" y="4940399"/>
            <a:ext cx="495300" cy="504825"/>
          </a:xfrm>
          <a:prstGeom prst="chord">
            <a:avLst/>
          </a:prstGeom>
          <a:solidFill>
            <a:srgbClr val="BF8E7F"/>
          </a:solidFill>
          <a:ln>
            <a:solidFill>
              <a:srgbClr val="BF8E7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61" name="Picture 60" descr="G:\Ensemble consortium work\Let's enjoy making\furniture\tarva--drawer-chest__0143746_PE303248_S4[1].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4479" y="1891138"/>
            <a:ext cx="1627578" cy="1658604"/>
          </a:xfrm>
          <a:prstGeom prst="rect">
            <a:avLst/>
          </a:prstGeom>
          <a:noFill/>
          <a:ln>
            <a:noFill/>
          </a:ln>
        </p:spPr>
      </p:pic>
      <p:pic>
        <p:nvPicPr>
          <p:cNvPr id="63" name="Picture 62" descr="G:\Ensemble consortium work\Let's enjoy making\furniture\armchairCA.gif"/>
          <p:cNvPicPr/>
          <p:nvPr/>
        </p:nvPicPr>
        <p:blipFill>
          <a:blip r:embed="rId12" cstate="print">
            <a:extLst>
              <a:ext uri="{28A0092B-C50C-407E-A947-70E740481C1C}">
                <a14:useLocalDpi xmlns:a14="http://schemas.microsoft.com/office/drawing/2010/main" val="0"/>
              </a:ext>
            </a:extLst>
          </a:blip>
          <a:srcRect/>
          <a:stretch>
            <a:fillRect/>
          </a:stretch>
        </p:blipFill>
        <p:spPr bwMode="auto">
          <a:xfrm flipH="1">
            <a:off x="4339053" y="2847726"/>
            <a:ext cx="2093234" cy="1720429"/>
          </a:xfrm>
          <a:prstGeom prst="rect">
            <a:avLst/>
          </a:prstGeom>
          <a:noFill/>
          <a:ln>
            <a:noFill/>
          </a:ln>
        </p:spPr>
      </p:pic>
      <p:sp>
        <p:nvSpPr>
          <p:cNvPr id="28" name="Rectangle 27"/>
          <p:cNvSpPr/>
          <p:nvPr/>
        </p:nvSpPr>
        <p:spPr>
          <a:xfrm>
            <a:off x="251520" y="260648"/>
            <a:ext cx="8640960" cy="5760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2778623" y="260648"/>
            <a:ext cx="3120860" cy="646331"/>
          </a:xfrm>
          <a:prstGeom prst="rect">
            <a:avLst/>
          </a:prstGeom>
          <a:noFill/>
        </p:spPr>
        <p:txBody>
          <a:bodyPr wrap="square" rtlCol="0">
            <a:spAutoFit/>
          </a:bodyPr>
          <a:lstStyle/>
          <a:p>
            <a:r>
              <a:rPr lang="en-GB" sz="3600" dirty="0" smtClean="0"/>
              <a:t>Plan de travail</a:t>
            </a:r>
            <a:endParaRPr lang="en-GB" sz="3600" dirty="0"/>
          </a:p>
        </p:txBody>
      </p:sp>
      <p:pic>
        <p:nvPicPr>
          <p:cNvPr id="2050" name="Picture 2" descr="G:\Ensemble consortium work\Let's enjoy making\furniture\yellow bed CA.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4479" y="2847726"/>
            <a:ext cx="2730552" cy="1831745"/>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275992" y="4279361"/>
            <a:ext cx="2839039" cy="400110"/>
          </a:xfrm>
          <a:prstGeom prst="rect">
            <a:avLst/>
          </a:prstGeom>
          <a:noFill/>
        </p:spPr>
        <p:txBody>
          <a:bodyPr wrap="square" rtlCol="0">
            <a:spAutoFit/>
          </a:bodyPr>
          <a:lstStyle/>
          <a:p>
            <a:r>
              <a:rPr lang="en-GB" sz="2000" dirty="0" smtClean="0"/>
              <a:t>un petit lit </a:t>
            </a:r>
            <a:r>
              <a:rPr lang="en-GB" sz="2000" dirty="0" err="1" smtClean="0"/>
              <a:t>jaune</a:t>
            </a:r>
            <a:r>
              <a:rPr lang="en-GB" sz="2000" dirty="0" smtClean="0"/>
              <a:t> et noir</a:t>
            </a:r>
          </a:p>
        </p:txBody>
      </p:sp>
      <p:sp>
        <p:nvSpPr>
          <p:cNvPr id="34" name="TextBox 33"/>
          <p:cNvSpPr txBox="1"/>
          <p:nvPr/>
        </p:nvSpPr>
        <p:spPr>
          <a:xfrm>
            <a:off x="275991" y="1230674"/>
            <a:ext cx="2839039" cy="707886"/>
          </a:xfrm>
          <a:prstGeom prst="rect">
            <a:avLst/>
          </a:prstGeom>
          <a:noFill/>
        </p:spPr>
        <p:txBody>
          <a:bodyPr wrap="square" rtlCol="0">
            <a:spAutoFit/>
          </a:bodyPr>
          <a:lstStyle/>
          <a:p>
            <a:r>
              <a:rPr lang="en-GB" sz="2000" dirty="0" err="1" smtClean="0"/>
              <a:t>une</a:t>
            </a:r>
            <a:r>
              <a:rPr lang="en-GB" sz="2000" dirty="0" smtClean="0"/>
              <a:t> commode </a:t>
            </a:r>
            <a:r>
              <a:rPr lang="en-GB" sz="2000" dirty="0" err="1" smtClean="0"/>
              <a:t>marron</a:t>
            </a:r>
            <a:r>
              <a:rPr lang="en-GB" sz="2000" dirty="0" smtClean="0"/>
              <a:t> derrière le lit</a:t>
            </a:r>
          </a:p>
        </p:txBody>
      </p:sp>
      <p:sp>
        <p:nvSpPr>
          <p:cNvPr id="35" name="TextBox 34"/>
          <p:cNvSpPr txBox="1"/>
          <p:nvPr/>
        </p:nvSpPr>
        <p:spPr>
          <a:xfrm>
            <a:off x="2729765" y="5084191"/>
            <a:ext cx="1770227" cy="400110"/>
          </a:xfrm>
          <a:prstGeom prst="rect">
            <a:avLst/>
          </a:prstGeom>
          <a:noFill/>
        </p:spPr>
        <p:txBody>
          <a:bodyPr wrap="square" rtlCol="0">
            <a:spAutoFit/>
          </a:bodyPr>
          <a:lstStyle/>
          <a:p>
            <a:r>
              <a:rPr lang="en-GB" sz="2000" dirty="0" smtClean="0"/>
              <a:t>un </a:t>
            </a:r>
            <a:r>
              <a:rPr lang="en-GB" sz="2000" dirty="0" err="1" smtClean="0"/>
              <a:t>tapis</a:t>
            </a:r>
            <a:r>
              <a:rPr lang="en-GB" sz="2000" dirty="0" smtClean="0"/>
              <a:t> bleu</a:t>
            </a:r>
          </a:p>
        </p:txBody>
      </p:sp>
      <p:sp>
        <p:nvSpPr>
          <p:cNvPr id="36" name="TextBox 35"/>
          <p:cNvSpPr txBox="1"/>
          <p:nvPr/>
        </p:nvSpPr>
        <p:spPr>
          <a:xfrm>
            <a:off x="4608003" y="4576360"/>
            <a:ext cx="1770227" cy="707886"/>
          </a:xfrm>
          <a:prstGeom prst="rect">
            <a:avLst/>
          </a:prstGeom>
          <a:noFill/>
        </p:spPr>
        <p:txBody>
          <a:bodyPr wrap="square" rtlCol="0">
            <a:spAutoFit/>
          </a:bodyPr>
          <a:lstStyle/>
          <a:p>
            <a:r>
              <a:rPr lang="en-GB" sz="2000" dirty="0" smtClean="0"/>
              <a:t>un fauteuil bleu et </a:t>
            </a:r>
            <a:r>
              <a:rPr lang="en-GB" sz="2000" dirty="0" err="1" smtClean="0"/>
              <a:t>blanc</a:t>
            </a:r>
            <a:endParaRPr lang="en-GB" sz="2000" dirty="0" smtClean="0"/>
          </a:p>
        </p:txBody>
      </p:sp>
      <p:sp>
        <p:nvSpPr>
          <p:cNvPr id="37" name="TextBox 36"/>
          <p:cNvSpPr txBox="1"/>
          <p:nvPr/>
        </p:nvSpPr>
        <p:spPr>
          <a:xfrm>
            <a:off x="4167922" y="908720"/>
            <a:ext cx="2318321" cy="707886"/>
          </a:xfrm>
          <a:prstGeom prst="rect">
            <a:avLst/>
          </a:prstGeom>
          <a:noFill/>
        </p:spPr>
        <p:txBody>
          <a:bodyPr wrap="square" rtlCol="0">
            <a:spAutoFit/>
          </a:bodyPr>
          <a:lstStyle/>
          <a:p>
            <a:r>
              <a:rPr lang="en-GB" sz="2000" dirty="0" err="1" smtClean="0"/>
              <a:t>une</a:t>
            </a:r>
            <a:r>
              <a:rPr lang="en-GB" sz="2000" dirty="0" smtClean="0"/>
              <a:t> table </a:t>
            </a:r>
            <a:r>
              <a:rPr lang="en-GB" sz="2000" dirty="0" err="1" smtClean="0"/>
              <a:t>marron</a:t>
            </a:r>
            <a:r>
              <a:rPr lang="en-GB" sz="2000" dirty="0" smtClean="0"/>
              <a:t> derrière le fauteuil</a:t>
            </a:r>
          </a:p>
        </p:txBody>
      </p:sp>
      <p:sp>
        <p:nvSpPr>
          <p:cNvPr id="38" name="TextBox 37"/>
          <p:cNvSpPr txBox="1"/>
          <p:nvPr/>
        </p:nvSpPr>
        <p:spPr>
          <a:xfrm>
            <a:off x="2012057" y="1924746"/>
            <a:ext cx="2318321" cy="1015663"/>
          </a:xfrm>
          <a:prstGeom prst="rect">
            <a:avLst/>
          </a:prstGeom>
          <a:noFill/>
        </p:spPr>
        <p:txBody>
          <a:bodyPr wrap="square" rtlCol="0">
            <a:spAutoFit/>
          </a:bodyPr>
          <a:lstStyle/>
          <a:p>
            <a:r>
              <a:rPr lang="en-GB" sz="2000" dirty="0" err="1" smtClean="0"/>
              <a:t>une</a:t>
            </a:r>
            <a:r>
              <a:rPr lang="en-GB" sz="2000" dirty="0" smtClean="0"/>
              <a:t> chaise </a:t>
            </a:r>
            <a:r>
              <a:rPr lang="en-GB" sz="2000" dirty="0" err="1" smtClean="0"/>
              <a:t>bleue</a:t>
            </a:r>
            <a:r>
              <a:rPr lang="en-GB" sz="2000" dirty="0" smtClean="0"/>
              <a:t> et </a:t>
            </a:r>
            <a:r>
              <a:rPr lang="en-GB" sz="2000" dirty="0" err="1" smtClean="0"/>
              <a:t>marron</a:t>
            </a:r>
            <a:r>
              <a:rPr lang="en-GB" sz="2000" dirty="0" smtClean="0"/>
              <a:t> derrière la  table</a:t>
            </a:r>
          </a:p>
        </p:txBody>
      </p:sp>
    </p:spTree>
    <p:extLst>
      <p:ext uri="{BB962C8B-B14F-4D97-AF65-F5344CB8AC3E}">
        <p14:creationId xmlns:p14="http://schemas.microsoft.com/office/powerpoint/2010/main" val="246537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1520" y="836712"/>
            <a:ext cx="8640960" cy="48245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 Box 3"/>
          <p:cNvSpPr txBox="1"/>
          <p:nvPr/>
        </p:nvSpPr>
        <p:spPr>
          <a:xfrm>
            <a:off x="6732240" y="908720"/>
            <a:ext cx="1986915"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dirty="0" err="1">
                <a:effectLst/>
                <a:ea typeface="Calibri"/>
                <a:cs typeface="Times New Roman"/>
              </a:rPr>
              <a:t>Echantillons</a:t>
            </a:r>
            <a:r>
              <a:rPr lang="en-GB" sz="1400" b="1" dirty="0">
                <a:effectLst/>
                <a:ea typeface="Calibri"/>
                <a:cs typeface="Times New Roman"/>
              </a:rPr>
              <a:t> de </a:t>
            </a:r>
            <a:r>
              <a:rPr lang="en-GB" sz="1400" b="1" dirty="0" err="1">
                <a:effectLst/>
                <a:ea typeface="Calibri"/>
                <a:cs typeface="Times New Roman"/>
              </a:rPr>
              <a:t>tissu</a:t>
            </a:r>
            <a:endParaRPr lang="en-GB" sz="1100" dirty="0">
              <a:effectLst/>
              <a:ea typeface="Calibri"/>
              <a:cs typeface="Times New Roman"/>
            </a:endParaRPr>
          </a:p>
          <a:p>
            <a:pPr>
              <a:lnSpc>
                <a:spcPct val="115000"/>
              </a:lnSpc>
              <a:spcAft>
                <a:spcPts val="1000"/>
              </a:spcAft>
            </a:pPr>
            <a:r>
              <a:rPr lang="en-GB" sz="1400" b="1" dirty="0">
                <a:effectLst/>
                <a:ea typeface="Calibri"/>
                <a:cs typeface="Times New Roman"/>
              </a:rPr>
              <a:t>      </a:t>
            </a:r>
            <a:endParaRPr lang="en-GB" sz="1100" dirty="0">
              <a:effectLst/>
              <a:ea typeface="Calibri"/>
              <a:cs typeface="Times New Roman"/>
            </a:endParaRPr>
          </a:p>
          <a:p>
            <a:pPr>
              <a:lnSpc>
                <a:spcPct val="115000"/>
              </a:lnSpc>
              <a:spcAft>
                <a:spcPts val="1000"/>
              </a:spcAft>
            </a:pPr>
            <a:r>
              <a:rPr lang="en-GB" sz="1400" b="1" dirty="0">
                <a:effectLst/>
                <a:ea typeface="Calibri"/>
                <a:cs typeface="Times New Roman"/>
              </a:rPr>
              <a:t>           </a:t>
            </a:r>
            <a:r>
              <a:rPr lang="en-GB" sz="1400" b="1" dirty="0" smtClean="0">
                <a:effectLst/>
                <a:ea typeface="Calibri"/>
                <a:cs typeface="Times New Roman"/>
              </a:rPr>
              <a:t> 	</a:t>
            </a:r>
            <a:endParaRPr lang="en-GB" sz="1100" dirty="0">
              <a:effectLst/>
              <a:ea typeface="Calibri"/>
              <a:cs typeface="Times New Roman"/>
            </a:endParaRPr>
          </a:p>
        </p:txBody>
      </p:sp>
      <p:sp>
        <p:nvSpPr>
          <p:cNvPr id="46" name="Text Box 4"/>
          <p:cNvSpPr txBox="1"/>
          <p:nvPr/>
        </p:nvSpPr>
        <p:spPr>
          <a:xfrm>
            <a:off x="6752024" y="3284984"/>
            <a:ext cx="1996440"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a:effectLst/>
                <a:ea typeface="Calibri"/>
                <a:cs typeface="Times New Roman"/>
              </a:rPr>
              <a:t>Echantillons de couleurs</a:t>
            </a:r>
            <a:endParaRPr lang="en-GB" sz="1100">
              <a:effectLst/>
              <a:ea typeface="Calibri"/>
              <a:cs typeface="Times New Roman"/>
            </a:endParaRPr>
          </a:p>
          <a:p>
            <a:pPr>
              <a:lnSpc>
                <a:spcPct val="115000"/>
              </a:lnSpc>
              <a:spcAft>
                <a:spcPts val="1000"/>
              </a:spcAft>
            </a:pPr>
            <a:r>
              <a:rPr lang="en-GB" sz="1100">
                <a:effectLst/>
                <a:ea typeface="Calibri"/>
                <a:cs typeface="Times New Roman"/>
              </a:rPr>
              <a:t> </a:t>
            </a:r>
          </a:p>
        </p:txBody>
      </p:sp>
      <p:sp>
        <p:nvSpPr>
          <p:cNvPr id="28" name="Rectangle 27"/>
          <p:cNvSpPr/>
          <p:nvPr/>
        </p:nvSpPr>
        <p:spPr>
          <a:xfrm>
            <a:off x="251520" y="260648"/>
            <a:ext cx="8640960" cy="4616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611560" y="260648"/>
            <a:ext cx="8064895" cy="461665"/>
          </a:xfrm>
          <a:prstGeom prst="rect">
            <a:avLst/>
          </a:prstGeom>
          <a:noFill/>
        </p:spPr>
        <p:txBody>
          <a:bodyPr wrap="square" rtlCol="0">
            <a:spAutoFit/>
          </a:bodyPr>
          <a:lstStyle/>
          <a:p>
            <a:r>
              <a:rPr lang="en-GB" sz="2400" dirty="0" smtClean="0"/>
              <a:t>Plan de travail. </a:t>
            </a:r>
            <a:r>
              <a:rPr lang="en-GB" sz="2400" dirty="0" err="1" smtClean="0"/>
              <a:t>Chambre</a:t>
            </a:r>
            <a:r>
              <a:rPr lang="en-GB" sz="2400" dirty="0" smtClean="0"/>
              <a:t> pour</a:t>
            </a:r>
            <a:endParaRPr lang="en-GB" sz="2400" dirty="0"/>
          </a:p>
        </p:txBody>
      </p:sp>
      <p:sp>
        <p:nvSpPr>
          <p:cNvPr id="30" name="TextBox 29"/>
          <p:cNvSpPr txBox="1"/>
          <p:nvPr/>
        </p:nvSpPr>
        <p:spPr>
          <a:xfrm>
            <a:off x="251520" y="5733256"/>
            <a:ext cx="8640960" cy="923330"/>
          </a:xfrm>
          <a:prstGeom prst="rect">
            <a:avLst/>
          </a:prstGeom>
          <a:noFill/>
        </p:spPr>
        <p:txBody>
          <a:bodyPr wrap="square" rtlCol="0">
            <a:spAutoFit/>
          </a:bodyPr>
          <a:lstStyle/>
          <a:p>
            <a:r>
              <a:rPr lang="en-GB" dirty="0" err="1" smtClean="0"/>
              <a:t>Chambre</a:t>
            </a:r>
            <a:r>
              <a:rPr lang="en-GB" dirty="0" smtClean="0"/>
              <a:t> pour….</a:t>
            </a:r>
          </a:p>
          <a:p>
            <a:r>
              <a:rPr lang="en-GB" dirty="0" err="1" smtClean="0"/>
              <a:t>Papier</a:t>
            </a:r>
            <a:r>
              <a:rPr lang="en-GB" dirty="0" smtClean="0"/>
              <a:t> </a:t>
            </a:r>
            <a:r>
              <a:rPr lang="en-GB" dirty="0" err="1" smtClean="0"/>
              <a:t>peint</a:t>
            </a:r>
            <a:r>
              <a:rPr lang="en-GB" dirty="0" smtClean="0"/>
              <a:t>….</a:t>
            </a:r>
          </a:p>
          <a:p>
            <a:r>
              <a:rPr lang="en-GB" dirty="0" err="1" smtClean="0"/>
              <a:t>Meubles</a:t>
            </a:r>
            <a:r>
              <a:rPr lang="en-GB" dirty="0" smtClean="0"/>
              <a:t>…..</a:t>
            </a:r>
            <a:endParaRPr lang="en-GB" dirty="0"/>
          </a:p>
        </p:txBody>
      </p:sp>
    </p:spTree>
    <p:extLst>
      <p:ext uri="{BB962C8B-B14F-4D97-AF65-F5344CB8AC3E}">
        <p14:creationId xmlns:p14="http://schemas.microsoft.com/office/powerpoint/2010/main" val="1063611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1520" y="836712"/>
            <a:ext cx="8640960" cy="4734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 Box 3"/>
          <p:cNvSpPr txBox="1"/>
          <p:nvPr/>
        </p:nvSpPr>
        <p:spPr>
          <a:xfrm>
            <a:off x="6732240" y="876062"/>
            <a:ext cx="1986915"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dirty="0" err="1" smtClean="0">
                <a:effectLst/>
                <a:ea typeface="Calibri"/>
                <a:cs typeface="Times New Roman"/>
              </a:rPr>
              <a:t>Echantillons</a:t>
            </a:r>
            <a:r>
              <a:rPr lang="en-GB" sz="1400" b="1" dirty="0" smtClean="0">
                <a:effectLst/>
                <a:ea typeface="Calibri"/>
                <a:cs typeface="Times New Roman"/>
              </a:rPr>
              <a:t> de </a:t>
            </a:r>
            <a:r>
              <a:rPr lang="en-GB" sz="1400" b="1" dirty="0" err="1" smtClean="0">
                <a:effectLst/>
                <a:ea typeface="Calibri"/>
                <a:cs typeface="Times New Roman"/>
              </a:rPr>
              <a:t>tissu</a:t>
            </a:r>
            <a:endParaRPr lang="en-GB" sz="1400" b="1" dirty="0" smtClean="0">
              <a:effectLst/>
              <a:ea typeface="Calibri"/>
              <a:cs typeface="Times New Roman"/>
            </a:endParaRPr>
          </a:p>
          <a:p>
            <a:pPr>
              <a:lnSpc>
                <a:spcPct val="115000"/>
              </a:lnSpc>
              <a:spcAft>
                <a:spcPts val="1000"/>
              </a:spcAft>
            </a:pPr>
            <a:endParaRPr lang="en-GB" sz="1400" b="1" dirty="0">
              <a:ea typeface="Calibri"/>
              <a:cs typeface="Times New Roman"/>
            </a:endParaRPr>
          </a:p>
          <a:p>
            <a:pPr>
              <a:lnSpc>
                <a:spcPct val="115000"/>
              </a:lnSpc>
              <a:spcAft>
                <a:spcPts val="1000"/>
              </a:spcAft>
            </a:pPr>
            <a:endParaRPr lang="en-GB" sz="1400" b="1" dirty="0" smtClean="0">
              <a:effectLst/>
              <a:ea typeface="Calibri"/>
              <a:cs typeface="Times New Roman"/>
            </a:endParaRPr>
          </a:p>
          <a:p>
            <a:pPr>
              <a:lnSpc>
                <a:spcPct val="115000"/>
              </a:lnSpc>
              <a:spcAft>
                <a:spcPts val="1000"/>
              </a:spcAft>
            </a:pPr>
            <a:endParaRPr lang="en-GB" sz="1400" b="1" dirty="0">
              <a:ea typeface="Calibri"/>
              <a:cs typeface="Times New Roman"/>
            </a:endParaRPr>
          </a:p>
          <a:p>
            <a:pPr>
              <a:lnSpc>
                <a:spcPct val="115000"/>
              </a:lnSpc>
              <a:spcAft>
                <a:spcPts val="1000"/>
              </a:spcAft>
            </a:pPr>
            <a:r>
              <a:rPr lang="en-GB" sz="1400" b="1" dirty="0"/>
              <a:t>Samples of fabric for the curtains and furnishings       </a:t>
            </a:r>
            <a:endParaRPr lang="en-GB" sz="1400" dirty="0"/>
          </a:p>
          <a:p>
            <a:pPr>
              <a:lnSpc>
                <a:spcPct val="115000"/>
              </a:lnSpc>
              <a:spcAft>
                <a:spcPts val="1000"/>
              </a:spcAft>
            </a:pPr>
            <a:endParaRPr lang="en-GB" sz="1100" dirty="0" smtClean="0">
              <a:effectLst/>
              <a:ea typeface="Calibri"/>
              <a:cs typeface="Times New Roman"/>
            </a:endParaRPr>
          </a:p>
          <a:p>
            <a:pPr>
              <a:lnSpc>
                <a:spcPct val="115000"/>
              </a:lnSpc>
              <a:spcAft>
                <a:spcPts val="1000"/>
              </a:spcAft>
            </a:pPr>
            <a:r>
              <a:rPr lang="en-GB" sz="1400" b="1" dirty="0" smtClean="0">
                <a:effectLst/>
                <a:ea typeface="Calibri"/>
                <a:cs typeface="Times New Roman"/>
              </a:rPr>
              <a:t>      </a:t>
            </a:r>
            <a:endParaRPr lang="en-GB" sz="1100" dirty="0" smtClean="0">
              <a:effectLst/>
              <a:ea typeface="Calibri"/>
              <a:cs typeface="Times New Roman"/>
            </a:endParaRPr>
          </a:p>
          <a:p>
            <a:pPr>
              <a:lnSpc>
                <a:spcPct val="115000"/>
              </a:lnSpc>
              <a:spcAft>
                <a:spcPts val="1000"/>
              </a:spcAft>
            </a:pPr>
            <a:r>
              <a:rPr lang="en-GB" sz="1400" b="1" dirty="0" smtClean="0">
                <a:effectLst/>
                <a:ea typeface="Calibri"/>
                <a:cs typeface="Times New Roman"/>
              </a:rPr>
              <a:t>            	</a:t>
            </a:r>
            <a:endParaRPr lang="en-GB" sz="1100" dirty="0">
              <a:effectLst/>
              <a:ea typeface="Calibri"/>
              <a:cs typeface="Times New Roman"/>
            </a:endParaRPr>
          </a:p>
        </p:txBody>
      </p:sp>
      <p:sp>
        <p:nvSpPr>
          <p:cNvPr id="46" name="Text Box 4"/>
          <p:cNvSpPr txBox="1"/>
          <p:nvPr/>
        </p:nvSpPr>
        <p:spPr>
          <a:xfrm>
            <a:off x="6752024" y="3219668"/>
            <a:ext cx="1996440" cy="228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400" b="1" dirty="0" err="1">
                <a:effectLst/>
                <a:ea typeface="Calibri"/>
                <a:cs typeface="Times New Roman"/>
              </a:rPr>
              <a:t>Echantillons</a:t>
            </a:r>
            <a:r>
              <a:rPr lang="en-GB" sz="1400" b="1" dirty="0">
                <a:effectLst/>
                <a:ea typeface="Calibri"/>
                <a:cs typeface="Times New Roman"/>
              </a:rPr>
              <a:t> de </a:t>
            </a:r>
            <a:r>
              <a:rPr lang="en-GB" sz="1400" b="1" dirty="0" err="1">
                <a:effectLst/>
                <a:ea typeface="Calibri"/>
                <a:cs typeface="Times New Roman"/>
              </a:rPr>
              <a:t>couleurs</a:t>
            </a:r>
            <a:endParaRPr lang="en-GB" sz="1100" dirty="0">
              <a:effectLst/>
              <a:ea typeface="Calibri"/>
              <a:cs typeface="Times New Roman"/>
            </a:endParaRPr>
          </a:p>
          <a:p>
            <a:pPr>
              <a:lnSpc>
                <a:spcPct val="115000"/>
              </a:lnSpc>
              <a:spcAft>
                <a:spcPts val="1000"/>
              </a:spcAft>
            </a:pPr>
            <a:r>
              <a:rPr lang="en-GB" sz="1100" dirty="0">
                <a:effectLst/>
                <a:ea typeface="Calibri"/>
                <a:cs typeface="Times New Roman"/>
              </a:rPr>
              <a:t> </a:t>
            </a:r>
            <a:endParaRPr lang="en-GB" sz="1100" dirty="0" smtClean="0">
              <a:effectLst/>
              <a:ea typeface="Calibri"/>
              <a:cs typeface="Times New Roman"/>
            </a:endParaRPr>
          </a:p>
          <a:p>
            <a:pPr>
              <a:lnSpc>
                <a:spcPct val="115000"/>
              </a:lnSpc>
              <a:spcAft>
                <a:spcPts val="1000"/>
              </a:spcAft>
            </a:pPr>
            <a:endParaRPr lang="en-GB" sz="1100" dirty="0">
              <a:ea typeface="Calibri"/>
              <a:cs typeface="Times New Roman"/>
            </a:endParaRPr>
          </a:p>
          <a:p>
            <a:r>
              <a:rPr lang="en-GB" sz="1600" dirty="0" smtClean="0"/>
              <a:t>Samples </a:t>
            </a:r>
            <a:r>
              <a:rPr lang="en-GB" sz="1600" dirty="0"/>
              <a:t>of possible colour schemes that should match</a:t>
            </a:r>
          </a:p>
          <a:p>
            <a:r>
              <a:rPr lang="en-GB" sz="1600" b="1" dirty="0"/>
              <a:t>Bleu non !!!!</a:t>
            </a:r>
          </a:p>
          <a:p>
            <a:pPr>
              <a:lnSpc>
                <a:spcPct val="115000"/>
              </a:lnSpc>
              <a:spcAft>
                <a:spcPts val="1000"/>
              </a:spcAft>
            </a:pPr>
            <a:endParaRPr lang="en-GB" sz="1100" dirty="0">
              <a:effectLst/>
              <a:ea typeface="Calibri"/>
              <a:cs typeface="Times New Roman"/>
            </a:endParaRPr>
          </a:p>
        </p:txBody>
      </p:sp>
      <p:sp>
        <p:nvSpPr>
          <p:cNvPr id="28" name="Rectangle 27"/>
          <p:cNvSpPr/>
          <p:nvPr/>
        </p:nvSpPr>
        <p:spPr>
          <a:xfrm>
            <a:off x="251520" y="260648"/>
            <a:ext cx="8640960" cy="4616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611560" y="260648"/>
            <a:ext cx="8064895" cy="461665"/>
          </a:xfrm>
          <a:prstGeom prst="rect">
            <a:avLst/>
          </a:prstGeom>
          <a:noFill/>
        </p:spPr>
        <p:txBody>
          <a:bodyPr wrap="square" rtlCol="0">
            <a:spAutoFit/>
          </a:bodyPr>
          <a:lstStyle/>
          <a:p>
            <a:r>
              <a:rPr lang="en-GB" sz="2400" dirty="0" smtClean="0"/>
              <a:t>Plan de travail. </a:t>
            </a:r>
            <a:r>
              <a:rPr lang="en-GB" sz="2400" dirty="0" err="1" smtClean="0"/>
              <a:t>Chambre</a:t>
            </a:r>
            <a:r>
              <a:rPr lang="en-GB" sz="2400" dirty="0" smtClean="0"/>
              <a:t> pour Kyle</a:t>
            </a:r>
            <a:endParaRPr lang="en-GB" sz="2400" dirty="0"/>
          </a:p>
        </p:txBody>
      </p:sp>
      <p:sp>
        <p:nvSpPr>
          <p:cNvPr id="30" name="TextBox 29"/>
          <p:cNvSpPr txBox="1"/>
          <p:nvPr/>
        </p:nvSpPr>
        <p:spPr>
          <a:xfrm>
            <a:off x="179512" y="5517232"/>
            <a:ext cx="8640960" cy="1200329"/>
          </a:xfrm>
          <a:prstGeom prst="rect">
            <a:avLst/>
          </a:prstGeom>
          <a:noFill/>
        </p:spPr>
        <p:txBody>
          <a:bodyPr wrap="square" rtlCol="0">
            <a:spAutoFit/>
          </a:bodyPr>
          <a:lstStyle/>
          <a:p>
            <a:r>
              <a:rPr lang="en-GB" dirty="0" err="1" smtClean="0"/>
              <a:t>Chambre</a:t>
            </a:r>
            <a:r>
              <a:rPr lang="en-GB" dirty="0" smtClean="0"/>
              <a:t> pour </a:t>
            </a:r>
            <a:r>
              <a:rPr lang="en-GB" dirty="0" err="1" smtClean="0"/>
              <a:t>mon</a:t>
            </a:r>
            <a:r>
              <a:rPr lang="en-GB" dirty="0" smtClean="0"/>
              <a:t> </a:t>
            </a:r>
            <a:r>
              <a:rPr lang="en-GB" dirty="0" err="1" smtClean="0"/>
              <a:t>ami</a:t>
            </a:r>
            <a:r>
              <a:rPr lang="en-GB" dirty="0" smtClean="0"/>
              <a:t> Kyle. Il a 10 ans.</a:t>
            </a:r>
          </a:p>
          <a:p>
            <a:r>
              <a:rPr lang="en-GB" dirty="0" err="1" smtClean="0"/>
              <a:t>Papier</a:t>
            </a:r>
            <a:r>
              <a:rPr lang="en-GB" dirty="0" smtClean="0"/>
              <a:t> </a:t>
            </a:r>
            <a:r>
              <a:rPr lang="en-GB" dirty="0" err="1" smtClean="0"/>
              <a:t>peint</a:t>
            </a:r>
            <a:r>
              <a:rPr lang="en-GB" dirty="0" smtClean="0"/>
              <a:t> avec </a:t>
            </a:r>
            <a:r>
              <a:rPr lang="en-GB" dirty="0" err="1" smtClean="0"/>
              <a:t>footballeurs</a:t>
            </a:r>
            <a:r>
              <a:rPr lang="en-GB" dirty="0" smtClean="0"/>
              <a:t>. Kyle adore le football et Manchester United.</a:t>
            </a:r>
          </a:p>
          <a:p>
            <a:r>
              <a:rPr lang="en-GB" dirty="0" err="1" smtClean="0"/>
              <a:t>Meubles</a:t>
            </a:r>
            <a:r>
              <a:rPr lang="en-GB" dirty="0" smtClean="0"/>
              <a:t>…..</a:t>
            </a:r>
            <a:r>
              <a:rPr lang="fr-FR" dirty="0"/>
              <a:t> Bureau rouge. Lit blanc. </a:t>
            </a:r>
            <a:r>
              <a:rPr lang="en-GB" dirty="0"/>
              <a:t>Poster Manchester United. Chaise rouge. Armoire </a:t>
            </a:r>
            <a:r>
              <a:rPr lang="en-GB" dirty="0" smtClean="0"/>
              <a:t>noire.</a:t>
            </a:r>
            <a:endParaRPr lang="en-GB" dirty="0"/>
          </a:p>
        </p:txBody>
      </p:sp>
      <p:sp>
        <p:nvSpPr>
          <p:cNvPr id="8" name="Rectangle 7"/>
          <p:cNvSpPr/>
          <p:nvPr/>
        </p:nvSpPr>
        <p:spPr>
          <a:xfrm>
            <a:off x="6876256" y="1484784"/>
            <a:ext cx="180975" cy="6477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a:off x="7076281" y="1484784"/>
            <a:ext cx="180975" cy="6477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ectangle 9"/>
          <p:cNvSpPr/>
          <p:nvPr/>
        </p:nvSpPr>
        <p:spPr>
          <a:xfrm>
            <a:off x="7285831" y="1484784"/>
            <a:ext cx="180975" cy="6477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Rectangle 11"/>
          <p:cNvSpPr/>
          <p:nvPr/>
        </p:nvSpPr>
        <p:spPr>
          <a:xfrm>
            <a:off x="7876381" y="1484784"/>
            <a:ext cx="180975" cy="6477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8057356" y="1484784"/>
            <a:ext cx="180975" cy="6477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8266906" y="1484784"/>
            <a:ext cx="180975" cy="6477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Chord 14"/>
          <p:cNvSpPr/>
          <p:nvPr/>
        </p:nvSpPr>
        <p:spPr>
          <a:xfrm>
            <a:off x="6776789" y="3687688"/>
            <a:ext cx="495300" cy="504825"/>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Chord 15"/>
          <p:cNvSpPr/>
          <p:nvPr/>
        </p:nvSpPr>
        <p:spPr>
          <a:xfrm>
            <a:off x="7272089" y="3716263"/>
            <a:ext cx="495300" cy="504825"/>
          </a:xfrm>
          <a:prstGeom prst="chor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Chord 16"/>
          <p:cNvSpPr/>
          <p:nvPr/>
        </p:nvSpPr>
        <p:spPr>
          <a:xfrm>
            <a:off x="7767389" y="3716263"/>
            <a:ext cx="495300" cy="504825"/>
          </a:xfrm>
          <a:prstGeom prst="chor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Chord 17"/>
          <p:cNvSpPr/>
          <p:nvPr/>
        </p:nvSpPr>
        <p:spPr>
          <a:xfrm>
            <a:off x="8253164" y="3716263"/>
            <a:ext cx="495300" cy="504825"/>
          </a:xfrm>
          <a:prstGeom prst="chord">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Text Box 2"/>
          <p:cNvSpPr txBox="1">
            <a:spLocks noChangeArrowheads="1"/>
          </p:cNvSpPr>
          <p:nvPr/>
        </p:nvSpPr>
        <p:spPr bwMode="auto">
          <a:xfrm>
            <a:off x="2195736" y="2132484"/>
            <a:ext cx="3095625" cy="6667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GB" sz="2400">
                <a:effectLst/>
                <a:latin typeface="Calibri"/>
                <a:ea typeface="Calibri"/>
                <a:cs typeface="Times New Roman"/>
              </a:rPr>
              <a:t>Rangez les meubles ici</a:t>
            </a:r>
            <a:endParaRPr lang="en-GB" sz="1100">
              <a:effectLst/>
              <a:latin typeface="Calibri"/>
              <a:ea typeface="Calibri"/>
              <a:cs typeface="Times New Roman"/>
            </a:endParaRPr>
          </a:p>
          <a:p>
            <a:pPr>
              <a:lnSpc>
                <a:spcPct val="115000"/>
              </a:lnSpc>
              <a:spcAft>
                <a:spcPts val="1000"/>
              </a:spcAft>
            </a:pPr>
            <a:r>
              <a:rPr lang="en-GB" sz="1100">
                <a:effectLst/>
                <a:latin typeface="Calibri"/>
                <a:ea typeface="Calibri"/>
                <a:cs typeface="Times New Roman"/>
              </a:rPr>
              <a:t> </a:t>
            </a:r>
          </a:p>
        </p:txBody>
      </p:sp>
    </p:spTree>
    <p:extLst>
      <p:ext uri="{BB962C8B-B14F-4D97-AF65-F5344CB8AC3E}">
        <p14:creationId xmlns:p14="http://schemas.microsoft.com/office/powerpoint/2010/main" val="2717918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4000" b="1" dirty="0">
                <a:solidFill>
                  <a:srgbClr val="6DC1E3"/>
                </a:solidFill>
                <a:latin typeface="Comic Sans MS" panose="030F0702030302020204" pitchFamily="66" charset="0"/>
              </a:rPr>
              <a:t>Do</a:t>
            </a:r>
            <a:r>
              <a:rPr lang="en-GB" sz="4000" b="1" dirty="0">
                <a:solidFill>
                  <a:srgbClr val="6DC1E3"/>
                </a:solidFill>
                <a:latin typeface="Comic Sans MS" panose="030F0702030302020204" pitchFamily="66" charset="0"/>
              </a:rPr>
              <a:t>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836712"/>
            <a:ext cx="8229600" cy="5760640"/>
          </a:xfrm>
        </p:spPr>
        <p:txBody>
          <a:bodyPr>
            <a:noAutofit/>
          </a:bodyPr>
          <a:lstStyle/>
          <a:p>
            <a:pPr>
              <a:buNone/>
            </a:pPr>
            <a:r>
              <a:rPr lang="en-GB" sz="2000" b="1" dirty="0" smtClean="0">
                <a:latin typeface="Arial" pitchFamily="34" charset="0"/>
                <a:cs typeface="Arial" pitchFamily="34" charset="0"/>
              </a:rPr>
              <a:t>How you can practise the language</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Describe a different room, e.g. </a:t>
            </a:r>
            <a:r>
              <a:rPr lang="en-GB" sz="2000" i="1" dirty="0" smtClean="0">
                <a:latin typeface="Arial" pitchFamily="34" charset="0"/>
                <a:cs typeface="Arial" pitchFamily="34" charset="0"/>
              </a:rPr>
              <a:t>le </a:t>
            </a:r>
            <a:r>
              <a:rPr lang="en-GB" sz="2000" i="1" dirty="0" err="1" smtClean="0">
                <a:latin typeface="Arial" pitchFamily="34" charset="0"/>
                <a:cs typeface="Arial" pitchFamily="34" charset="0"/>
              </a:rPr>
              <a:t>séjour</a:t>
            </a:r>
            <a:r>
              <a:rPr lang="en-GB" sz="2000" i="1" dirty="0" smtClean="0">
                <a:latin typeface="Arial" pitchFamily="34" charset="0"/>
                <a:cs typeface="Arial" pitchFamily="34" charset="0"/>
              </a:rPr>
              <a:t> </a:t>
            </a:r>
            <a:r>
              <a:rPr lang="en-GB" sz="2000" dirty="0" smtClean="0">
                <a:latin typeface="Arial" pitchFamily="34" charset="0"/>
                <a:cs typeface="Arial" pitchFamily="34" charset="0"/>
              </a:rPr>
              <a:t>(the living room), </a:t>
            </a:r>
            <a:r>
              <a:rPr lang="en-GB" sz="2000" i="1" dirty="0" smtClean="0">
                <a:latin typeface="Arial" pitchFamily="34" charset="0"/>
                <a:cs typeface="Arial" pitchFamily="34" charset="0"/>
              </a:rPr>
              <a:t>la </a:t>
            </a:r>
            <a:r>
              <a:rPr lang="en-GB" sz="2000" i="1" dirty="0" err="1" smtClean="0">
                <a:latin typeface="Arial" pitchFamily="34" charset="0"/>
                <a:cs typeface="Arial" pitchFamily="34" charset="0"/>
              </a:rPr>
              <a:t>salle</a:t>
            </a:r>
            <a:r>
              <a:rPr lang="en-GB" sz="2000" i="1" dirty="0" smtClean="0">
                <a:latin typeface="Arial" pitchFamily="34" charset="0"/>
                <a:cs typeface="Arial" pitchFamily="34" charset="0"/>
              </a:rPr>
              <a:t> à manger </a:t>
            </a:r>
            <a:r>
              <a:rPr lang="en-GB" sz="2000" dirty="0" smtClean="0">
                <a:latin typeface="Arial" pitchFamily="34" charset="0"/>
                <a:cs typeface="Arial" pitchFamily="34" charset="0"/>
              </a:rPr>
              <a:t>(the dining room). You have the vocabulary!</a:t>
            </a:r>
          </a:p>
          <a:p>
            <a:pPr>
              <a:buNone/>
            </a:pPr>
            <a:endParaRPr lang="en-GB" sz="2000" b="1" dirty="0" smtClean="0">
              <a:latin typeface="Arial" pitchFamily="34" charset="0"/>
              <a:cs typeface="Arial" pitchFamily="34" charset="0"/>
            </a:endParaRPr>
          </a:p>
          <a:p>
            <a:pPr>
              <a:buNone/>
            </a:pPr>
            <a:r>
              <a:rPr lang="en-GB" sz="2000" b="1" dirty="0" smtClean="0">
                <a:latin typeface="Arial" pitchFamily="34" charset="0"/>
                <a:cs typeface="Arial" pitchFamily="34" charset="0"/>
              </a:rPr>
              <a:t>What you can do with your class</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Use French to produce a design brief for room </a:t>
            </a:r>
          </a:p>
          <a:p>
            <a:pPr lvl="0"/>
            <a:r>
              <a:rPr lang="en-GB" sz="2000" dirty="0" smtClean="0">
                <a:latin typeface="Arial" pitchFamily="34" charset="0"/>
                <a:cs typeface="Arial" pitchFamily="34" charset="0"/>
              </a:rPr>
              <a:t>Develop their ability to retrieve and re-use previously learnt language</a:t>
            </a:r>
          </a:p>
          <a:p>
            <a:pPr marL="0" lvl="0" indent="0">
              <a:buNone/>
            </a:pPr>
            <a:endParaRPr lang="en-GB" sz="2000" dirty="0" smtClean="0">
              <a:latin typeface="Arial" pitchFamily="34" charset="0"/>
              <a:cs typeface="Arial" pitchFamily="34" charset="0"/>
            </a:endParaRPr>
          </a:p>
          <a:p>
            <a:pPr>
              <a:buNone/>
            </a:pPr>
            <a:r>
              <a:rPr lang="en-GB" sz="2000" b="1" dirty="0" smtClean="0">
                <a:latin typeface="Arial" pitchFamily="34" charset="0"/>
                <a:cs typeface="Arial" pitchFamily="34" charset="0"/>
              </a:rPr>
              <a:t>Classroom routine</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use some of the phrases to comment on what goes well with what: ‘</a:t>
            </a:r>
            <a:r>
              <a:rPr lang="en-GB" sz="2000" i="1" dirty="0">
                <a:latin typeface="Arial" pitchFamily="34" charset="0"/>
                <a:cs typeface="Arial" pitchFamily="34" charset="0"/>
              </a:rPr>
              <a:t>L</a:t>
            </a:r>
            <a:r>
              <a:rPr lang="en-GB" sz="2000" i="1" dirty="0" smtClean="0">
                <a:latin typeface="Arial" pitchFamily="34" charset="0"/>
                <a:cs typeface="Arial" pitchFamily="34" charset="0"/>
              </a:rPr>
              <a:t>e rouge </a:t>
            </a:r>
            <a:r>
              <a:rPr lang="en-GB" sz="2000" i="1" dirty="0" err="1" smtClean="0">
                <a:latin typeface="Arial" pitchFamily="34" charset="0"/>
                <a:cs typeface="Arial" pitchFamily="34" charset="0"/>
              </a:rPr>
              <a:t>va</a:t>
            </a:r>
            <a:r>
              <a:rPr lang="en-GB" sz="2000" i="1" dirty="0" smtClean="0">
                <a:latin typeface="Arial" pitchFamily="34" charset="0"/>
                <a:cs typeface="Arial" pitchFamily="34" charset="0"/>
              </a:rPr>
              <a:t> </a:t>
            </a:r>
            <a:r>
              <a:rPr lang="en-GB" sz="2000" i="1" dirty="0" err="1" smtClean="0">
                <a:latin typeface="Arial" pitchFamily="34" charset="0"/>
                <a:cs typeface="Arial" pitchFamily="34" charset="0"/>
              </a:rPr>
              <a:t>bien</a:t>
            </a:r>
            <a:r>
              <a:rPr lang="en-GB" sz="2000" i="1" dirty="0" smtClean="0">
                <a:latin typeface="Arial" pitchFamily="34" charset="0"/>
                <a:cs typeface="Arial" pitchFamily="34" charset="0"/>
              </a:rPr>
              <a:t> avec le </a:t>
            </a:r>
            <a:r>
              <a:rPr lang="en-GB" sz="2000" i="1" dirty="0" err="1" smtClean="0">
                <a:latin typeface="Arial" pitchFamily="34" charset="0"/>
                <a:cs typeface="Arial" pitchFamily="34" charset="0"/>
              </a:rPr>
              <a:t>jaune</a:t>
            </a:r>
            <a:r>
              <a:rPr lang="en-GB" sz="2000" i="1" dirty="0" smtClean="0">
                <a:latin typeface="Arial" pitchFamily="34" charset="0"/>
                <a:cs typeface="Arial" pitchFamily="34" charset="0"/>
              </a:rPr>
              <a:t>’ ;‘</a:t>
            </a:r>
            <a:r>
              <a:rPr lang="en-GB" sz="2000" i="1" dirty="0" err="1">
                <a:latin typeface="Arial" pitchFamily="34" charset="0"/>
                <a:cs typeface="Arial" pitchFamily="34" charset="0"/>
              </a:rPr>
              <a:t>C</a:t>
            </a:r>
            <a:r>
              <a:rPr lang="en-GB" sz="2000" i="1" dirty="0" err="1" smtClean="0">
                <a:latin typeface="Arial" pitchFamily="34" charset="0"/>
                <a:cs typeface="Arial" pitchFamily="34" charset="0"/>
              </a:rPr>
              <a:t>’est</a:t>
            </a:r>
            <a:r>
              <a:rPr lang="en-GB" sz="2000" i="1" dirty="0" smtClean="0">
                <a:latin typeface="Arial" pitchFamily="34" charset="0"/>
                <a:cs typeface="Arial" pitchFamily="34" charset="0"/>
              </a:rPr>
              <a:t> bon’ ; ‘Je </a:t>
            </a:r>
            <a:r>
              <a:rPr lang="en-GB" sz="2000" i="1" dirty="0" err="1" smtClean="0">
                <a:latin typeface="Arial" pitchFamily="34" charset="0"/>
                <a:cs typeface="Arial" pitchFamily="34" charset="0"/>
              </a:rPr>
              <a:t>pense</a:t>
            </a:r>
            <a:r>
              <a:rPr lang="en-GB" sz="2000" i="1" dirty="0" smtClean="0">
                <a:latin typeface="Arial" pitchFamily="34" charset="0"/>
                <a:cs typeface="Arial" pitchFamily="34" charset="0"/>
              </a:rPr>
              <a:t> </a:t>
            </a:r>
            <a:r>
              <a:rPr lang="en-GB" sz="2000" i="1" dirty="0" err="1" smtClean="0">
                <a:latin typeface="Arial" pitchFamily="34" charset="0"/>
                <a:cs typeface="Arial" pitchFamily="34" charset="0"/>
              </a:rPr>
              <a:t>que</a:t>
            </a:r>
            <a:r>
              <a:rPr lang="en-GB" sz="2000" i="1" dirty="0" smtClean="0">
                <a:latin typeface="Arial" pitchFamily="34" charset="0"/>
                <a:cs typeface="Arial" pitchFamily="34" charset="0"/>
              </a:rPr>
              <a:t> ton plan </a:t>
            </a:r>
            <a:r>
              <a:rPr lang="en-GB" sz="2000" i="1" dirty="0" err="1" smtClean="0">
                <a:latin typeface="Arial" pitchFamily="34" charset="0"/>
                <a:cs typeface="Arial" pitchFamily="34" charset="0"/>
              </a:rPr>
              <a:t>est</a:t>
            </a:r>
            <a:r>
              <a:rPr lang="en-GB" sz="2000" i="1" dirty="0" smtClean="0">
                <a:latin typeface="Arial" pitchFamily="34" charset="0"/>
                <a:cs typeface="Arial" pitchFamily="34" charset="0"/>
              </a:rPr>
              <a:t> excellent, Emma’.</a:t>
            </a:r>
          </a:p>
          <a:p>
            <a:pPr lvl="0"/>
            <a:r>
              <a:rPr lang="en-GB" sz="2000" dirty="0" smtClean="0">
                <a:latin typeface="Arial" pitchFamily="34" charset="0"/>
                <a:cs typeface="Arial" pitchFamily="34" charset="0"/>
              </a:rPr>
              <a:t>Use the phrase ‘</a:t>
            </a:r>
            <a:r>
              <a:rPr lang="en-GB" sz="2000" i="1" dirty="0" err="1" smtClean="0">
                <a:latin typeface="Arial" pitchFamily="34" charset="0"/>
                <a:cs typeface="Arial" pitchFamily="34" charset="0"/>
              </a:rPr>
              <a:t>c’est</a:t>
            </a:r>
            <a:r>
              <a:rPr lang="en-GB" sz="2000" i="1" dirty="0" smtClean="0">
                <a:latin typeface="Arial" pitchFamily="34" charset="0"/>
                <a:cs typeface="Arial" pitchFamily="34" charset="0"/>
              </a:rPr>
              <a:t> pour’ </a:t>
            </a:r>
            <a:r>
              <a:rPr lang="en-GB" sz="2000" dirty="0" smtClean="0">
                <a:latin typeface="Arial" pitchFamily="34" charset="0"/>
                <a:cs typeface="Arial" pitchFamily="34" charset="0"/>
              </a:rPr>
              <a:t> to give out articles or rewards, e.g. </a:t>
            </a:r>
            <a:r>
              <a:rPr lang="en-GB" sz="2000" i="1" dirty="0" err="1" smtClean="0">
                <a:latin typeface="Arial" pitchFamily="34" charset="0"/>
                <a:cs typeface="Arial" pitchFamily="34" charset="0"/>
              </a:rPr>
              <a:t>C’est</a:t>
            </a:r>
            <a:r>
              <a:rPr lang="en-GB" sz="2000" i="1" dirty="0" smtClean="0">
                <a:latin typeface="Arial" pitchFamily="34" charset="0"/>
                <a:cs typeface="Arial" pitchFamily="34" charset="0"/>
              </a:rPr>
              <a:t> pour </a:t>
            </a:r>
            <a:r>
              <a:rPr lang="en-GB" sz="2000" i="1" dirty="0" err="1" smtClean="0">
                <a:latin typeface="Arial" pitchFamily="34" charset="0"/>
                <a:cs typeface="Arial" pitchFamily="34" charset="0"/>
              </a:rPr>
              <a:t>toi</a:t>
            </a:r>
            <a:r>
              <a:rPr lang="en-GB" sz="2000" i="1" dirty="0" smtClean="0">
                <a:latin typeface="Arial" pitchFamily="34" charset="0"/>
                <a:cs typeface="Arial" pitchFamily="34" charset="0"/>
              </a:rPr>
              <a:t>, </a:t>
            </a:r>
            <a:r>
              <a:rPr lang="en-GB" sz="2000" i="1" dirty="0" err="1" smtClean="0">
                <a:latin typeface="Arial" pitchFamily="34" charset="0"/>
                <a:cs typeface="Arial" pitchFamily="34" charset="0"/>
              </a:rPr>
              <a:t>c’est</a:t>
            </a:r>
            <a:r>
              <a:rPr lang="en-GB" sz="2000" i="1" dirty="0" smtClean="0">
                <a:latin typeface="Arial" pitchFamily="34" charset="0"/>
                <a:cs typeface="Arial" pitchFamily="34" charset="0"/>
              </a:rPr>
              <a:t> pour Daniel</a:t>
            </a:r>
            <a:r>
              <a:rPr lang="en-GB" sz="2000" dirty="0" smtClean="0">
                <a:latin typeface="Arial" pitchFamily="34" charset="0"/>
                <a:cs typeface="Arial" pitchFamily="34" charset="0"/>
              </a:rPr>
              <a:t>. </a:t>
            </a:r>
          </a:p>
        </p:txBody>
      </p:sp>
    </p:spTree>
    <p:extLst>
      <p:ext uri="{BB962C8B-B14F-4D97-AF65-F5344CB8AC3E}">
        <p14:creationId xmlns:p14="http://schemas.microsoft.com/office/powerpoint/2010/main" val="28508470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Making Session 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99995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PMFL consortium work\Let's enjoy making\Shoe box room\shoe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2924944"/>
            <a:ext cx="4464496" cy="345254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611560" y="620688"/>
            <a:ext cx="7772400" cy="792088"/>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making: Session 5</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259632" y="1628800"/>
            <a:ext cx="6400800" cy="648072"/>
          </a:xfrm>
        </p:spPr>
        <p:txBody>
          <a:bodyPr/>
          <a:lstStyle/>
          <a:p>
            <a:r>
              <a:rPr lang="en-GB" b="1" dirty="0" smtClean="0">
                <a:solidFill>
                  <a:schemeClr val="tx1"/>
                </a:solidFill>
              </a:rPr>
              <a:t>The Great </a:t>
            </a:r>
            <a:r>
              <a:rPr lang="en-GB" b="1" dirty="0">
                <a:solidFill>
                  <a:schemeClr val="tx1"/>
                </a:solidFill>
              </a:rPr>
              <a:t>British </a:t>
            </a:r>
            <a:r>
              <a:rPr lang="en-GB" b="1" dirty="0" smtClean="0">
                <a:solidFill>
                  <a:schemeClr val="tx1"/>
                </a:solidFill>
              </a:rPr>
              <a:t>Make Off</a:t>
            </a:r>
            <a:endParaRPr lang="en-GB" b="1" dirty="0">
              <a:solidFill>
                <a:schemeClr val="tx1"/>
              </a:solidFill>
            </a:endParaRPr>
          </a:p>
        </p:txBody>
      </p:sp>
    </p:spTree>
    <p:extLst>
      <p:ext uri="{BB962C8B-B14F-4D97-AF65-F5344CB8AC3E}">
        <p14:creationId xmlns:p14="http://schemas.microsoft.com/office/powerpoint/2010/main" val="3651126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2808312"/>
          </a:xfrm>
        </p:spPr>
        <p:txBody>
          <a:bodyPr>
            <a:normAutofit fontScale="92500" lnSpcReduction="10000"/>
          </a:bodyPr>
          <a:lstStyle/>
          <a:p>
            <a:pPr marL="457200" indent="-457200" algn="l">
              <a:buFont typeface="Arial" panose="020B0604020202020204" pitchFamily="34" charset="0"/>
              <a:buChar char="•"/>
            </a:pPr>
            <a:r>
              <a:rPr lang="en-GB" b="1" dirty="0" smtClean="0">
                <a:solidFill>
                  <a:schemeClr val="tx1"/>
                </a:solidFill>
              </a:rPr>
              <a:t>Use French to introduce the idea of a design brief</a:t>
            </a:r>
          </a:p>
          <a:p>
            <a:pPr marL="457200" indent="-457200" algn="l">
              <a:buFont typeface="Arial" panose="020B0604020202020204" pitchFamily="34" charset="0"/>
              <a:buChar char="•"/>
            </a:pPr>
            <a:r>
              <a:rPr lang="en-GB" b="1" dirty="0" smtClean="0">
                <a:solidFill>
                  <a:schemeClr val="tx1"/>
                </a:solidFill>
              </a:rPr>
              <a:t>Use French to stimulate children’s ideas for a project</a:t>
            </a:r>
          </a:p>
          <a:p>
            <a:pPr marL="457200" indent="-457200" algn="l">
              <a:buFont typeface="Arial" panose="020B0604020202020204" pitchFamily="34" charset="0"/>
              <a:buChar char="•"/>
            </a:pPr>
            <a:r>
              <a:rPr lang="en-GB" b="1" dirty="0" smtClean="0">
                <a:solidFill>
                  <a:schemeClr val="tx1"/>
                </a:solidFill>
              </a:rPr>
              <a:t>Turn the design brief into a finished product</a:t>
            </a:r>
            <a:endParaRPr lang="en-GB" b="1" dirty="0">
              <a:solidFill>
                <a:schemeClr val="tx1"/>
              </a:solidFill>
            </a:endParaRPr>
          </a:p>
        </p:txBody>
      </p:sp>
    </p:spTree>
    <p:extLst>
      <p:ext uri="{BB962C8B-B14F-4D97-AF65-F5344CB8AC3E}">
        <p14:creationId xmlns:p14="http://schemas.microsoft.com/office/powerpoint/2010/main" val="806405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Autofit/>
          </a:bodyPr>
          <a:lstStyle/>
          <a:p>
            <a:r>
              <a:rPr lang="en-GB" sz="4000" b="1" dirty="0">
                <a:solidFill>
                  <a:srgbClr val="6DC1E3"/>
                </a:solidFill>
                <a:latin typeface="Comic Sans MS" panose="030F0702030302020204" pitchFamily="66" charset="0"/>
              </a:rPr>
              <a:t>What the children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8280920" cy="3744416"/>
          </a:xfrm>
        </p:spPr>
        <p:txBody>
          <a:bodyPr>
            <a:normAutofit lnSpcReduction="10000"/>
          </a:bodyPr>
          <a:lstStyle/>
          <a:p>
            <a:pPr marL="457200" indent="-457200" algn="l">
              <a:buFont typeface="Arial" panose="020B0604020202020204" pitchFamily="34" charset="0"/>
              <a:buChar char="•"/>
            </a:pPr>
            <a:r>
              <a:rPr lang="en-GB" b="1" dirty="0" smtClean="0">
                <a:solidFill>
                  <a:schemeClr val="tx1"/>
                </a:solidFill>
              </a:rPr>
              <a:t>Use French to plan their project, using a design brief</a:t>
            </a:r>
          </a:p>
          <a:p>
            <a:pPr marL="457200" indent="-457200" algn="l">
              <a:buFont typeface="Arial" panose="020B0604020202020204" pitchFamily="34" charset="0"/>
              <a:buChar char="•"/>
            </a:pPr>
            <a:r>
              <a:rPr lang="en-GB" b="1" dirty="0" smtClean="0">
                <a:solidFill>
                  <a:schemeClr val="tx1"/>
                </a:solidFill>
              </a:rPr>
              <a:t>Say who the room will be for</a:t>
            </a:r>
          </a:p>
          <a:p>
            <a:pPr marL="457200" indent="-457200" algn="l">
              <a:buFont typeface="Arial" panose="020B0604020202020204" pitchFamily="34" charset="0"/>
              <a:buChar char="•"/>
            </a:pPr>
            <a:r>
              <a:rPr lang="en-GB" b="1" dirty="0" smtClean="0">
                <a:solidFill>
                  <a:schemeClr val="tx1"/>
                </a:solidFill>
              </a:rPr>
              <a:t>Learn how to comment on which colours go well together, using language practised in the previous units. </a:t>
            </a:r>
          </a:p>
          <a:p>
            <a:pPr marL="457200" indent="-457200" algn="l">
              <a:buFont typeface="Arial" panose="020B0604020202020204" pitchFamily="34" charset="0"/>
              <a:buChar char="•"/>
            </a:pPr>
            <a:r>
              <a:rPr lang="en-GB" b="1" dirty="0" smtClean="0">
                <a:solidFill>
                  <a:schemeClr val="tx1"/>
                </a:solidFill>
              </a:rPr>
              <a:t>Turn the design brief into a finished product</a:t>
            </a:r>
            <a:endParaRPr lang="en-GB" b="1" dirty="0">
              <a:solidFill>
                <a:schemeClr val="tx1"/>
              </a:solidFill>
            </a:endParaRPr>
          </a:p>
        </p:txBody>
      </p:sp>
    </p:spTree>
    <p:extLst>
      <p:ext uri="{BB962C8B-B14F-4D97-AF65-F5344CB8AC3E}">
        <p14:creationId xmlns:p14="http://schemas.microsoft.com/office/powerpoint/2010/main" val="1418723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11560" y="620688"/>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The Great British Make Off</a:t>
            </a:r>
            <a:endParaRPr lang="en-GB" sz="4000" dirty="0"/>
          </a:p>
        </p:txBody>
      </p:sp>
      <p:pic>
        <p:nvPicPr>
          <p:cNvPr id="2050" name="Picture 2" descr="G:\PMFL consortium work\Let's enjoy making\Shoe box room\complete room out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404144"/>
            <a:ext cx="8096251"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1733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a:spLocks noGrp="1"/>
          </p:cNvSpPr>
          <p:nvPr>
            <p:ph type="subTitle" idx="1"/>
          </p:nvPr>
        </p:nvSpPr>
        <p:spPr>
          <a:xfrm>
            <a:off x="1187624" y="548680"/>
            <a:ext cx="6400800" cy="648072"/>
          </a:xfrm>
        </p:spPr>
        <p:txBody>
          <a:bodyPr/>
          <a:lstStyle/>
          <a:p>
            <a:r>
              <a:rPr lang="en-GB" b="1" dirty="0" err="1" smtClean="0">
                <a:solidFill>
                  <a:schemeClr val="tx1"/>
                </a:solidFill>
              </a:rPr>
              <a:t>Tu</a:t>
            </a:r>
            <a:r>
              <a:rPr lang="en-GB" b="1" dirty="0" smtClean="0">
                <a:solidFill>
                  <a:schemeClr val="tx1"/>
                </a:solidFill>
              </a:rPr>
              <a:t> vas </a:t>
            </a:r>
            <a:r>
              <a:rPr lang="en-GB" b="1" dirty="0" err="1" smtClean="0">
                <a:solidFill>
                  <a:schemeClr val="tx1"/>
                </a:solidFill>
              </a:rPr>
              <a:t>fabriquer</a:t>
            </a:r>
            <a:r>
              <a:rPr lang="en-GB" b="1" dirty="0" smtClean="0">
                <a:solidFill>
                  <a:schemeClr val="tx1"/>
                </a:solidFill>
              </a:rPr>
              <a:t> </a:t>
            </a:r>
            <a:r>
              <a:rPr lang="en-GB" b="1" dirty="0" err="1" smtClean="0">
                <a:solidFill>
                  <a:schemeClr val="tx1"/>
                </a:solidFill>
              </a:rPr>
              <a:t>une</a:t>
            </a:r>
            <a:r>
              <a:rPr lang="en-GB" b="1" dirty="0" smtClean="0">
                <a:solidFill>
                  <a:schemeClr val="tx1"/>
                </a:solidFill>
              </a:rPr>
              <a:t> </a:t>
            </a:r>
            <a:r>
              <a:rPr lang="en-GB" b="1" dirty="0" err="1" smtClean="0">
                <a:solidFill>
                  <a:schemeClr val="tx1"/>
                </a:solidFill>
              </a:rPr>
              <a:t>chambre</a:t>
            </a:r>
            <a:endParaRPr lang="en-GB" b="1" dirty="0" smtClean="0">
              <a:solidFill>
                <a:schemeClr val="tx1"/>
              </a:solidFill>
            </a:endParaRPr>
          </a:p>
          <a:p>
            <a:endParaRPr lang="en-GB" b="1" dirty="0">
              <a:solidFill>
                <a:schemeClr val="tx1"/>
              </a:solidFill>
            </a:endParaRPr>
          </a:p>
        </p:txBody>
      </p:sp>
      <p:sp>
        <p:nvSpPr>
          <p:cNvPr id="6" name="TextBox 5"/>
          <p:cNvSpPr txBox="1"/>
          <p:nvPr/>
        </p:nvSpPr>
        <p:spPr>
          <a:xfrm>
            <a:off x="251520" y="3502749"/>
            <a:ext cx="4248472" cy="646331"/>
          </a:xfrm>
          <a:prstGeom prst="rect">
            <a:avLst/>
          </a:prstGeom>
          <a:noFill/>
        </p:spPr>
        <p:txBody>
          <a:bodyPr wrap="square" rtlCol="0">
            <a:spAutoFit/>
          </a:bodyPr>
          <a:lstStyle/>
          <a:p>
            <a:r>
              <a:rPr lang="en-GB" sz="3600" dirty="0" smtClean="0"/>
              <a:t>La </a:t>
            </a:r>
            <a:r>
              <a:rPr lang="en-GB" sz="3600" dirty="0" err="1" smtClean="0"/>
              <a:t>chambre</a:t>
            </a:r>
            <a:r>
              <a:rPr lang="en-GB" sz="3600" dirty="0" smtClean="0"/>
              <a:t> </a:t>
            </a:r>
            <a:r>
              <a:rPr lang="en-GB" sz="3600" dirty="0" err="1" smtClean="0"/>
              <a:t>est</a:t>
            </a:r>
            <a:r>
              <a:rPr lang="en-GB" sz="3600" dirty="0" smtClean="0"/>
              <a:t> pour</a:t>
            </a:r>
            <a:endParaRPr lang="en-GB" sz="3600" dirty="0"/>
          </a:p>
        </p:txBody>
      </p:sp>
      <p:sp>
        <p:nvSpPr>
          <p:cNvPr id="7" name="TextBox 6"/>
          <p:cNvSpPr txBox="1"/>
          <p:nvPr/>
        </p:nvSpPr>
        <p:spPr>
          <a:xfrm>
            <a:off x="4283968" y="1556792"/>
            <a:ext cx="4496342" cy="4524315"/>
          </a:xfrm>
          <a:prstGeom prst="rect">
            <a:avLst/>
          </a:prstGeom>
          <a:noFill/>
        </p:spPr>
        <p:txBody>
          <a:bodyPr wrap="square" rtlCol="0">
            <a:spAutoFit/>
          </a:bodyPr>
          <a:lstStyle/>
          <a:p>
            <a:r>
              <a:rPr lang="en-GB" sz="3600" dirty="0" err="1" smtClean="0"/>
              <a:t>moi</a:t>
            </a:r>
            <a:endParaRPr lang="en-GB" sz="3600" dirty="0" smtClean="0"/>
          </a:p>
          <a:p>
            <a:r>
              <a:rPr lang="en-GB" sz="3600" dirty="0" err="1" smtClean="0"/>
              <a:t>mes</a:t>
            </a:r>
            <a:r>
              <a:rPr lang="en-GB" sz="3600" dirty="0" smtClean="0"/>
              <a:t> parents</a:t>
            </a:r>
          </a:p>
          <a:p>
            <a:r>
              <a:rPr lang="en-GB" sz="3600" dirty="0" err="1" smtClean="0"/>
              <a:t>mon</a:t>
            </a:r>
            <a:r>
              <a:rPr lang="en-GB" sz="3600" dirty="0" smtClean="0"/>
              <a:t> frère</a:t>
            </a:r>
          </a:p>
          <a:p>
            <a:r>
              <a:rPr lang="en-GB" sz="3600" dirty="0" smtClean="0"/>
              <a:t>ma </a:t>
            </a:r>
            <a:r>
              <a:rPr lang="fr-FR" sz="3600" dirty="0" smtClean="0"/>
              <a:t>sœur</a:t>
            </a:r>
          </a:p>
          <a:p>
            <a:r>
              <a:rPr lang="en-GB" sz="3600" dirty="0" smtClean="0"/>
              <a:t>un petit </a:t>
            </a:r>
            <a:r>
              <a:rPr lang="en-GB" sz="3600" dirty="0" err="1" smtClean="0"/>
              <a:t>garçon</a:t>
            </a:r>
            <a:r>
              <a:rPr lang="en-GB" sz="3600" dirty="0" smtClean="0"/>
              <a:t> (3 </a:t>
            </a:r>
            <a:r>
              <a:rPr lang="en-GB" sz="3600" dirty="0" err="1" smtClean="0"/>
              <a:t>ans</a:t>
            </a:r>
            <a:r>
              <a:rPr lang="en-GB" sz="3600" dirty="0" smtClean="0"/>
              <a:t>)</a:t>
            </a:r>
          </a:p>
          <a:p>
            <a:r>
              <a:rPr lang="en-GB" sz="3600" dirty="0" err="1" smtClean="0"/>
              <a:t>une</a:t>
            </a:r>
            <a:r>
              <a:rPr lang="en-GB" sz="3600" dirty="0" smtClean="0"/>
              <a:t> petite </a:t>
            </a:r>
            <a:r>
              <a:rPr lang="en-GB" sz="3600" dirty="0" err="1" smtClean="0"/>
              <a:t>fille</a:t>
            </a:r>
            <a:r>
              <a:rPr lang="en-GB" sz="3600" dirty="0" smtClean="0"/>
              <a:t> (3 </a:t>
            </a:r>
            <a:r>
              <a:rPr lang="en-GB" sz="3600" dirty="0" err="1" smtClean="0"/>
              <a:t>ans</a:t>
            </a:r>
            <a:r>
              <a:rPr lang="en-GB" sz="3600" dirty="0" smtClean="0"/>
              <a:t>)</a:t>
            </a:r>
          </a:p>
          <a:p>
            <a:r>
              <a:rPr lang="en-GB" sz="3600" dirty="0" smtClean="0"/>
              <a:t>un </a:t>
            </a:r>
            <a:r>
              <a:rPr lang="en-GB" sz="3600" dirty="0" err="1" smtClean="0"/>
              <a:t>garçon</a:t>
            </a:r>
            <a:r>
              <a:rPr lang="en-GB" sz="3600" dirty="0" smtClean="0"/>
              <a:t> (10 </a:t>
            </a:r>
            <a:r>
              <a:rPr lang="en-GB" sz="3600" dirty="0" err="1" smtClean="0"/>
              <a:t>ans</a:t>
            </a:r>
            <a:r>
              <a:rPr lang="en-GB" sz="3600" dirty="0" smtClean="0"/>
              <a:t>)</a:t>
            </a:r>
          </a:p>
          <a:p>
            <a:r>
              <a:rPr lang="en-GB" sz="3600" dirty="0" err="1" smtClean="0"/>
              <a:t>une</a:t>
            </a:r>
            <a:r>
              <a:rPr lang="en-GB" sz="3600" dirty="0" smtClean="0"/>
              <a:t> </a:t>
            </a:r>
            <a:r>
              <a:rPr lang="en-GB" sz="3600" dirty="0" err="1" smtClean="0"/>
              <a:t>fille</a:t>
            </a:r>
            <a:r>
              <a:rPr lang="en-GB" sz="3600" dirty="0" smtClean="0"/>
              <a:t> (10 </a:t>
            </a:r>
            <a:r>
              <a:rPr lang="en-GB" sz="3600" dirty="0" err="1" smtClean="0"/>
              <a:t>ans</a:t>
            </a:r>
            <a:endParaRPr lang="en-GB" sz="3600" dirty="0"/>
          </a:p>
        </p:txBody>
      </p:sp>
    </p:spTree>
    <p:extLst>
      <p:ext uri="{BB962C8B-B14F-4D97-AF65-F5344CB8AC3E}">
        <p14:creationId xmlns:p14="http://schemas.microsoft.com/office/powerpoint/2010/main" val="2955361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59732" y="476672"/>
            <a:ext cx="5076564" cy="646331"/>
          </a:xfrm>
          <a:prstGeom prst="rect">
            <a:avLst/>
          </a:prstGeom>
          <a:noFill/>
        </p:spPr>
        <p:txBody>
          <a:bodyPr wrap="square" rtlCol="0">
            <a:spAutoFit/>
          </a:bodyPr>
          <a:lstStyle/>
          <a:p>
            <a:r>
              <a:rPr lang="en-GB" sz="3600" dirty="0" err="1" smtClean="0"/>
              <a:t>Dans</a:t>
            </a:r>
            <a:r>
              <a:rPr lang="en-GB" sz="3600" dirty="0" smtClean="0"/>
              <a:t> la </a:t>
            </a:r>
            <a:r>
              <a:rPr lang="en-GB" sz="3600" dirty="0" err="1" smtClean="0"/>
              <a:t>chambre</a:t>
            </a:r>
            <a:r>
              <a:rPr lang="en-GB" sz="3600" dirty="0" smtClean="0"/>
              <a:t> </a:t>
            </a:r>
            <a:r>
              <a:rPr lang="en-GB" sz="3600" dirty="0" err="1" smtClean="0"/>
              <a:t>il</a:t>
            </a:r>
            <a:r>
              <a:rPr lang="en-GB" sz="3600" dirty="0" smtClean="0"/>
              <a:t> y a……</a:t>
            </a:r>
            <a:endParaRPr lang="en-GB" sz="3600" dirty="0"/>
          </a:p>
        </p:txBody>
      </p:sp>
      <p:sp>
        <p:nvSpPr>
          <p:cNvPr id="7" name="TextBox 6"/>
          <p:cNvSpPr txBox="1"/>
          <p:nvPr/>
        </p:nvSpPr>
        <p:spPr>
          <a:xfrm>
            <a:off x="4000855" y="1556792"/>
            <a:ext cx="1471245" cy="2246769"/>
          </a:xfrm>
          <a:prstGeom prst="rect">
            <a:avLst/>
          </a:prstGeom>
          <a:noFill/>
        </p:spPr>
        <p:txBody>
          <a:bodyPr wrap="square" rtlCol="0">
            <a:spAutoFit/>
          </a:bodyPr>
          <a:lstStyle/>
          <a:p>
            <a:r>
              <a:rPr lang="en-GB" sz="14000" dirty="0"/>
              <a:t>?</a:t>
            </a:r>
            <a:endParaRPr lang="en-GB" sz="14000" dirty="0" smtClean="0"/>
          </a:p>
        </p:txBody>
      </p:sp>
      <p:pic>
        <p:nvPicPr>
          <p:cNvPr id="1026"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1733" y="5309417"/>
            <a:ext cx="1730321" cy="122852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95536" y="3429000"/>
            <a:ext cx="5076564" cy="2862322"/>
          </a:xfrm>
          <a:prstGeom prst="rect">
            <a:avLst/>
          </a:prstGeom>
          <a:noFill/>
        </p:spPr>
        <p:txBody>
          <a:bodyPr wrap="square" rtlCol="0">
            <a:spAutoFit/>
          </a:bodyPr>
          <a:lstStyle/>
          <a:p>
            <a:r>
              <a:rPr lang="en-GB" sz="3600" dirty="0" smtClean="0"/>
              <a:t>un lit ?</a:t>
            </a:r>
          </a:p>
          <a:p>
            <a:r>
              <a:rPr lang="en-GB" sz="3600" dirty="0" smtClean="0"/>
              <a:t>un bureau ?</a:t>
            </a:r>
          </a:p>
          <a:p>
            <a:r>
              <a:rPr lang="en-GB" sz="3600" dirty="0" err="1" smtClean="0"/>
              <a:t>une</a:t>
            </a:r>
            <a:r>
              <a:rPr lang="en-GB" sz="3600" dirty="0" smtClean="0"/>
              <a:t> armoire ?</a:t>
            </a:r>
          </a:p>
          <a:p>
            <a:r>
              <a:rPr lang="en-GB" sz="3600" dirty="0" err="1" smtClean="0"/>
              <a:t>une</a:t>
            </a:r>
            <a:r>
              <a:rPr lang="en-GB" sz="3600" dirty="0" smtClean="0"/>
              <a:t> chaise ?</a:t>
            </a:r>
          </a:p>
          <a:p>
            <a:r>
              <a:rPr lang="en-GB" sz="3600" dirty="0" err="1" smtClean="0"/>
              <a:t>une</a:t>
            </a:r>
            <a:r>
              <a:rPr lang="en-GB" sz="3600" dirty="0" smtClean="0"/>
              <a:t> fauteuil ?</a:t>
            </a:r>
            <a:endParaRPr lang="en-GB" sz="3600" dirty="0"/>
          </a:p>
        </p:txBody>
      </p:sp>
      <p:pic>
        <p:nvPicPr>
          <p:cNvPr id="2" name="Picture 2" descr="G:\Ensemble consortium work\Let's enjoy making\furniture\grand li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758" y="2405197"/>
            <a:ext cx="1201538" cy="82391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Ensemble consortium work\Let's enjoy making\furniture\fauteuil.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6894" y="3242148"/>
            <a:ext cx="1090389" cy="10007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Ensemble consortium work\Let's enjoy making\furniture\armoir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1100" y="2085741"/>
            <a:ext cx="892386" cy="149271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G:\Ensemble consortium work\Let's enjoy making\furniture\chaise.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4516" y="3229109"/>
            <a:ext cx="643560" cy="95071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nsemble consortium work\Let's enjoy making\furniture\bureau.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77075" y="1354138"/>
            <a:ext cx="1047730" cy="778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7116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15816" y="207563"/>
            <a:ext cx="3348372" cy="646331"/>
          </a:xfrm>
          <a:prstGeom prst="rect">
            <a:avLst/>
          </a:prstGeom>
          <a:noFill/>
        </p:spPr>
        <p:txBody>
          <a:bodyPr wrap="square" rtlCol="0">
            <a:spAutoFit/>
          </a:bodyPr>
          <a:lstStyle/>
          <a:p>
            <a:r>
              <a:rPr lang="en-GB" sz="3600" dirty="0" smtClean="0"/>
              <a:t>Et les </a:t>
            </a:r>
            <a:r>
              <a:rPr lang="en-GB" sz="3600" dirty="0" err="1" smtClean="0"/>
              <a:t>couleurs</a:t>
            </a:r>
            <a:r>
              <a:rPr lang="en-GB" sz="3600" dirty="0" smtClean="0"/>
              <a:t> ?</a:t>
            </a:r>
            <a:endParaRPr lang="en-GB" sz="3600" dirty="0"/>
          </a:p>
        </p:txBody>
      </p:sp>
      <p:sp>
        <p:nvSpPr>
          <p:cNvPr id="8" name="TextBox 7"/>
          <p:cNvSpPr txBox="1"/>
          <p:nvPr/>
        </p:nvSpPr>
        <p:spPr>
          <a:xfrm>
            <a:off x="179512" y="1196752"/>
            <a:ext cx="8208912" cy="5078313"/>
          </a:xfrm>
          <a:prstGeom prst="rect">
            <a:avLst/>
          </a:prstGeom>
          <a:noFill/>
        </p:spPr>
        <p:txBody>
          <a:bodyPr wrap="square" rtlCol="0">
            <a:spAutoFit/>
          </a:bodyPr>
          <a:lstStyle/>
          <a:p>
            <a:r>
              <a:rPr lang="en-GB" sz="3600" dirty="0" err="1" smtClean="0"/>
              <a:t>J’aime</a:t>
            </a:r>
            <a:r>
              <a:rPr lang="en-GB" sz="3600" dirty="0" smtClean="0"/>
              <a:t> le rouge, le </a:t>
            </a:r>
            <a:r>
              <a:rPr lang="en-GB" sz="3600" dirty="0" err="1" smtClean="0"/>
              <a:t>vert</a:t>
            </a:r>
            <a:r>
              <a:rPr lang="en-GB" sz="3600" dirty="0" smtClean="0"/>
              <a:t> et </a:t>
            </a:r>
            <a:r>
              <a:rPr lang="en-GB" sz="3600" dirty="0" err="1" smtClean="0"/>
              <a:t>l’orange</a:t>
            </a:r>
            <a:endParaRPr lang="en-GB" sz="3600" dirty="0" smtClean="0"/>
          </a:p>
          <a:p>
            <a:endParaRPr lang="en-GB" sz="3600" dirty="0" smtClean="0"/>
          </a:p>
          <a:p>
            <a:r>
              <a:rPr lang="en-GB" sz="3600" dirty="0" smtClean="0"/>
              <a:t>Je </a:t>
            </a:r>
            <a:r>
              <a:rPr lang="en-GB" sz="3600" dirty="0" err="1" smtClean="0"/>
              <a:t>n’aime</a:t>
            </a:r>
            <a:r>
              <a:rPr lang="en-GB" sz="3600" dirty="0" smtClean="0"/>
              <a:t> pas le noir et le </a:t>
            </a:r>
            <a:r>
              <a:rPr lang="en-GB" sz="3600" dirty="0" err="1" smtClean="0"/>
              <a:t>marron</a:t>
            </a:r>
            <a:r>
              <a:rPr lang="en-GB" sz="3600" dirty="0" smtClean="0"/>
              <a:t>.</a:t>
            </a:r>
          </a:p>
          <a:p>
            <a:endParaRPr lang="en-GB" sz="3600" dirty="0" smtClean="0"/>
          </a:p>
          <a:p>
            <a:r>
              <a:rPr lang="en-GB" sz="3600" dirty="0" err="1" smtClean="0"/>
              <a:t>J’aime</a:t>
            </a:r>
            <a:r>
              <a:rPr lang="en-GB" sz="3600" dirty="0" smtClean="0"/>
              <a:t> les </a:t>
            </a:r>
            <a:r>
              <a:rPr lang="en-GB" sz="3600" dirty="0" err="1" smtClean="0"/>
              <a:t>couleurs</a:t>
            </a:r>
            <a:r>
              <a:rPr lang="en-GB" sz="3600" dirty="0" smtClean="0"/>
              <a:t> </a:t>
            </a:r>
            <a:r>
              <a:rPr lang="en-GB" sz="3600" dirty="0" err="1" smtClean="0"/>
              <a:t>claires</a:t>
            </a:r>
            <a:r>
              <a:rPr lang="en-GB" sz="3600" dirty="0" smtClean="0"/>
              <a:t>          </a:t>
            </a:r>
            <a:r>
              <a:rPr lang="en-GB" sz="3600" dirty="0" err="1" smtClean="0"/>
              <a:t>mais</a:t>
            </a:r>
            <a:r>
              <a:rPr lang="en-GB" sz="3600" dirty="0" smtClean="0"/>
              <a:t> je </a:t>
            </a:r>
            <a:r>
              <a:rPr lang="en-GB" sz="3600" dirty="0" err="1" smtClean="0"/>
              <a:t>n’aime</a:t>
            </a:r>
            <a:r>
              <a:rPr lang="en-GB" sz="3600" dirty="0" smtClean="0"/>
              <a:t> pas les </a:t>
            </a:r>
            <a:r>
              <a:rPr lang="en-GB" sz="3600" dirty="0" err="1" smtClean="0"/>
              <a:t>couleurs</a:t>
            </a:r>
            <a:r>
              <a:rPr lang="en-GB" sz="3600" dirty="0" smtClean="0"/>
              <a:t> </a:t>
            </a:r>
            <a:r>
              <a:rPr lang="en-GB" sz="3600" dirty="0" err="1" smtClean="0"/>
              <a:t>sombres</a:t>
            </a:r>
            <a:r>
              <a:rPr lang="en-GB" sz="3600" dirty="0" smtClean="0"/>
              <a:t>. </a:t>
            </a:r>
          </a:p>
          <a:p>
            <a:endParaRPr lang="en-GB" sz="3600" dirty="0" smtClean="0"/>
          </a:p>
          <a:p>
            <a:r>
              <a:rPr lang="en-GB" sz="3600" dirty="0" err="1" smtClean="0"/>
              <a:t>Quelles</a:t>
            </a:r>
            <a:r>
              <a:rPr lang="en-GB" sz="3600" dirty="0" smtClean="0"/>
              <a:t> </a:t>
            </a:r>
            <a:r>
              <a:rPr lang="en-GB" sz="3600" dirty="0" err="1" smtClean="0"/>
              <a:t>couleurs</a:t>
            </a:r>
            <a:r>
              <a:rPr lang="en-GB" sz="3600" dirty="0" smtClean="0"/>
              <a:t> </a:t>
            </a:r>
            <a:r>
              <a:rPr lang="en-GB" sz="3600" dirty="0" err="1" smtClean="0"/>
              <a:t>sont</a:t>
            </a:r>
            <a:r>
              <a:rPr lang="en-GB" sz="3600" dirty="0" smtClean="0"/>
              <a:t> </a:t>
            </a:r>
            <a:r>
              <a:rPr lang="en-GB" sz="3600" dirty="0" err="1" smtClean="0"/>
              <a:t>claires</a:t>
            </a:r>
            <a:r>
              <a:rPr lang="en-GB" sz="3600" dirty="0" smtClean="0"/>
              <a:t> ?</a:t>
            </a:r>
          </a:p>
          <a:p>
            <a:r>
              <a:rPr lang="en-GB" sz="3600" dirty="0" err="1" smtClean="0"/>
              <a:t>Quelles</a:t>
            </a:r>
            <a:r>
              <a:rPr lang="en-GB" sz="3600" dirty="0" smtClean="0"/>
              <a:t> </a:t>
            </a:r>
            <a:r>
              <a:rPr lang="en-GB" sz="3600" dirty="0" err="1" smtClean="0"/>
              <a:t>couleurs</a:t>
            </a:r>
            <a:r>
              <a:rPr lang="en-GB" sz="3600" dirty="0" smtClean="0"/>
              <a:t> </a:t>
            </a:r>
            <a:r>
              <a:rPr lang="en-GB" sz="3600" dirty="0" err="1" smtClean="0"/>
              <a:t>sont</a:t>
            </a:r>
            <a:r>
              <a:rPr lang="en-GB" sz="3600" dirty="0" smtClean="0"/>
              <a:t> </a:t>
            </a:r>
            <a:r>
              <a:rPr lang="en-GB" sz="3600" dirty="0" err="1" smtClean="0"/>
              <a:t>sombres</a:t>
            </a:r>
            <a:r>
              <a:rPr lang="en-GB" sz="3600" dirty="0" smtClean="0"/>
              <a:t> ?</a:t>
            </a:r>
            <a:endParaRPr lang="en-GB" sz="3600" dirty="0"/>
          </a:p>
        </p:txBody>
      </p:sp>
      <p:pic>
        <p:nvPicPr>
          <p:cNvPr id="5" name="Picture 2" descr="G:\Ensemble consortium work\Let's enjoy making\logo_POINT_RECYCLA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1733" y="5309417"/>
            <a:ext cx="1730321" cy="122852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ai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2469" y="1196752"/>
            <a:ext cx="890754" cy="86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aime p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1215" y="2204864"/>
            <a:ext cx="881145" cy="904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ai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1406" y="3305757"/>
            <a:ext cx="890754" cy="86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aime p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3965029"/>
            <a:ext cx="881145" cy="904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12579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59732" y="476672"/>
            <a:ext cx="5076564" cy="646331"/>
          </a:xfrm>
          <a:prstGeom prst="rect">
            <a:avLst/>
          </a:prstGeom>
          <a:noFill/>
        </p:spPr>
        <p:txBody>
          <a:bodyPr wrap="square" rtlCol="0">
            <a:spAutoFit/>
          </a:bodyPr>
          <a:lstStyle/>
          <a:p>
            <a:r>
              <a:rPr lang="en-GB" sz="3600" dirty="0" smtClean="0"/>
              <a:t>Et les </a:t>
            </a:r>
            <a:r>
              <a:rPr lang="en-GB" sz="3600" dirty="0" err="1" smtClean="0"/>
              <a:t>couleurs</a:t>
            </a:r>
            <a:r>
              <a:rPr lang="en-GB" sz="3600" dirty="0" smtClean="0"/>
              <a:t> ?</a:t>
            </a:r>
            <a:endParaRPr lang="en-GB" sz="3600" dirty="0"/>
          </a:p>
        </p:txBody>
      </p:sp>
      <p:sp>
        <p:nvSpPr>
          <p:cNvPr id="8" name="TextBox 7"/>
          <p:cNvSpPr txBox="1"/>
          <p:nvPr/>
        </p:nvSpPr>
        <p:spPr>
          <a:xfrm>
            <a:off x="1331640" y="1700808"/>
            <a:ext cx="5112568" cy="523220"/>
          </a:xfrm>
          <a:prstGeom prst="rect">
            <a:avLst/>
          </a:prstGeom>
          <a:noFill/>
        </p:spPr>
        <p:txBody>
          <a:bodyPr wrap="square" rtlCol="0">
            <a:spAutoFit/>
          </a:bodyPr>
          <a:lstStyle/>
          <a:p>
            <a:r>
              <a:rPr lang="en-GB" sz="2800" dirty="0"/>
              <a:t>l</a:t>
            </a:r>
            <a:r>
              <a:rPr lang="en-GB" sz="2800" dirty="0" smtClean="0"/>
              <a:t>e rouge </a:t>
            </a:r>
            <a:r>
              <a:rPr lang="en-GB" sz="2800" dirty="0" err="1" smtClean="0"/>
              <a:t>va</a:t>
            </a:r>
            <a:r>
              <a:rPr lang="en-GB" sz="2800" dirty="0" smtClean="0"/>
              <a:t> </a:t>
            </a:r>
            <a:r>
              <a:rPr lang="en-GB" sz="2800" dirty="0" err="1" smtClean="0"/>
              <a:t>bien</a:t>
            </a:r>
            <a:r>
              <a:rPr lang="en-GB" sz="2800" dirty="0" smtClean="0"/>
              <a:t> avec  le </a:t>
            </a:r>
            <a:r>
              <a:rPr lang="en-GB" sz="2800" dirty="0" err="1" smtClean="0"/>
              <a:t>jaune</a:t>
            </a:r>
            <a:r>
              <a:rPr lang="en-GB" sz="2800" dirty="0"/>
              <a:t>.</a:t>
            </a:r>
          </a:p>
        </p:txBody>
      </p:sp>
      <p:sp>
        <p:nvSpPr>
          <p:cNvPr id="5" name="TextBox 4"/>
          <p:cNvSpPr txBox="1"/>
          <p:nvPr/>
        </p:nvSpPr>
        <p:spPr>
          <a:xfrm>
            <a:off x="251520" y="3026251"/>
            <a:ext cx="2376264" cy="523220"/>
          </a:xfrm>
          <a:prstGeom prst="rect">
            <a:avLst/>
          </a:prstGeom>
          <a:noFill/>
        </p:spPr>
        <p:txBody>
          <a:bodyPr wrap="square" rtlCol="0">
            <a:spAutoFit/>
          </a:bodyPr>
          <a:lstStyle/>
          <a:p>
            <a:r>
              <a:rPr lang="en-GB" sz="2800" dirty="0" smtClean="0"/>
              <a:t>Je </a:t>
            </a:r>
            <a:r>
              <a:rPr lang="en-GB" sz="2800" dirty="0" err="1" smtClean="0"/>
              <a:t>pense</a:t>
            </a:r>
            <a:r>
              <a:rPr lang="en-GB" sz="2800" dirty="0" smtClean="0"/>
              <a:t> </a:t>
            </a:r>
            <a:r>
              <a:rPr lang="en-GB" sz="2800" dirty="0" err="1" smtClean="0"/>
              <a:t>que</a:t>
            </a:r>
            <a:endParaRPr lang="en-GB" sz="2800" dirty="0"/>
          </a:p>
        </p:txBody>
      </p:sp>
      <p:sp>
        <p:nvSpPr>
          <p:cNvPr id="7" name="TextBox 6"/>
          <p:cNvSpPr txBox="1"/>
          <p:nvPr/>
        </p:nvSpPr>
        <p:spPr>
          <a:xfrm>
            <a:off x="1331640" y="2422430"/>
            <a:ext cx="5112568" cy="523220"/>
          </a:xfrm>
          <a:prstGeom prst="rect">
            <a:avLst/>
          </a:prstGeom>
          <a:noFill/>
        </p:spPr>
        <p:txBody>
          <a:bodyPr wrap="square" rtlCol="0">
            <a:spAutoFit/>
          </a:bodyPr>
          <a:lstStyle/>
          <a:p>
            <a:r>
              <a:rPr lang="en-GB" sz="2800" dirty="0"/>
              <a:t>l</a:t>
            </a:r>
            <a:r>
              <a:rPr lang="en-GB" sz="2800" dirty="0" smtClean="0"/>
              <a:t>e noir </a:t>
            </a:r>
            <a:r>
              <a:rPr lang="en-GB" sz="2800" dirty="0" err="1" smtClean="0"/>
              <a:t>va</a:t>
            </a:r>
            <a:r>
              <a:rPr lang="en-GB" sz="2800" dirty="0" smtClean="0"/>
              <a:t> </a:t>
            </a:r>
            <a:r>
              <a:rPr lang="en-GB" sz="2800" dirty="0" err="1" smtClean="0"/>
              <a:t>bien</a:t>
            </a:r>
            <a:r>
              <a:rPr lang="en-GB" sz="2800" dirty="0" smtClean="0"/>
              <a:t> avec  le </a:t>
            </a:r>
            <a:r>
              <a:rPr lang="en-GB" sz="2800" dirty="0" err="1" smtClean="0"/>
              <a:t>blanc</a:t>
            </a:r>
            <a:r>
              <a:rPr lang="en-GB" sz="2800" dirty="0" smtClean="0"/>
              <a:t>.</a:t>
            </a:r>
            <a:endParaRPr lang="en-GB" sz="2800" dirty="0"/>
          </a:p>
        </p:txBody>
      </p:sp>
      <p:sp>
        <p:nvSpPr>
          <p:cNvPr id="9" name="TextBox 8"/>
          <p:cNvSpPr txBox="1"/>
          <p:nvPr/>
        </p:nvSpPr>
        <p:spPr>
          <a:xfrm>
            <a:off x="1403648" y="3841884"/>
            <a:ext cx="5976664" cy="523220"/>
          </a:xfrm>
          <a:prstGeom prst="rect">
            <a:avLst/>
          </a:prstGeom>
          <a:noFill/>
        </p:spPr>
        <p:txBody>
          <a:bodyPr wrap="square" rtlCol="0">
            <a:spAutoFit/>
          </a:bodyPr>
          <a:lstStyle/>
          <a:p>
            <a:r>
              <a:rPr lang="en-GB" sz="2800" dirty="0"/>
              <a:t>l</a:t>
            </a:r>
            <a:r>
              <a:rPr lang="en-GB" sz="2800" dirty="0" smtClean="0"/>
              <a:t>e </a:t>
            </a:r>
            <a:r>
              <a:rPr lang="en-GB" sz="2800" dirty="0" err="1" smtClean="0"/>
              <a:t>vert</a:t>
            </a:r>
            <a:r>
              <a:rPr lang="en-GB" sz="2800" dirty="0" smtClean="0"/>
              <a:t> ne </a:t>
            </a:r>
            <a:r>
              <a:rPr lang="en-GB" sz="2800" dirty="0" err="1" smtClean="0"/>
              <a:t>va</a:t>
            </a:r>
            <a:r>
              <a:rPr lang="en-GB" sz="2800" dirty="0" smtClean="0"/>
              <a:t> pas </a:t>
            </a:r>
            <a:r>
              <a:rPr lang="en-GB" sz="2800" dirty="0" err="1" smtClean="0"/>
              <a:t>très</a:t>
            </a:r>
            <a:r>
              <a:rPr lang="en-GB" sz="2800" dirty="0" smtClean="0"/>
              <a:t> </a:t>
            </a:r>
            <a:r>
              <a:rPr lang="en-GB" sz="2800" dirty="0" err="1" smtClean="0"/>
              <a:t>bien</a:t>
            </a:r>
            <a:r>
              <a:rPr lang="en-GB" sz="2800" dirty="0" smtClean="0"/>
              <a:t> avec  le bleu.</a:t>
            </a:r>
            <a:endParaRPr lang="en-GB" sz="2800" dirty="0"/>
          </a:p>
        </p:txBody>
      </p:sp>
      <p:sp>
        <p:nvSpPr>
          <p:cNvPr id="10" name="TextBox 9"/>
          <p:cNvSpPr txBox="1"/>
          <p:nvPr/>
        </p:nvSpPr>
        <p:spPr>
          <a:xfrm>
            <a:off x="1403648" y="4489956"/>
            <a:ext cx="6660232" cy="523220"/>
          </a:xfrm>
          <a:prstGeom prst="rect">
            <a:avLst/>
          </a:prstGeom>
          <a:noFill/>
        </p:spPr>
        <p:txBody>
          <a:bodyPr wrap="square" rtlCol="0">
            <a:spAutoFit/>
          </a:bodyPr>
          <a:lstStyle/>
          <a:p>
            <a:r>
              <a:rPr lang="en-GB" sz="2800" dirty="0"/>
              <a:t>l</a:t>
            </a:r>
            <a:r>
              <a:rPr lang="en-GB" sz="2800" dirty="0" smtClean="0"/>
              <a:t>e rouge ne </a:t>
            </a:r>
            <a:r>
              <a:rPr lang="en-GB" sz="2800" dirty="0" err="1" smtClean="0"/>
              <a:t>va</a:t>
            </a:r>
            <a:r>
              <a:rPr lang="en-GB" sz="2800" dirty="0" smtClean="0"/>
              <a:t> pas </a:t>
            </a:r>
            <a:r>
              <a:rPr lang="en-GB" sz="2800" dirty="0" err="1" smtClean="0"/>
              <a:t>très</a:t>
            </a:r>
            <a:r>
              <a:rPr lang="en-GB" sz="2800" dirty="0" smtClean="0"/>
              <a:t> </a:t>
            </a:r>
            <a:r>
              <a:rPr lang="en-GB" sz="2800" dirty="0" err="1" smtClean="0"/>
              <a:t>bien</a:t>
            </a:r>
            <a:r>
              <a:rPr lang="en-GB" sz="2800" dirty="0" smtClean="0"/>
              <a:t> avec  le </a:t>
            </a:r>
            <a:r>
              <a:rPr lang="en-GB" sz="2800" dirty="0" err="1" smtClean="0"/>
              <a:t>marron</a:t>
            </a:r>
            <a:r>
              <a:rPr lang="en-GB" sz="2800" dirty="0" smtClean="0"/>
              <a:t>.</a:t>
            </a:r>
            <a:endParaRPr lang="en-GB" sz="2800" dirty="0"/>
          </a:p>
        </p:txBody>
      </p:sp>
      <p:sp>
        <p:nvSpPr>
          <p:cNvPr id="11" name="Chord 10"/>
          <p:cNvSpPr/>
          <p:nvPr/>
        </p:nvSpPr>
        <p:spPr>
          <a:xfrm>
            <a:off x="6866451" y="1719203"/>
            <a:ext cx="495300" cy="504825"/>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Chord 11"/>
          <p:cNvSpPr/>
          <p:nvPr/>
        </p:nvSpPr>
        <p:spPr>
          <a:xfrm>
            <a:off x="7469832" y="1673524"/>
            <a:ext cx="495300" cy="504825"/>
          </a:xfrm>
          <a:prstGeom prst="chord">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Chord 12"/>
          <p:cNvSpPr/>
          <p:nvPr/>
        </p:nvSpPr>
        <p:spPr>
          <a:xfrm>
            <a:off x="7114101" y="2464332"/>
            <a:ext cx="495300" cy="504825"/>
          </a:xfrm>
          <a:prstGeom prst="chor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Chord 13"/>
          <p:cNvSpPr/>
          <p:nvPr/>
        </p:nvSpPr>
        <p:spPr>
          <a:xfrm>
            <a:off x="7605092" y="2440825"/>
            <a:ext cx="495300" cy="504825"/>
          </a:xfrm>
          <a:prstGeom prst="chor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Chord 14"/>
          <p:cNvSpPr/>
          <p:nvPr/>
        </p:nvSpPr>
        <p:spPr>
          <a:xfrm>
            <a:off x="8460432" y="4489956"/>
            <a:ext cx="495300" cy="504825"/>
          </a:xfrm>
          <a:prstGeom prst="chord">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Chord 15"/>
          <p:cNvSpPr/>
          <p:nvPr/>
        </p:nvSpPr>
        <p:spPr>
          <a:xfrm>
            <a:off x="8037140" y="4509120"/>
            <a:ext cx="495300" cy="504825"/>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Chord 16"/>
          <p:cNvSpPr/>
          <p:nvPr/>
        </p:nvSpPr>
        <p:spPr>
          <a:xfrm>
            <a:off x="8170001" y="3645024"/>
            <a:ext cx="495300" cy="504825"/>
          </a:xfrm>
          <a:prstGeom prst="chor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Chord 17"/>
          <p:cNvSpPr/>
          <p:nvPr/>
        </p:nvSpPr>
        <p:spPr>
          <a:xfrm>
            <a:off x="7674701" y="3645023"/>
            <a:ext cx="495300" cy="504825"/>
          </a:xfrm>
          <a:prstGeom prst="chord">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2400568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1034</TotalTime>
  <Words>2361</Words>
  <Application>Microsoft Office PowerPoint</Application>
  <PresentationFormat>On-screen Show (4:3)</PresentationFormat>
  <Paragraphs>130</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Narrow</vt:lpstr>
      <vt:lpstr>Calibri</vt:lpstr>
      <vt:lpstr>Comic Sans MS</vt:lpstr>
      <vt:lpstr>Times New Roman</vt:lpstr>
      <vt:lpstr>Office Theme</vt:lpstr>
      <vt:lpstr>PowerPoint Presentation</vt:lpstr>
      <vt:lpstr>Let’s enjoy making: Session 5</vt:lpstr>
      <vt:lpstr>What you will be able to do</vt:lpstr>
      <vt:lpstr>What the children will be able to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 Session 1</dc:title>
  <dc:creator>User</dc:creator>
  <cp:lastModifiedBy>Charlotte Johnston</cp:lastModifiedBy>
  <cp:revision>75</cp:revision>
  <dcterms:created xsi:type="dcterms:W3CDTF">2015-01-06T10:51:19Z</dcterms:created>
  <dcterms:modified xsi:type="dcterms:W3CDTF">2015-06-02T09:21:47Z</dcterms:modified>
</cp:coreProperties>
</file>