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02" r:id="rId2"/>
    <p:sldId id="257" r:id="rId3"/>
    <p:sldId id="300" r:id="rId4"/>
    <p:sldId id="264" r:id="rId5"/>
    <p:sldId id="268" r:id="rId6"/>
    <p:sldId id="269" r:id="rId7"/>
    <p:sldId id="270" r:id="rId8"/>
    <p:sldId id="275" r:id="rId9"/>
    <p:sldId id="271" r:id="rId10"/>
    <p:sldId id="279" r:id="rId11"/>
    <p:sldId id="286" r:id="rId12"/>
    <p:sldId id="273" r:id="rId13"/>
    <p:sldId id="276" r:id="rId14"/>
    <p:sldId id="282" r:id="rId15"/>
    <p:sldId id="283" r:id="rId16"/>
    <p:sldId id="278" r:id="rId17"/>
    <p:sldId id="284" r:id="rId18"/>
    <p:sldId id="277" r:id="rId19"/>
    <p:sldId id="280" r:id="rId20"/>
    <p:sldId id="281" r:id="rId21"/>
    <p:sldId id="285" r:id="rId22"/>
    <p:sldId id="274" r:id="rId23"/>
    <p:sldId id="287" r:id="rId24"/>
    <p:sldId id="288" r:id="rId25"/>
    <p:sldId id="289" r:id="rId26"/>
    <p:sldId id="295" r:id="rId27"/>
    <p:sldId id="290" r:id="rId28"/>
    <p:sldId id="291" r:id="rId29"/>
    <p:sldId id="292" r:id="rId30"/>
    <p:sldId id="296" r:id="rId31"/>
    <p:sldId id="297" r:id="rId32"/>
    <p:sldId id="298" r:id="rId33"/>
    <p:sldId id="301" r:id="rId34"/>
    <p:sldId id="303"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39" autoAdjust="0"/>
  </p:normalViewPr>
  <p:slideViewPr>
    <p:cSldViewPr>
      <p:cViewPr varScale="1">
        <p:scale>
          <a:sx n="62" d="100"/>
          <a:sy n="62" d="100"/>
        </p:scale>
        <p:origin x="72" y="3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CB458E-9607-48EF-8748-9B067E560B07}" type="datetimeFigureOut">
              <a:rPr lang="en-GB" smtClean="0"/>
              <a:t>02/06/2015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E557B6-E1D2-47E7-9160-7EA5E6CDACE6}" type="slidenum">
              <a:rPr lang="en-GB" smtClean="0"/>
              <a:t>‹#›</a:t>
            </a:fld>
            <a:endParaRPr lang="en-GB"/>
          </a:p>
        </p:txBody>
      </p:sp>
    </p:spTree>
    <p:extLst>
      <p:ext uri="{BB962C8B-B14F-4D97-AF65-F5344CB8AC3E}">
        <p14:creationId xmlns:p14="http://schemas.microsoft.com/office/powerpoint/2010/main" val="198215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this session </a:t>
            </a:r>
            <a:r>
              <a:rPr lang="en-GB" dirty="0" smtClean="0"/>
              <a:t>we come to the Design</a:t>
            </a:r>
            <a:r>
              <a:rPr lang="en-GB" baseline="0" dirty="0" smtClean="0"/>
              <a:t> Project. We are going to show teachers how to use French to present the project to the children. The language will remain largely passive for the children as their task is to respond to the teacher’s explanation. That said, it is vital to offer children genuine opportunities to listen and look and to respond to what they hear. The Design and Technology is the key element here, but the foreign language is the medium for modelling the project and will be the medium for evaluating and describing it. Consequently there is no need to </a:t>
            </a:r>
            <a:r>
              <a:rPr lang="en-GB" baseline="0" dirty="0" err="1" smtClean="0"/>
              <a:t>overteach</a:t>
            </a:r>
            <a:r>
              <a:rPr lang="en-GB" baseline="0" dirty="0" smtClean="0"/>
              <a:t> the instructions in this session. These follow in slides 11 – 20 and slides 26 – 28.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Show the different wallpapers on the slide, saying “Du </a:t>
            </a:r>
            <a:r>
              <a:rPr lang="en-GB" sz="1200" kern="1200" dirty="0" err="1" smtClean="0">
                <a:solidFill>
                  <a:schemeClr val="tx1"/>
                </a:solidFill>
                <a:effectLst/>
                <a:latin typeface="+mn-lt"/>
                <a:ea typeface="+mn-ea"/>
                <a:cs typeface="+mn-cs"/>
              </a:rPr>
              <a:t>papier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peint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que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vous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trouverez</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sur</a:t>
            </a:r>
            <a:r>
              <a:rPr lang="en-GB" sz="1200" kern="1200" dirty="0" smtClean="0">
                <a:solidFill>
                  <a:schemeClr val="tx1"/>
                </a:solidFill>
                <a:effectLst/>
                <a:latin typeface="+mn-lt"/>
                <a:ea typeface="+mn-ea"/>
                <a:cs typeface="+mn-cs"/>
              </a:rPr>
              <a:t> Internet.”.</a:t>
            </a:r>
          </a:p>
          <a:p>
            <a:pPr algn="l"/>
            <a:r>
              <a:rPr lang="en-GB" dirty="0" smtClean="0"/>
              <a:t>There are several websites with free</a:t>
            </a:r>
            <a:r>
              <a:rPr lang="en-GB" baseline="0" dirty="0" smtClean="0"/>
              <a:t> </a:t>
            </a:r>
            <a:r>
              <a:rPr lang="en-GB" dirty="0" smtClean="0"/>
              <a:t>wallpapers for miniature</a:t>
            </a:r>
            <a:r>
              <a:rPr lang="en-GB" baseline="0" dirty="0" smtClean="0"/>
              <a:t> rooms. Here is one site:    </a:t>
            </a:r>
            <a:r>
              <a:rPr lang="en-GB" dirty="0" smtClean="0"/>
              <a:t>http://www.jennifersprintables.com/childrensamples.html If you wish to show the teachers the site, click on the wallpaper</a:t>
            </a:r>
            <a:r>
              <a:rPr lang="en-GB" baseline="0" dirty="0" smtClean="0"/>
              <a:t> at the top left hand of the slide to open it (provided there is access at the training venue, eventually in the classroom).</a:t>
            </a:r>
            <a:endParaRPr lang="en-GB" dirty="0" smtClean="0"/>
          </a:p>
          <a:p>
            <a:pPr algn="l"/>
            <a:r>
              <a:rPr lang="en-GB" dirty="0" smtClean="0"/>
              <a:t>Depending on the school’s internet policy, teachers</a:t>
            </a:r>
            <a:r>
              <a:rPr lang="en-GB" baseline="0" dirty="0" smtClean="0"/>
              <a:t> might suggest that children search for papers themselves. Again, if time were available, designing and printing papers could be part of the project. Children in KS2 will have already had extensive experience in using paint packages. Even in KS1 they will have used the clone features of software such as To Paint a Picture, which would allow them to place a regular motif on a background. </a:t>
            </a:r>
            <a:endParaRPr lang="en-GB" dirty="0" smtClean="0"/>
          </a:p>
        </p:txBody>
      </p:sp>
      <p:sp>
        <p:nvSpPr>
          <p:cNvPr id="4" name="Slide Number Placeholder 3"/>
          <p:cNvSpPr>
            <a:spLocks noGrp="1"/>
          </p:cNvSpPr>
          <p:nvPr>
            <p:ph type="sldNum" sz="quarter" idx="10"/>
          </p:nvPr>
        </p:nvSpPr>
        <p:spPr/>
        <p:txBody>
          <a:bodyPr/>
          <a:lstStyle/>
          <a:p>
            <a:fld id="{05E557B6-E1D2-47E7-9160-7EA5E6CDACE6}" type="slidenum">
              <a:rPr lang="en-GB" smtClean="0"/>
              <a:t>11</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This and the following slides demonstrate how to make the room</a:t>
            </a:r>
            <a:r>
              <a:rPr lang="en-GB" baseline="0" dirty="0" smtClean="0"/>
              <a:t> using the tools and materials to hand. To repeat, this is ultimately language for the teacher to learn and use to demonstrate a process. You would not expect the children to use the language whilst they are engaged in their project; that would probably disturb their engagement and concentration on the particular skills they need to achieve a good result. In fact, there is a link between the steps we take to transform the shoebox and the sequence language the teacher and the children will need in order to describe what they have created, as you will see in session 6. For the same reason, there is no need to feel you have to teach words like </a:t>
            </a:r>
            <a:r>
              <a:rPr lang="en-GB" i="1" baseline="0" dirty="0" err="1" smtClean="0"/>
              <a:t>Appliquez</a:t>
            </a:r>
            <a:r>
              <a:rPr lang="en-GB" baseline="0" dirty="0" smtClean="0"/>
              <a:t> or </a:t>
            </a:r>
            <a:r>
              <a:rPr lang="en-GB" i="1" baseline="0" dirty="0" smtClean="0"/>
              <a:t>le </a:t>
            </a:r>
            <a:r>
              <a:rPr lang="en-GB" i="1" baseline="0" dirty="0" err="1" smtClean="0"/>
              <a:t>couvercle</a:t>
            </a:r>
            <a:r>
              <a:rPr lang="en-GB" baseline="0" dirty="0" smtClean="0"/>
              <a:t>, as the pictures and demonstration make it clear what is meant. Part of the process of learning a language is that we should “come across” words in particular contexts before we begin to register them in our memory. Having said that, you may have some gifted linguists in your class who will quickly learn these words. Great! </a:t>
            </a:r>
          </a:p>
          <a:p>
            <a:pPr algn="l"/>
            <a:r>
              <a:rPr lang="en-GB" baseline="0" dirty="0" smtClean="0"/>
              <a:t>Step 1. Spread glue on the four outside faces of the box. Apply a generous coating.</a:t>
            </a:r>
          </a:p>
          <a:p>
            <a:pPr algn="l"/>
            <a:r>
              <a:rPr lang="en-GB" baseline="0" dirty="0" smtClean="0"/>
              <a:t>The translations of these slides are also in the Session notes.</a:t>
            </a:r>
          </a:p>
          <a:p>
            <a:r>
              <a:rPr lang="en-GB" sz="1200" kern="1200" dirty="0" smtClean="0">
                <a:solidFill>
                  <a:schemeClr val="tx1"/>
                </a:solidFill>
                <a:effectLst/>
                <a:latin typeface="+mn-lt"/>
                <a:ea typeface="+mn-ea"/>
                <a:cs typeface="+mn-cs"/>
              </a:rPr>
              <a:t>Remind the teachers that included in their resources is the Word document </a:t>
            </a:r>
            <a:r>
              <a:rPr lang="en-GB" sz="1200" i="1" kern="1200" dirty="0" err="1" smtClean="0">
                <a:solidFill>
                  <a:schemeClr val="tx1"/>
                </a:solidFill>
                <a:effectLst/>
                <a:latin typeface="+mn-lt"/>
                <a:ea typeface="+mn-ea"/>
                <a:cs typeface="+mn-cs"/>
              </a:rPr>
              <a:t>fabriquer</a:t>
            </a:r>
            <a:r>
              <a:rPr lang="en-GB" sz="1200" i="1" kern="1200" dirty="0" smtClean="0">
                <a:solidFill>
                  <a:schemeClr val="tx1"/>
                </a:solidFill>
                <a:effectLst/>
                <a:latin typeface="+mn-lt"/>
                <a:ea typeface="+mn-ea"/>
                <a:cs typeface="+mn-cs"/>
              </a:rPr>
              <a:t> un piece.docx</a:t>
            </a:r>
            <a:r>
              <a:rPr lang="en-GB" sz="1200" kern="1200" dirty="0" smtClean="0">
                <a:solidFill>
                  <a:schemeClr val="tx1"/>
                </a:solidFill>
                <a:effectLst/>
                <a:latin typeface="+mn-lt"/>
                <a:ea typeface="+mn-ea"/>
                <a:cs typeface="+mn-cs"/>
              </a:rPr>
              <a:t>, which has step-by-step instructions with pictures.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12</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Step 2. Cut</a:t>
            </a:r>
            <a:r>
              <a:rPr lang="en-GB" baseline="0" dirty="0" smtClean="0"/>
              <a:t> out strips of white paper. Apply the strips onto the glued sides of the box.</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13</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3. Choose a wallpaper that you like.</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14</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4. Spread</a:t>
            </a:r>
            <a:r>
              <a:rPr lang="en-GB" baseline="0" dirty="0" smtClean="0"/>
              <a:t> glue on three inside faces of the box – the three walls, and apply the wallpaper to the walls.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15</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5. Spread glue over the lid, then apply the brick pattern paper</a:t>
            </a:r>
            <a:r>
              <a:rPr lang="en-GB" baseline="0" dirty="0" smtClean="0"/>
              <a:t> onto the glued lid.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16</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Paper the base</a:t>
            </a:r>
            <a:r>
              <a:rPr lang="en-GB" baseline="0" dirty="0" smtClean="0"/>
              <a:t> of the box with a paper suitable to make the floor.</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17</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7. “Pour le </a:t>
            </a:r>
            <a:r>
              <a:rPr lang="en-GB" dirty="0" err="1" smtClean="0"/>
              <a:t>couvercle</a:t>
            </a:r>
            <a:r>
              <a:rPr lang="en-GB" dirty="0" smtClean="0"/>
              <a:t>,</a:t>
            </a:r>
            <a:r>
              <a:rPr lang="en-GB" baseline="0" dirty="0" smtClean="0"/>
              <a:t> cherchez du </a:t>
            </a:r>
            <a:r>
              <a:rPr lang="en-GB" baseline="0" dirty="0" err="1" smtClean="0"/>
              <a:t>papier</a:t>
            </a:r>
            <a:r>
              <a:rPr lang="en-GB" baseline="0" dirty="0" smtClean="0"/>
              <a:t> à motif de </a:t>
            </a:r>
            <a:r>
              <a:rPr lang="en-GB" baseline="0" dirty="0" err="1" smtClean="0"/>
              <a:t>briques</a:t>
            </a:r>
            <a:r>
              <a:rPr lang="en-GB" baseline="0" dirty="0" smtClean="0"/>
              <a:t>” (</a:t>
            </a:r>
            <a:r>
              <a:rPr lang="en-GB" dirty="0" smtClean="0"/>
              <a:t>For</a:t>
            </a:r>
            <a:r>
              <a:rPr lang="en-GB" baseline="0" dirty="0" smtClean="0"/>
              <a:t> the lid, look for some brick patterned paper). You can find this on the internet.</a:t>
            </a:r>
          </a:p>
          <a:p>
            <a:pPr algn="l"/>
            <a:r>
              <a:rPr lang="en-GB" baseline="0" dirty="0" smtClean="0"/>
              <a:t>Some children may benefit from the challenge of working with a palette of red and yellow and painting the brick pattern. This is not a futile task. Consider the patience and meticulous care they would need to acquire in order to become skilled artists with brush and palette. Time is, of course, an issue in the primary classroom, but some children may wish to work on their project at home.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18</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8. Check the joints! (A comment also valid</a:t>
            </a:r>
            <a:r>
              <a:rPr lang="en-GB" baseline="0" dirty="0" smtClean="0"/>
              <a:t> for the wallpaper in slide 14).</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19</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9. Cut out</a:t>
            </a:r>
            <a:r>
              <a:rPr lang="en-GB" baseline="0" dirty="0" smtClean="0"/>
              <a:t> the door and two windows with a craft knife, but, attention! Ask your teacher for help. Paint the door and the window.</a:t>
            </a:r>
            <a:r>
              <a:rPr lang="en-GB" sz="1200" kern="1200" dirty="0" smtClean="0">
                <a:solidFill>
                  <a:schemeClr val="tx1"/>
                </a:solidFill>
                <a:effectLst/>
                <a:latin typeface="+mn-lt"/>
                <a:ea typeface="+mn-ea"/>
                <a:cs typeface="+mn-cs"/>
              </a:rPr>
              <a:t> Make brushing motions over the door and windows as you talk about painting. </a:t>
            </a:r>
            <a:endParaRPr lang="en-GB" baseline="0" dirty="0" smtClean="0"/>
          </a:p>
          <a:p>
            <a:pPr algn="l"/>
            <a:r>
              <a:rPr lang="en-GB" baseline="0" dirty="0" smtClean="0"/>
              <a:t>“Un cutter” (a craft knife) has been deliberately left out of the equipment list, for obvious reasons. Teachers who have done this project have found it best to bring one or two children out to the desk and to cut the doors and windows for them (leaving one side as a hinge). If teachers have a teaching assistant, she or he might be able to help here.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20</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Explain to the teachers that the sequence of slides demonstrates how to make a bedroom out of a shoebox. It is the sort of project that children in Year 5 and 6 might do as part of their </a:t>
            </a:r>
            <a:r>
              <a:rPr lang="en-GB" baseline="0" dirty="0" err="1" smtClean="0"/>
              <a:t>D&amp;T</a:t>
            </a:r>
            <a:r>
              <a:rPr lang="en-GB" baseline="0" dirty="0" smtClean="0"/>
              <a:t> experience and it fits into both the programmes of study for </a:t>
            </a:r>
            <a:r>
              <a:rPr lang="en-GB" baseline="0" dirty="0" err="1" smtClean="0"/>
              <a:t>MFL</a:t>
            </a:r>
            <a:r>
              <a:rPr lang="en-GB" baseline="0" dirty="0" smtClean="0"/>
              <a:t> and </a:t>
            </a:r>
            <a:r>
              <a:rPr lang="en-GB" baseline="0" dirty="0" err="1" smtClean="0"/>
              <a:t>D&amp;T</a:t>
            </a:r>
            <a:r>
              <a:rPr lang="en-GB" baseline="0" dirty="0" smtClean="0"/>
              <a:t>, so it is genuinely cross curricular. To maximise the success of the project, a teacher would do well to learn the instructions by heart and to use the language as she models the construction of the bedroom and the making of furniture with the children. It’s a huge challenge, but the benefits outweigh the pain, as the teacher will then be equipped to use the same language as a medium of support as she works with individual children. Reassure the teachers, however, that this is not compulsory! The slides and the accompanying resources will still work. In terms of the foreign language, the teachers will learn how to use French to demonstrate the steps of a process, in this case, making a bedroom and furniture.</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3</a:t>
            </a:fld>
            <a:endParaRPr lang="en-GB"/>
          </a:p>
        </p:txBody>
      </p:sp>
    </p:spTree>
    <p:extLst>
      <p:ext uri="{BB962C8B-B14F-4D97-AF65-F5344CB8AC3E}">
        <p14:creationId xmlns:p14="http://schemas.microsoft.com/office/powerpoint/2010/main" val="2843520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10. There is the bedroom.</a:t>
            </a:r>
            <a:r>
              <a:rPr lang="en-GB" baseline="0" dirty="0" smtClean="0"/>
              <a:t> Now, over to you!</a:t>
            </a:r>
          </a:p>
          <a:p>
            <a:r>
              <a:rPr lang="fr-FR" sz="1200" kern="1200" dirty="0" smtClean="0">
                <a:solidFill>
                  <a:schemeClr val="tx1"/>
                </a:solidFill>
                <a:effectLst/>
                <a:latin typeface="+mn-lt"/>
                <a:ea typeface="+mn-ea"/>
                <a:cs typeface="+mn-cs"/>
              </a:rPr>
              <a:t>Voilà la chambre. Et maintenant, à vous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There is the bedroom. And now, over to you. </a:t>
            </a:r>
          </a:p>
          <a:p>
            <a:r>
              <a:rPr lang="en-GB" sz="1200" b="1" kern="1200" dirty="0" smtClean="0">
                <a:solidFill>
                  <a:schemeClr val="tx1"/>
                </a:solidFill>
                <a:effectLst/>
                <a:latin typeface="+mn-lt"/>
                <a:ea typeface="+mn-ea"/>
                <a:cs typeface="+mn-cs"/>
              </a:rPr>
              <a:t>Pause for thought</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Pause and ask the teachers whether they could demonstrate this process in the classroom. Even if some suggest to you that they might do it without using French, consider whether that is necessarily a bad thing. When you come to look at the remaining two sessions you will see that the foreign language is integral to the success of the project. We’ve already mentioned that the actual construction of the room and the furniture requires children to concentrate on the process and achieving the outcome they desire (see Session 5), so their behaviour doesn’t really depend on using language at all. They are unlikely to be verbalising each step, although they will be helping each other, and, realistically, using English. Having said that, if you have any children with French as their first language, they might (and possibly might not) be willing to act as helpers, using French.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At this stage, if possible, allow the teachers 30 minutes to make the bedroom. If this isn’t feasible, you may wish to combine this session with session 5.</a:t>
            </a:r>
          </a:p>
          <a:p>
            <a:pPr algn="l"/>
            <a:endParaRPr lang="en-GB" baseline="0" dirty="0" smtClean="0"/>
          </a:p>
          <a:p>
            <a:pPr algn="l"/>
            <a:r>
              <a:rPr lang="en-GB" baseline="0" dirty="0" smtClean="0"/>
              <a:t>Slides 3 to 19 are saved also as a Word document (</a:t>
            </a:r>
            <a:r>
              <a:rPr lang="en-GB" baseline="0" dirty="0" err="1" smtClean="0"/>
              <a:t>fabriquer</a:t>
            </a:r>
            <a:r>
              <a:rPr lang="en-GB" baseline="0" dirty="0" smtClean="0"/>
              <a:t> </a:t>
            </a:r>
            <a:r>
              <a:rPr lang="en-GB" baseline="0" dirty="0" err="1" smtClean="0"/>
              <a:t>une</a:t>
            </a:r>
            <a:r>
              <a:rPr lang="en-GB" baseline="0" dirty="0" smtClean="0"/>
              <a:t> chambre.docx) which could be printed out as an A3 poster.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21</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Now, the furniture.</a:t>
            </a:r>
            <a:r>
              <a:rPr lang="en-GB" baseline="0" dirty="0" smtClean="0"/>
              <a:t> You need some e</a:t>
            </a:r>
            <a:r>
              <a:rPr lang="en-GB" dirty="0" smtClean="0"/>
              <a:t>mpty</a:t>
            </a:r>
            <a:r>
              <a:rPr lang="en-GB" baseline="0" dirty="0" smtClean="0"/>
              <a:t> match boxes.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22</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Matchsticks</a:t>
            </a:r>
            <a:r>
              <a:rPr lang="en-GB" baseline="0" dirty="0" smtClean="0"/>
              <a:t> (used). Or toothpicks (des cure-dents).</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23</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Swatches of fabric. The children will need these</a:t>
            </a:r>
            <a:r>
              <a:rPr lang="en-GB" baseline="0" dirty="0" smtClean="0"/>
              <a:t> when they make their design plan (describe in Session 5). </a:t>
            </a:r>
          </a:p>
          <a:p>
            <a:pPr algn="l"/>
            <a:r>
              <a:rPr lang="en-GB" baseline="0" dirty="0" smtClean="0"/>
              <a:t>Un </a:t>
            </a:r>
            <a:r>
              <a:rPr lang="en-GB" baseline="0" dirty="0" err="1" smtClean="0"/>
              <a:t>échantillon</a:t>
            </a:r>
            <a:r>
              <a:rPr lang="en-GB" baseline="0" dirty="0" smtClean="0"/>
              <a:t> = a sample, a swatch. It may seem an unusual word, but in fact, it is the word used to describe, for example, a sample of water. The children will probably have come across the word in their science lessons. </a:t>
            </a:r>
          </a:p>
          <a:p>
            <a:pPr algn="l"/>
            <a:r>
              <a:rPr lang="en-GB" baseline="0" dirty="0" err="1" smtClean="0"/>
              <a:t>tissu</a:t>
            </a:r>
            <a:r>
              <a:rPr lang="en-GB" baseline="0" dirty="0" smtClean="0"/>
              <a:t> = fabric or cloth, not tissue</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24</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Strips of white</a:t>
            </a:r>
            <a:r>
              <a:rPr lang="en-GB" baseline="0" dirty="0" smtClean="0"/>
              <a:t> paper, which will be narrower than those used to cover the shoe box.</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25</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Here are some boxes</a:t>
            </a:r>
            <a:r>
              <a:rPr lang="en-GB" baseline="0" dirty="0" smtClean="0"/>
              <a:t> for an armchair. </a:t>
            </a:r>
            <a:r>
              <a:rPr lang="en-GB" sz="1200" kern="1200" dirty="0" smtClean="0">
                <a:solidFill>
                  <a:schemeClr val="tx1"/>
                </a:solidFill>
                <a:effectLst/>
                <a:latin typeface="+mn-lt"/>
                <a:ea typeface="+mn-ea"/>
                <a:cs typeface="+mn-cs"/>
              </a:rPr>
              <a:t>Explain that the match boxes can be glued together to make different pieces of furniture, in this case, an armchair (un fauteuil). </a:t>
            </a:r>
          </a:p>
          <a:p>
            <a:pPr algn="l"/>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26</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aseline="0" dirty="0" smtClean="0"/>
              <a:t>To make the armchair (un fauteuil). 1. Take two match boxes and some strips of white paper.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27</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2. Paper the boxes with some</a:t>
            </a:r>
            <a:r>
              <a:rPr lang="en-GB" baseline="0" dirty="0" smtClean="0"/>
              <a:t> strips of paper and glue.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28</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3. Paper the ends of the boxes</a:t>
            </a:r>
            <a:r>
              <a:rPr lang="en-GB" baseline="0" dirty="0" smtClean="0"/>
              <a:t> with brown paper and glue.</a:t>
            </a:r>
          </a:p>
          <a:p>
            <a:pPr algn="l"/>
            <a:endParaRPr lang="en-GB" baseline="0" dirty="0" smtClean="0"/>
          </a:p>
          <a:p>
            <a:pPr algn="l"/>
            <a:r>
              <a:rPr lang="en-GB" baseline="0" dirty="0" smtClean="0"/>
              <a:t>Remember, that, in the end this is a demonstration; the teachers and the children themselves have to use their imagination and the materials they collect in order to complete their own project.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29</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Here is a box for a big</a:t>
            </a:r>
            <a:r>
              <a:rPr lang="en-GB" baseline="0" dirty="0" smtClean="0"/>
              <a:t> bed.</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30</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Repeat</a:t>
            </a:r>
            <a:r>
              <a:rPr lang="en-GB" baseline="0" dirty="0" smtClean="0"/>
              <a:t> to the teachers </a:t>
            </a:r>
            <a:r>
              <a:rPr lang="en-GB" dirty="0" smtClean="0"/>
              <a:t>that they are</a:t>
            </a:r>
            <a:r>
              <a:rPr lang="en-GB" baseline="0" dirty="0" smtClean="0"/>
              <a:t> </a:t>
            </a:r>
            <a:r>
              <a:rPr lang="en-GB" dirty="0" smtClean="0"/>
              <a:t>going</a:t>
            </a:r>
            <a:r>
              <a:rPr lang="en-GB" baseline="0" dirty="0" smtClean="0"/>
              <a:t> to make a room of a house as they might with a group of children in Year 5 or 6. The vocabulary they have been using would let them choose any room, but we are going to limit ourselves to making a bedroom. </a:t>
            </a:r>
          </a:p>
          <a:p>
            <a:pPr algn="l"/>
            <a:r>
              <a:rPr lang="en-GB" baseline="0" dirty="0" smtClean="0"/>
              <a:t>The photo is of the front of the room, made out of a shoebox lid. </a:t>
            </a:r>
          </a:p>
          <a:p>
            <a:pPr algn="l"/>
            <a:r>
              <a:rPr lang="en-GB" baseline="0" dirty="0" smtClean="0"/>
              <a:t>Move through slides 4 to 20. To make the session more authentic, it will be helpful if you have all of the resources to hand, to show the teachers the process that is shown in the slide that will appear behind you.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4</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Make a duvet and a pillow.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31</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effectLst/>
                <a:latin typeface="+mn-lt"/>
                <a:ea typeface="+mn-ea"/>
                <a:cs typeface="+mn-cs"/>
              </a:rPr>
              <a:t>« Et voilà ! Il y a un fauteuil, un grand lit et une commode. Derrière la commode il y a un lampadaire. </a:t>
            </a:r>
            <a:r>
              <a:rPr lang="en-GB" sz="1200" kern="1200" dirty="0" err="1" smtClean="0">
                <a:solidFill>
                  <a:schemeClr val="tx1"/>
                </a:solidFill>
                <a:effectLst/>
                <a:latin typeface="+mn-lt"/>
                <a:ea typeface="+mn-ea"/>
                <a:cs typeface="+mn-cs"/>
              </a:rPr>
              <a:t>C’est</a:t>
            </a:r>
            <a:r>
              <a:rPr lang="en-GB" sz="1200" kern="1200" dirty="0" smtClean="0">
                <a:solidFill>
                  <a:schemeClr val="tx1"/>
                </a:solidFill>
                <a:effectLst/>
                <a:latin typeface="+mn-lt"/>
                <a:ea typeface="+mn-ea"/>
                <a:cs typeface="+mn-cs"/>
              </a:rPr>
              <a:t> chic, </a:t>
            </a:r>
            <a:r>
              <a:rPr lang="en-GB" sz="1200" kern="1200" dirty="0" err="1" smtClean="0">
                <a:solidFill>
                  <a:schemeClr val="tx1"/>
                </a:solidFill>
                <a:effectLst/>
                <a:latin typeface="+mn-lt"/>
                <a:ea typeface="+mn-ea"/>
                <a:cs typeface="+mn-cs"/>
              </a:rPr>
              <a:t>n’est-ce</a:t>
            </a:r>
            <a:r>
              <a:rPr lang="en-GB" sz="1200" kern="1200" dirty="0" smtClean="0">
                <a:solidFill>
                  <a:schemeClr val="tx1"/>
                </a:solidFill>
                <a:effectLst/>
                <a:latin typeface="+mn-lt"/>
                <a:ea typeface="+mn-ea"/>
                <a:cs typeface="+mn-cs"/>
              </a:rPr>
              <a:t> pas ? », (There you go ! There is an armchair, a big bed and a chest of drawers. Behind the chest of drawers there is a lamp standard. It’s smart isn’t it?</a:t>
            </a:r>
          </a:p>
          <a:p>
            <a:r>
              <a:rPr lang="en-GB" sz="1200" kern="1200" dirty="0" smtClean="0">
                <a:solidFill>
                  <a:schemeClr val="tx1"/>
                </a:solidFill>
                <a:effectLst/>
                <a:latin typeface="+mn-lt"/>
                <a:ea typeface="+mn-ea"/>
                <a:cs typeface="+mn-cs"/>
              </a:rPr>
              <a:t>You may wish to remind the teachers that the phrase </a:t>
            </a:r>
            <a:r>
              <a:rPr lang="en-GB" sz="1200" i="1" kern="1200" dirty="0" err="1" smtClean="0">
                <a:solidFill>
                  <a:schemeClr val="tx1"/>
                </a:solidFill>
                <a:effectLst/>
                <a:latin typeface="+mn-lt"/>
                <a:ea typeface="+mn-ea"/>
                <a:cs typeface="+mn-cs"/>
              </a:rPr>
              <a:t>n’est-ce</a:t>
            </a:r>
            <a:r>
              <a:rPr lang="en-GB" sz="1200" i="1" kern="1200" dirty="0" smtClean="0">
                <a:solidFill>
                  <a:schemeClr val="tx1"/>
                </a:solidFill>
                <a:effectLst/>
                <a:latin typeface="+mn-lt"/>
                <a:ea typeface="+mn-ea"/>
                <a:cs typeface="+mn-cs"/>
              </a:rPr>
              <a:t> pas </a:t>
            </a:r>
            <a:r>
              <a:rPr lang="en-GB" sz="1200" kern="1200" dirty="0" smtClean="0">
                <a:solidFill>
                  <a:schemeClr val="tx1"/>
                </a:solidFill>
                <a:effectLst/>
                <a:latin typeface="+mn-lt"/>
                <a:ea typeface="+mn-ea"/>
                <a:cs typeface="+mn-cs"/>
              </a:rPr>
              <a:t>? is very useful to confirm as statement. It corresponds to the English inversion after a statement, such as “doesn’t she” ,“wasn’t it” haven’t they” </a:t>
            </a:r>
            <a:r>
              <a:rPr lang="en-GB" sz="1200" kern="1200" dirty="0" err="1" smtClean="0">
                <a:solidFill>
                  <a:schemeClr val="tx1"/>
                </a:solidFill>
                <a:effectLst/>
                <a:latin typeface="+mn-lt"/>
                <a:ea typeface="+mn-ea"/>
                <a:cs typeface="+mn-cs"/>
              </a:rPr>
              <a:t>etc</a:t>
            </a:r>
            <a:r>
              <a:rPr lang="en-GB" sz="1200" kern="1200" dirty="0" smtClean="0">
                <a:solidFill>
                  <a:schemeClr val="tx1"/>
                </a:solidFill>
                <a:effectLst/>
                <a:latin typeface="+mn-lt"/>
                <a:ea typeface="+mn-ea"/>
                <a:cs typeface="+mn-cs"/>
              </a:rPr>
              <a:t>, but that the advantage is that you only need the same expression. It’s a useful phrase in the classroom. You may need to point out that the word for lamp standard wasn’t in the list of furniture. We couldn’t resist making it. </a:t>
            </a:r>
          </a:p>
          <a:p>
            <a:pPr algn="l"/>
            <a:r>
              <a:rPr lang="en-GB" dirty="0" smtClean="0"/>
              <a:t>The lamp</a:t>
            </a:r>
            <a:r>
              <a:rPr lang="en-GB" baseline="0" dirty="0" smtClean="0"/>
              <a:t> standard could be made with a piece of dowel or a pencil, and a piece of cardboard tube or a bobbin, covered with a piece of net curtain. </a:t>
            </a:r>
          </a:p>
          <a:p>
            <a:pPr algn="l"/>
            <a:r>
              <a:rPr lang="en-GB" baseline="0" dirty="0" smtClean="0"/>
              <a:t>It’s up to the children what they do, but Session 5 follows the practice of the </a:t>
            </a:r>
            <a:r>
              <a:rPr lang="en-GB" baseline="0" dirty="0" err="1" smtClean="0"/>
              <a:t>D&amp;T</a:t>
            </a:r>
            <a:r>
              <a:rPr lang="en-GB" baseline="0" dirty="0" smtClean="0"/>
              <a:t> curriculum by introducing the idea of project planning.</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32</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final</a:t>
            </a:r>
            <a:r>
              <a:rPr lang="en-GB" baseline="0" dirty="0" smtClean="0"/>
              <a:t> slide offers suggestions for classroom activities. Some of them will lead on to the next session, which is the design project. Ask the teachers to bring in some very small pieces of fabric for the project design at the next session. If you wish them to make the room as well, then they will need to bring in all of the materials. </a:t>
            </a:r>
            <a:endParaRPr lang="en-GB" dirty="0"/>
          </a:p>
        </p:txBody>
      </p:sp>
      <p:sp>
        <p:nvSpPr>
          <p:cNvPr id="4" name="Slide Number Placeholder 3"/>
          <p:cNvSpPr>
            <a:spLocks noGrp="1"/>
          </p:cNvSpPr>
          <p:nvPr>
            <p:ph type="sldNum" sz="quarter" idx="10"/>
          </p:nvPr>
        </p:nvSpPr>
        <p:spPr/>
        <p:txBody>
          <a:bodyPr/>
          <a:lstStyle/>
          <a:p>
            <a:fld id="{6EA51F85-F157-4223-9AD2-35838686BAC4}" type="slidenum">
              <a:rPr lang="en-GB" smtClean="0"/>
              <a:t>33</a:t>
            </a:fld>
            <a:endParaRPr lang="en-GB"/>
          </a:p>
        </p:txBody>
      </p:sp>
    </p:spTree>
    <p:extLst>
      <p:ext uri="{BB962C8B-B14F-4D97-AF65-F5344CB8AC3E}">
        <p14:creationId xmlns:p14="http://schemas.microsoft.com/office/powerpoint/2010/main" val="1908690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Present slides 4 to 9 to present the equipment they will need for the project. If teachers know that they are going to do this project in advance, they will probably have asked the children to bring in a shoebox in the weeks before they begin. The other articles are mostly to be found in the primary classroom or art cupboard.  Click on each picture to let them see text and picture, speaking the text at the same time. It will be helpful if the trainer has the materials in front of her so that she can hold up the articles and ask the teachers to repeat what they hear and see on the screen. Of course, this is modelling to the teachers the way in which they would work with children. Point to the empty shoebox and say “</a:t>
            </a:r>
            <a:r>
              <a:rPr lang="en-GB" sz="1200" kern="1200" dirty="0" err="1" smtClean="0">
                <a:solidFill>
                  <a:schemeClr val="tx1"/>
                </a:solidFill>
                <a:effectLst/>
                <a:latin typeface="+mn-lt"/>
                <a:ea typeface="+mn-ea"/>
                <a:cs typeface="+mn-cs"/>
              </a:rPr>
              <a:t>Une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boîte</a:t>
            </a:r>
            <a:r>
              <a:rPr lang="en-GB" sz="1200" kern="1200" dirty="0" smtClean="0">
                <a:solidFill>
                  <a:schemeClr val="tx1"/>
                </a:solidFill>
                <a:effectLst/>
                <a:latin typeface="+mn-lt"/>
                <a:ea typeface="+mn-ea"/>
                <a:cs typeface="+mn-cs"/>
              </a:rPr>
              <a:t> de </a:t>
            </a:r>
            <a:r>
              <a:rPr lang="en-GB" sz="1200" kern="1200" dirty="0" err="1" smtClean="0">
                <a:solidFill>
                  <a:schemeClr val="tx1"/>
                </a:solidFill>
                <a:effectLst/>
                <a:latin typeface="+mn-lt"/>
                <a:ea typeface="+mn-ea"/>
                <a:cs typeface="+mn-cs"/>
              </a:rPr>
              <a:t>chaussures</a:t>
            </a:r>
            <a:r>
              <a:rPr lang="en-GB" sz="1200" kern="1200" dirty="0" smtClean="0">
                <a:solidFill>
                  <a:schemeClr val="tx1"/>
                </a:solidFill>
                <a:effectLst/>
                <a:latin typeface="+mn-lt"/>
                <a:ea typeface="+mn-ea"/>
                <a:cs typeface="+mn-cs"/>
              </a:rPr>
              <a:t> vide”, waving your hand around the inside of the box to indicate that it is empty.</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As already mentioned, it will be helpful, and more effective, if the teacher can learn the language for presenting beforehand, so that when the children are ready to do the project, the demonstration will be more like a master class. Think of a television chef talking to the audience!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5</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Hold</a:t>
            </a:r>
            <a:r>
              <a:rPr lang="en-GB" baseline="0" dirty="0" smtClean="0"/>
              <a:t> up the scissors and say “</a:t>
            </a:r>
            <a:r>
              <a:rPr lang="en-GB" dirty="0" smtClean="0"/>
              <a:t>des </a:t>
            </a:r>
            <a:r>
              <a:rPr lang="en-GB" dirty="0" err="1" smtClean="0"/>
              <a:t>ciseaux</a:t>
            </a:r>
            <a:r>
              <a:rPr lang="en-GB" dirty="0" smtClean="0"/>
              <a:t>”,</a:t>
            </a:r>
            <a:r>
              <a:rPr lang="en-GB" baseline="0" dirty="0" smtClean="0"/>
              <a:t> making a cutting action at the same time. If the teacher is doing this with a class, she might say to them, “</a:t>
            </a:r>
            <a:r>
              <a:rPr lang="en-GB" baseline="0" dirty="0" err="1" smtClean="0"/>
              <a:t>Montrez-moi</a:t>
            </a:r>
            <a:r>
              <a:rPr lang="en-GB" baseline="0" dirty="0" smtClean="0"/>
              <a:t> les </a:t>
            </a:r>
            <a:r>
              <a:rPr lang="en-GB" baseline="0" dirty="0" err="1" smtClean="0"/>
              <a:t>ciseaux</a:t>
            </a:r>
            <a:r>
              <a:rPr lang="en-GB" baseline="0" dirty="0" smtClean="0"/>
              <a:t>”, inviting them to hold them up.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6</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Hold</a:t>
            </a:r>
            <a:r>
              <a:rPr lang="en-GB" baseline="0" dirty="0" smtClean="0"/>
              <a:t> up the glue and say “</a:t>
            </a:r>
            <a:r>
              <a:rPr lang="en-GB" dirty="0" smtClean="0"/>
              <a:t>de</a:t>
            </a:r>
            <a:r>
              <a:rPr lang="en-GB" baseline="0" dirty="0" smtClean="0"/>
              <a:t> la </a:t>
            </a:r>
            <a:r>
              <a:rPr lang="en-GB" baseline="0" dirty="0" err="1" smtClean="0"/>
              <a:t>colle</a:t>
            </a:r>
            <a:r>
              <a:rPr lang="en-GB" dirty="0" smtClean="0"/>
              <a:t>”,</a:t>
            </a:r>
            <a:r>
              <a:rPr lang="en-GB" baseline="0" dirty="0" smtClean="0"/>
              <a:t> making a gluing action at the same time. If the teacher is doing this with a class, she might say to them, “</a:t>
            </a:r>
            <a:r>
              <a:rPr lang="en-GB" baseline="0" dirty="0" err="1" smtClean="0"/>
              <a:t>Montrez-moi</a:t>
            </a:r>
            <a:r>
              <a:rPr lang="en-GB" baseline="0" dirty="0" smtClean="0"/>
              <a:t> la </a:t>
            </a:r>
            <a:r>
              <a:rPr lang="en-GB" baseline="0" dirty="0" err="1" smtClean="0"/>
              <a:t>colle</a:t>
            </a:r>
            <a:r>
              <a:rPr lang="en-GB" baseline="0" dirty="0" smtClean="0"/>
              <a:t>”, inviting them to hold up the glue. </a:t>
            </a:r>
            <a:endParaRPr lang="en-GB" dirty="0" smtClean="0"/>
          </a:p>
          <a:p>
            <a:pPr algn="l"/>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7</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Hold</a:t>
            </a:r>
            <a:r>
              <a:rPr lang="en-GB" baseline="0" dirty="0" smtClean="0"/>
              <a:t> up the brush and say “un </a:t>
            </a:r>
            <a:r>
              <a:rPr lang="en-GB" baseline="0" dirty="0" err="1" smtClean="0"/>
              <a:t>pinceau</a:t>
            </a:r>
            <a:r>
              <a:rPr lang="en-GB" dirty="0" smtClean="0"/>
              <a:t>”,</a:t>
            </a:r>
            <a:r>
              <a:rPr lang="en-GB" baseline="0" dirty="0" smtClean="0"/>
              <a:t> making a painting action at the same time. If the teacher is doing this with a class, she might say to them, “</a:t>
            </a:r>
            <a:r>
              <a:rPr lang="en-GB" baseline="0" dirty="0" err="1" smtClean="0"/>
              <a:t>Montrez-moi</a:t>
            </a:r>
            <a:r>
              <a:rPr lang="en-GB" baseline="0" dirty="0" smtClean="0"/>
              <a:t> le </a:t>
            </a:r>
            <a:r>
              <a:rPr lang="en-GB" baseline="0" dirty="0" err="1" smtClean="0"/>
              <a:t>pinceau</a:t>
            </a:r>
            <a:r>
              <a:rPr lang="en-GB" baseline="0" dirty="0" smtClean="0"/>
              <a:t>”, inviting them to hold up the brush. </a:t>
            </a:r>
            <a:endParaRPr lang="en-GB" dirty="0" smtClean="0"/>
          </a:p>
          <a:p>
            <a:pPr algn="l"/>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8</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Des </a:t>
            </a:r>
            <a:r>
              <a:rPr lang="en-GB" dirty="0" err="1" smtClean="0"/>
              <a:t>bandes</a:t>
            </a:r>
            <a:r>
              <a:rPr lang="en-GB" dirty="0" smtClean="0"/>
              <a:t> de </a:t>
            </a:r>
            <a:r>
              <a:rPr lang="en-GB" dirty="0" err="1" smtClean="0"/>
              <a:t>papier</a:t>
            </a:r>
            <a:r>
              <a:rPr lang="en-GB" dirty="0" smtClean="0"/>
              <a:t> </a:t>
            </a:r>
            <a:r>
              <a:rPr lang="en-GB" dirty="0" err="1" smtClean="0"/>
              <a:t>blanc</a:t>
            </a:r>
            <a:r>
              <a:rPr lang="en-GB" dirty="0" smtClean="0"/>
              <a:t>, (some strips</a:t>
            </a:r>
            <a:r>
              <a:rPr lang="en-GB" baseline="0" dirty="0" smtClean="0"/>
              <a:t> of white paper). </a:t>
            </a:r>
            <a:r>
              <a:rPr lang="en-GB" dirty="0" smtClean="0"/>
              <a:t>You would</a:t>
            </a:r>
            <a:r>
              <a:rPr lang="en-GB" baseline="0" dirty="0" smtClean="0"/>
              <a:t> need to have strips of paper of the right width to paste over box. Hold them as you say the phrase.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9</a:t>
            </a:fld>
            <a:endParaRPr lang="en-GB"/>
          </a:p>
        </p:txBody>
      </p:sp>
    </p:spTree>
    <p:extLst>
      <p:ext uri="{BB962C8B-B14F-4D97-AF65-F5344CB8AC3E}">
        <p14:creationId xmlns:p14="http://schemas.microsoft.com/office/powerpoint/2010/main" val="28711882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du </a:t>
            </a:r>
            <a:r>
              <a:rPr lang="en-GB" dirty="0" err="1" smtClean="0"/>
              <a:t>papier</a:t>
            </a:r>
            <a:r>
              <a:rPr lang="en-GB" dirty="0" smtClean="0"/>
              <a:t> </a:t>
            </a:r>
            <a:r>
              <a:rPr lang="en-GB" dirty="0" err="1" smtClean="0"/>
              <a:t>peint</a:t>
            </a:r>
            <a:r>
              <a:rPr lang="en-GB" dirty="0" smtClean="0"/>
              <a:t> – wall paper</a:t>
            </a:r>
          </a:p>
          <a:p>
            <a:pPr algn="l"/>
            <a:r>
              <a:rPr lang="en-GB" dirty="0" smtClean="0"/>
              <a:t>un motif = a pattern</a:t>
            </a:r>
          </a:p>
          <a:p>
            <a:pPr algn="l"/>
            <a:r>
              <a:rPr lang="en-GB" dirty="0" smtClean="0"/>
              <a:t>un motif de </a:t>
            </a:r>
            <a:r>
              <a:rPr lang="en-GB" dirty="0" err="1" smtClean="0"/>
              <a:t>briques</a:t>
            </a:r>
            <a:r>
              <a:rPr lang="en-GB" dirty="0" smtClean="0"/>
              <a:t> =</a:t>
            </a:r>
            <a:r>
              <a:rPr lang="en-GB" baseline="0" dirty="0" smtClean="0"/>
              <a:t> a brick pattern.</a:t>
            </a:r>
            <a:endParaRPr lang="en-GB" dirty="0" smtClean="0"/>
          </a:p>
          <a:p>
            <a:pPr algn="l"/>
            <a:r>
              <a:rPr lang="en-GB" dirty="0" smtClean="0"/>
              <a:t>Hold</a:t>
            </a:r>
            <a:r>
              <a:rPr lang="en-GB" baseline="0" dirty="0" smtClean="0"/>
              <a:t> up the wallpaper, pointing out the bricks and the repeated pattern as you say the word</a:t>
            </a:r>
            <a:r>
              <a:rPr lang="en-GB" i="1" baseline="0" dirty="0" smtClean="0"/>
              <a:t> motif</a:t>
            </a:r>
            <a:r>
              <a:rPr lang="en-GB" baseline="0" dirty="0" smtClean="0"/>
              <a:t>. </a:t>
            </a:r>
            <a:r>
              <a:rPr lang="en-GB" dirty="0" smtClean="0"/>
              <a:t>You could alternatively suggest</a:t>
            </a:r>
            <a:r>
              <a:rPr lang="en-GB" baseline="0" dirty="0" smtClean="0"/>
              <a:t> to the teachers that they </a:t>
            </a:r>
            <a:r>
              <a:rPr lang="en-GB" dirty="0" smtClean="0"/>
              <a:t>get the children to make a palette of</a:t>
            </a:r>
            <a:r>
              <a:rPr lang="en-GB" baseline="0" dirty="0" smtClean="0"/>
              <a:t> red and yellow paint and ask them to experiment with different tones of brick colour. That would depend on the extent to which a teacher was comfortable teaching art. Many primary teachers are as nervous about teaching this subject as they are of music and </a:t>
            </a:r>
            <a:r>
              <a:rPr lang="en-GB" baseline="0" dirty="0" err="1" smtClean="0"/>
              <a:t>MFL</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10</a:t>
            </a:fld>
            <a:endParaRPr lang="en-GB"/>
          </a:p>
        </p:txBody>
      </p:sp>
    </p:spTree>
    <p:extLst>
      <p:ext uri="{BB962C8B-B14F-4D97-AF65-F5344CB8AC3E}">
        <p14:creationId xmlns:p14="http://schemas.microsoft.com/office/powerpoint/2010/main" val="2871188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397930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786997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150312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2592957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3132183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894568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09A976F-4A7D-4C1A-A312-1D998B4D27EB}" type="datetimeFigureOut">
              <a:rPr lang="en-GB" smtClean="0"/>
              <a:t>02/06/2015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464999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09A976F-4A7D-4C1A-A312-1D998B4D27EB}" type="datetimeFigureOut">
              <a:rPr lang="en-GB" smtClean="0"/>
              <a:t>02/06/2015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867044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9A976F-4A7D-4C1A-A312-1D998B4D27EB}" type="datetimeFigureOut">
              <a:rPr lang="en-GB" smtClean="0"/>
              <a:t>02/06/2015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3823392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129870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2027913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A976F-4A7D-4C1A-A312-1D998B4D27EB}" type="datetimeFigureOut">
              <a:rPr lang="en-GB" smtClean="0"/>
              <a:t>02/06/2015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A38C10-C5C2-4B0C-9D18-A876CF86F81F}" type="slidenum">
              <a:rPr lang="en-GB" smtClean="0"/>
              <a:t>‹#›</a:t>
            </a:fld>
            <a:endParaRPr lang="en-GB"/>
          </a:p>
        </p:txBody>
      </p:sp>
    </p:spTree>
    <p:extLst>
      <p:ext uri="{BB962C8B-B14F-4D97-AF65-F5344CB8AC3E}">
        <p14:creationId xmlns:p14="http://schemas.microsoft.com/office/powerpoint/2010/main" val="1955535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hyperlink" Target="http://www.jennifersprintables.com/childrensamples.htm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8.gif"/><Relationship Id="rId4" Type="http://schemas.openxmlformats.org/officeDocument/2006/relationships/image" Target="../media/image27.gif"/></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making</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4</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251372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51520" y="5301208"/>
            <a:ext cx="8604448" cy="7920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4000" dirty="0" smtClean="0"/>
              <a:t>du </a:t>
            </a:r>
            <a:r>
              <a:rPr lang="en-GB" sz="4000" dirty="0" err="1" smtClean="0"/>
              <a:t>papier</a:t>
            </a:r>
            <a:r>
              <a:rPr lang="en-GB" sz="4000" dirty="0" smtClean="0"/>
              <a:t> </a:t>
            </a:r>
            <a:r>
              <a:rPr lang="en-GB" sz="4000" dirty="0" err="1" smtClean="0"/>
              <a:t>peint</a:t>
            </a:r>
            <a:r>
              <a:rPr lang="en-GB" sz="4000" dirty="0" smtClean="0"/>
              <a:t> avec un motif de </a:t>
            </a:r>
            <a:r>
              <a:rPr lang="en-GB" sz="4000" dirty="0" err="1" smtClean="0"/>
              <a:t>briques</a:t>
            </a:r>
            <a:endParaRPr lang="en-GB" sz="4000" dirty="0"/>
          </a:p>
        </p:txBody>
      </p:sp>
      <p:pic>
        <p:nvPicPr>
          <p:cNvPr id="10" name="Picture 2" descr="G:\Ensemble consortium work\Let's enjoy making\Shoe box room\brick pap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85482" y="908720"/>
            <a:ext cx="6363165" cy="3945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067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95536" y="5830214"/>
            <a:ext cx="8568952"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dirty="0" smtClean="0"/>
              <a:t>du </a:t>
            </a:r>
            <a:r>
              <a:rPr lang="en-GB" sz="3200" dirty="0" err="1" smtClean="0"/>
              <a:t>papier</a:t>
            </a:r>
            <a:r>
              <a:rPr lang="en-GB" sz="3200" dirty="0" smtClean="0"/>
              <a:t> </a:t>
            </a:r>
            <a:r>
              <a:rPr lang="en-GB" sz="3200" dirty="0" err="1" smtClean="0"/>
              <a:t>peint</a:t>
            </a:r>
            <a:r>
              <a:rPr lang="en-GB" sz="3200" dirty="0" smtClean="0"/>
              <a:t> </a:t>
            </a:r>
            <a:r>
              <a:rPr lang="en-GB" sz="3200" dirty="0" err="1" smtClean="0"/>
              <a:t>que</a:t>
            </a:r>
            <a:r>
              <a:rPr lang="en-GB" sz="3200" dirty="0" smtClean="0"/>
              <a:t> </a:t>
            </a:r>
            <a:r>
              <a:rPr lang="en-GB" sz="3200" dirty="0" err="1" smtClean="0"/>
              <a:t>vous</a:t>
            </a:r>
            <a:r>
              <a:rPr lang="en-GB" sz="3200" dirty="0" smtClean="0"/>
              <a:t> </a:t>
            </a:r>
            <a:r>
              <a:rPr lang="en-GB" sz="3200" dirty="0" err="1" smtClean="0"/>
              <a:t>trouverez</a:t>
            </a:r>
            <a:r>
              <a:rPr lang="en-GB" sz="3200" dirty="0" smtClean="0"/>
              <a:t> </a:t>
            </a:r>
            <a:r>
              <a:rPr lang="en-GB" sz="3200" dirty="0" err="1" smtClean="0"/>
              <a:t>sur</a:t>
            </a:r>
            <a:r>
              <a:rPr lang="en-GB" sz="3200" dirty="0" smtClean="0"/>
              <a:t> Internet</a:t>
            </a:r>
            <a:endParaRPr lang="en-GB" sz="3200" dirty="0"/>
          </a:p>
        </p:txBody>
      </p:sp>
      <p:pic>
        <p:nvPicPr>
          <p:cNvPr id="4" name="Picture 3" descr="G:\Ensemble consortium work\Let's enjoy making\wallpaper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2868" y="3662269"/>
            <a:ext cx="1822682" cy="227835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G:\Ensemble consortium work\Let's enjoy making\wallpaper2.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7624" y="813128"/>
            <a:ext cx="2160240" cy="27003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G:\Ensemble consortium work\Let's enjoy making\wallpaper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984974" y="3140014"/>
            <a:ext cx="2427193" cy="31740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G:\Ensemble consortium work\Let's enjoy making\wallpaper4.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5400000">
            <a:off x="5374974" y="677062"/>
            <a:ext cx="2648398" cy="3024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733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23528" y="620688"/>
            <a:ext cx="8712968" cy="201622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b="1" dirty="0">
              <a:solidFill>
                <a:srgbClr val="FF0000"/>
              </a:solidFill>
            </a:endParaRPr>
          </a:p>
        </p:txBody>
      </p:sp>
      <p:sp>
        <p:nvSpPr>
          <p:cNvPr id="3" name="TextBox 2"/>
          <p:cNvSpPr txBox="1"/>
          <p:nvPr/>
        </p:nvSpPr>
        <p:spPr>
          <a:xfrm>
            <a:off x="323528" y="260648"/>
            <a:ext cx="8352928" cy="1077218"/>
          </a:xfrm>
          <a:prstGeom prst="rect">
            <a:avLst/>
          </a:prstGeom>
          <a:noFill/>
        </p:spPr>
        <p:txBody>
          <a:bodyPr wrap="square" rtlCol="0">
            <a:spAutoFit/>
          </a:bodyPr>
          <a:lstStyle/>
          <a:p>
            <a:pPr marL="514350" indent="-514350">
              <a:buAutoNum type="arabicPeriod"/>
            </a:pPr>
            <a:r>
              <a:rPr lang="en-GB" sz="3200" dirty="0" err="1" smtClean="0"/>
              <a:t>Étalez</a:t>
            </a:r>
            <a:r>
              <a:rPr lang="en-GB" sz="3200" dirty="0" smtClean="0"/>
              <a:t> </a:t>
            </a:r>
            <a:r>
              <a:rPr lang="en-GB" sz="3200" dirty="0"/>
              <a:t>de la </a:t>
            </a:r>
            <a:r>
              <a:rPr lang="en-GB" sz="3200" dirty="0" err="1"/>
              <a:t>colle</a:t>
            </a:r>
            <a:r>
              <a:rPr lang="en-GB" sz="3200" dirty="0"/>
              <a:t> </a:t>
            </a:r>
            <a:r>
              <a:rPr lang="en-GB" sz="3200" dirty="0" err="1"/>
              <a:t>sur</a:t>
            </a:r>
            <a:r>
              <a:rPr lang="en-GB" sz="3200" dirty="0"/>
              <a:t> </a:t>
            </a:r>
            <a:r>
              <a:rPr lang="en-GB" sz="3200" dirty="0" smtClean="0"/>
              <a:t>les 4 </a:t>
            </a:r>
            <a:r>
              <a:rPr lang="en-GB" sz="3200" dirty="0" err="1" smtClean="0"/>
              <a:t>côtés</a:t>
            </a:r>
            <a:r>
              <a:rPr lang="en-GB" sz="3200" dirty="0" smtClean="0"/>
              <a:t> </a:t>
            </a:r>
            <a:r>
              <a:rPr lang="en-GB" sz="3200" dirty="0" err="1" smtClean="0"/>
              <a:t>extérieurs</a:t>
            </a:r>
            <a:r>
              <a:rPr lang="en-GB" sz="3200" dirty="0" smtClean="0"/>
              <a:t> de la </a:t>
            </a:r>
            <a:r>
              <a:rPr lang="en-GB" sz="3200" dirty="0" err="1" smtClean="0"/>
              <a:t>boîte</a:t>
            </a:r>
            <a:r>
              <a:rPr lang="en-GB" sz="3200" dirty="0" smtClean="0"/>
              <a:t> – </a:t>
            </a:r>
            <a:r>
              <a:rPr lang="en-GB" sz="3200" dirty="0" err="1" smtClean="0"/>
              <a:t>appliquez</a:t>
            </a:r>
            <a:r>
              <a:rPr lang="en-GB" sz="3200" dirty="0" smtClean="0"/>
              <a:t> </a:t>
            </a:r>
            <a:r>
              <a:rPr lang="en-GB" sz="3200" dirty="0" err="1" smtClean="0"/>
              <a:t>une</a:t>
            </a:r>
            <a:r>
              <a:rPr lang="en-GB" sz="3200" dirty="0" smtClean="0"/>
              <a:t> </a:t>
            </a:r>
            <a:r>
              <a:rPr lang="en-GB" sz="3200" dirty="0" err="1" smtClean="0"/>
              <a:t>couche</a:t>
            </a:r>
            <a:r>
              <a:rPr lang="en-GB" sz="3200" dirty="0" smtClean="0"/>
              <a:t> </a:t>
            </a:r>
            <a:r>
              <a:rPr lang="en-GB" sz="3200" dirty="0" err="1" smtClean="0"/>
              <a:t>généreuse</a:t>
            </a:r>
            <a:r>
              <a:rPr lang="en-GB" sz="3200" dirty="0" smtClean="0"/>
              <a:t> !</a:t>
            </a:r>
          </a:p>
        </p:txBody>
      </p:sp>
      <p:pic>
        <p:nvPicPr>
          <p:cNvPr id="3074" name="Picture 2" descr="G:\Ensemble consortium work\Let's enjoy making\Shoe box room\glue the sides of the bo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180851" y="683362"/>
            <a:ext cx="4998322" cy="6664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6865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23528" y="620688"/>
            <a:ext cx="8712968" cy="201622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b="1" dirty="0">
              <a:solidFill>
                <a:srgbClr val="FF0000"/>
              </a:solidFill>
            </a:endParaRPr>
          </a:p>
        </p:txBody>
      </p:sp>
      <p:sp>
        <p:nvSpPr>
          <p:cNvPr id="3" name="TextBox 2"/>
          <p:cNvSpPr txBox="1"/>
          <p:nvPr/>
        </p:nvSpPr>
        <p:spPr>
          <a:xfrm>
            <a:off x="5076056" y="260648"/>
            <a:ext cx="3816424" cy="2554545"/>
          </a:xfrm>
          <a:prstGeom prst="rect">
            <a:avLst/>
          </a:prstGeom>
          <a:noFill/>
        </p:spPr>
        <p:txBody>
          <a:bodyPr wrap="square" rtlCol="0">
            <a:spAutoFit/>
          </a:bodyPr>
          <a:lstStyle/>
          <a:p>
            <a:r>
              <a:rPr lang="en-GB" sz="3200" dirty="0" smtClean="0"/>
              <a:t>2. </a:t>
            </a:r>
            <a:r>
              <a:rPr lang="en-GB" sz="3200" dirty="0" err="1" smtClean="0"/>
              <a:t>Coupez</a:t>
            </a:r>
            <a:r>
              <a:rPr lang="en-GB" sz="3200" dirty="0" smtClean="0"/>
              <a:t> des </a:t>
            </a:r>
            <a:r>
              <a:rPr lang="en-GB" sz="3200" dirty="0" err="1" smtClean="0"/>
              <a:t>bandes</a:t>
            </a:r>
            <a:r>
              <a:rPr lang="en-GB" sz="3200" dirty="0" smtClean="0"/>
              <a:t> de </a:t>
            </a:r>
            <a:r>
              <a:rPr lang="en-GB" sz="3200" dirty="0" err="1" smtClean="0"/>
              <a:t>papier</a:t>
            </a:r>
            <a:r>
              <a:rPr lang="en-GB" sz="3200" dirty="0" smtClean="0"/>
              <a:t> </a:t>
            </a:r>
            <a:r>
              <a:rPr lang="en-GB" sz="3200" dirty="0" err="1" smtClean="0"/>
              <a:t>blanc</a:t>
            </a:r>
            <a:r>
              <a:rPr lang="en-GB" sz="3200" dirty="0" smtClean="0"/>
              <a:t>.</a:t>
            </a:r>
          </a:p>
          <a:p>
            <a:r>
              <a:rPr lang="en-GB" sz="3200" dirty="0" err="1" smtClean="0"/>
              <a:t>Appliquez</a:t>
            </a:r>
            <a:r>
              <a:rPr lang="en-GB" sz="3200" dirty="0" smtClean="0"/>
              <a:t> les </a:t>
            </a:r>
            <a:r>
              <a:rPr lang="en-GB" sz="3200" dirty="0" err="1" smtClean="0"/>
              <a:t>bandes</a:t>
            </a:r>
            <a:r>
              <a:rPr lang="en-GB" sz="3200" dirty="0" smtClean="0"/>
              <a:t> </a:t>
            </a:r>
            <a:r>
              <a:rPr lang="en-GB" sz="3200" dirty="0" err="1" smtClean="0"/>
              <a:t>sur</a:t>
            </a:r>
            <a:r>
              <a:rPr lang="en-GB" sz="3200" dirty="0" smtClean="0"/>
              <a:t> les </a:t>
            </a:r>
            <a:r>
              <a:rPr lang="en-GB" sz="3200" dirty="0" err="1" smtClean="0"/>
              <a:t>côtés</a:t>
            </a:r>
            <a:r>
              <a:rPr lang="en-GB" sz="3200" dirty="0" smtClean="0"/>
              <a:t> </a:t>
            </a:r>
            <a:r>
              <a:rPr lang="en-GB" sz="3200" dirty="0" err="1" smtClean="0"/>
              <a:t>collés</a:t>
            </a:r>
            <a:r>
              <a:rPr lang="en-GB" sz="3200" dirty="0" smtClean="0"/>
              <a:t> de la </a:t>
            </a:r>
            <a:r>
              <a:rPr lang="en-GB" sz="3200" dirty="0" err="1" smtClean="0"/>
              <a:t>boîte</a:t>
            </a:r>
            <a:r>
              <a:rPr lang="en-GB" sz="3200" dirty="0" smtClean="0"/>
              <a:t>. </a:t>
            </a:r>
          </a:p>
        </p:txBody>
      </p:sp>
      <p:pic>
        <p:nvPicPr>
          <p:cNvPr id="4098" name="Picture 2" descr="G:\Ensemble consortium work\Let's enjoy making\Shoe box room\apply strips of pap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824" y="260648"/>
            <a:ext cx="4657706" cy="6210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688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9552" y="107921"/>
            <a:ext cx="7848872" cy="584775"/>
          </a:xfrm>
          <a:prstGeom prst="rect">
            <a:avLst/>
          </a:prstGeom>
          <a:noFill/>
        </p:spPr>
        <p:txBody>
          <a:bodyPr wrap="square" rtlCol="0">
            <a:spAutoFit/>
          </a:bodyPr>
          <a:lstStyle/>
          <a:p>
            <a:r>
              <a:rPr lang="en-GB" sz="3200" dirty="0"/>
              <a:t>3</a:t>
            </a:r>
            <a:r>
              <a:rPr lang="en-GB" sz="3200" dirty="0" smtClean="0"/>
              <a:t>. </a:t>
            </a:r>
            <a:r>
              <a:rPr lang="en-GB" sz="3200" dirty="0" err="1" smtClean="0"/>
              <a:t>Choisissez</a:t>
            </a:r>
            <a:r>
              <a:rPr lang="en-GB" sz="3200" dirty="0" smtClean="0"/>
              <a:t> un </a:t>
            </a:r>
            <a:r>
              <a:rPr lang="en-GB" sz="3200" dirty="0" err="1" smtClean="0"/>
              <a:t>papier</a:t>
            </a:r>
            <a:r>
              <a:rPr lang="en-GB" sz="3200" dirty="0" smtClean="0"/>
              <a:t> </a:t>
            </a:r>
            <a:r>
              <a:rPr lang="en-GB" sz="3200" dirty="0" err="1" smtClean="0"/>
              <a:t>peint</a:t>
            </a:r>
            <a:r>
              <a:rPr lang="en-GB" sz="3200" dirty="0" smtClean="0"/>
              <a:t> </a:t>
            </a:r>
            <a:r>
              <a:rPr lang="en-GB" sz="3200" dirty="0" err="1" smtClean="0"/>
              <a:t>que</a:t>
            </a:r>
            <a:r>
              <a:rPr lang="en-GB" sz="3200" dirty="0" smtClean="0"/>
              <a:t> </a:t>
            </a:r>
            <a:r>
              <a:rPr lang="en-GB" sz="3200" dirty="0" err="1" smtClean="0"/>
              <a:t>vous</a:t>
            </a:r>
            <a:r>
              <a:rPr lang="en-GB" sz="3200" dirty="0" smtClean="0"/>
              <a:t> </a:t>
            </a:r>
            <a:r>
              <a:rPr lang="en-GB" sz="3200" dirty="0" err="1" smtClean="0"/>
              <a:t>aimez</a:t>
            </a:r>
            <a:r>
              <a:rPr lang="en-GB" sz="3200" dirty="0" smtClean="0"/>
              <a:t>.</a:t>
            </a:r>
          </a:p>
        </p:txBody>
      </p:sp>
      <p:pic>
        <p:nvPicPr>
          <p:cNvPr id="9219" name="Picture 3" descr="G:\Ensemble consortium work\Let's enjoy making\wallpaper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7998" y="4149079"/>
            <a:ext cx="2082353" cy="260294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G:\Ensemble consortium work\Let's enjoy making\wallpaper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813128"/>
            <a:ext cx="2668762" cy="3335952"/>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descr="G:\Ensemble consortium work\Let's enjoy making\wallpaper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1115221" y="3469746"/>
            <a:ext cx="2813567" cy="3679279"/>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G:\Ensemble consortium work\Let's enjoy making\wallpaper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4948146" y="580998"/>
            <a:ext cx="3270613" cy="3734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8799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4016" y="107921"/>
            <a:ext cx="9036496" cy="1015663"/>
          </a:xfrm>
          <a:prstGeom prst="rect">
            <a:avLst/>
          </a:prstGeom>
          <a:noFill/>
        </p:spPr>
        <p:txBody>
          <a:bodyPr wrap="square" rtlCol="0">
            <a:spAutoFit/>
          </a:bodyPr>
          <a:lstStyle/>
          <a:p>
            <a:r>
              <a:rPr lang="en-GB" sz="3000" dirty="0" smtClean="0"/>
              <a:t>4. </a:t>
            </a:r>
            <a:r>
              <a:rPr lang="en-GB" sz="3000" dirty="0" err="1"/>
              <a:t>Étalez</a:t>
            </a:r>
            <a:r>
              <a:rPr lang="en-GB" sz="3000" dirty="0"/>
              <a:t> de la </a:t>
            </a:r>
            <a:r>
              <a:rPr lang="en-GB" sz="3000" dirty="0" err="1" smtClean="0"/>
              <a:t>colle</a:t>
            </a:r>
            <a:r>
              <a:rPr lang="en-GB" sz="3000" dirty="0" smtClean="0"/>
              <a:t> </a:t>
            </a:r>
            <a:r>
              <a:rPr lang="en-GB" sz="3000" dirty="0" err="1" smtClean="0"/>
              <a:t>sur</a:t>
            </a:r>
            <a:r>
              <a:rPr lang="en-GB" sz="3000" dirty="0" smtClean="0"/>
              <a:t> </a:t>
            </a:r>
            <a:r>
              <a:rPr lang="en-GB" sz="3000" dirty="0" err="1" smtClean="0"/>
              <a:t>trois</a:t>
            </a:r>
            <a:r>
              <a:rPr lang="en-GB" sz="3000" dirty="0" smtClean="0"/>
              <a:t> </a:t>
            </a:r>
            <a:r>
              <a:rPr lang="en-GB" sz="3000" dirty="0" err="1" smtClean="0"/>
              <a:t>côtés</a:t>
            </a:r>
            <a:r>
              <a:rPr lang="en-GB" sz="3000" dirty="0" smtClean="0"/>
              <a:t> </a:t>
            </a:r>
            <a:r>
              <a:rPr lang="en-GB" sz="3000" dirty="0" err="1" smtClean="0"/>
              <a:t>intérieurs</a:t>
            </a:r>
            <a:r>
              <a:rPr lang="en-GB" sz="3000" dirty="0" smtClean="0"/>
              <a:t> de la </a:t>
            </a:r>
            <a:r>
              <a:rPr lang="en-GB" sz="3000" dirty="0" err="1" smtClean="0"/>
              <a:t>boîte</a:t>
            </a:r>
            <a:r>
              <a:rPr lang="en-GB" sz="3000" dirty="0" smtClean="0"/>
              <a:t>:- les 3 </a:t>
            </a:r>
            <a:r>
              <a:rPr lang="en-GB" sz="3000" dirty="0" err="1" smtClean="0"/>
              <a:t>murs</a:t>
            </a:r>
            <a:r>
              <a:rPr lang="en-GB" sz="3000" dirty="0" smtClean="0"/>
              <a:t>, et </a:t>
            </a:r>
            <a:r>
              <a:rPr lang="en-GB" sz="3000" dirty="0" err="1" smtClean="0"/>
              <a:t>appliquez</a:t>
            </a:r>
            <a:r>
              <a:rPr lang="en-GB" sz="3000" dirty="0" smtClean="0"/>
              <a:t> le </a:t>
            </a:r>
            <a:r>
              <a:rPr lang="en-GB" sz="3000" dirty="0" err="1" smtClean="0"/>
              <a:t>papier</a:t>
            </a:r>
            <a:r>
              <a:rPr lang="en-GB" sz="3000" dirty="0" smtClean="0"/>
              <a:t> </a:t>
            </a:r>
            <a:r>
              <a:rPr lang="en-GB" sz="3000" dirty="0" err="1" smtClean="0"/>
              <a:t>peint</a:t>
            </a:r>
            <a:r>
              <a:rPr lang="en-GB" sz="3000" dirty="0" smtClean="0"/>
              <a:t> aux </a:t>
            </a:r>
            <a:r>
              <a:rPr lang="en-GB" sz="3000" dirty="0" err="1" smtClean="0"/>
              <a:t>murs</a:t>
            </a:r>
            <a:r>
              <a:rPr lang="en-GB" sz="3000" dirty="0" smtClean="0"/>
              <a:t>.  </a:t>
            </a:r>
          </a:p>
        </p:txBody>
      </p:sp>
      <p:pic>
        <p:nvPicPr>
          <p:cNvPr id="9218" name="Picture 2" descr="G:\Ensemble consortium work\Let's enjoy making\Shoe box room\line the box with wallpap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121" y="1495425"/>
            <a:ext cx="7143750" cy="536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50493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67544" y="183203"/>
            <a:ext cx="8351892" cy="1077218"/>
          </a:xfrm>
          <a:prstGeom prst="rect">
            <a:avLst/>
          </a:prstGeom>
          <a:noFill/>
        </p:spPr>
        <p:txBody>
          <a:bodyPr wrap="square" rtlCol="0">
            <a:spAutoFit/>
          </a:bodyPr>
          <a:lstStyle/>
          <a:p>
            <a:r>
              <a:rPr lang="en-GB" sz="3200" dirty="0"/>
              <a:t>5</a:t>
            </a:r>
            <a:r>
              <a:rPr lang="en-GB" sz="3200" dirty="0" smtClean="0"/>
              <a:t>. </a:t>
            </a:r>
            <a:r>
              <a:rPr lang="en-GB" sz="3200" dirty="0" err="1"/>
              <a:t>Étalez</a:t>
            </a:r>
            <a:r>
              <a:rPr lang="en-GB" sz="3200" dirty="0"/>
              <a:t> de la </a:t>
            </a:r>
            <a:r>
              <a:rPr lang="en-GB" sz="3200" dirty="0" err="1"/>
              <a:t>colle</a:t>
            </a:r>
            <a:r>
              <a:rPr lang="en-GB" sz="3200" dirty="0"/>
              <a:t> </a:t>
            </a:r>
            <a:r>
              <a:rPr lang="en-GB" sz="3200" dirty="0" err="1" smtClean="0"/>
              <a:t>sur</a:t>
            </a:r>
            <a:r>
              <a:rPr lang="en-GB" sz="3200" dirty="0" smtClean="0"/>
              <a:t> le </a:t>
            </a:r>
            <a:r>
              <a:rPr lang="en-GB" sz="3200" dirty="0" err="1" smtClean="0"/>
              <a:t>couvercle</a:t>
            </a:r>
            <a:r>
              <a:rPr lang="en-GB" sz="3200" dirty="0" smtClean="0"/>
              <a:t>, </a:t>
            </a:r>
            <a:r>
              <a:rPr lang="en-GB" sz="3200" dirty="0" err="1" smtClean="0"/>
              <a:t>puis</a:t>
            </a:r>
            <a:r>
              <a:rPr lang="en-GB" sz="3200" dirty="0" smtClean="0"/>
              <a:t> </a:t>
            </a:r>
            <a:r>
              <a:rPr lang="en-GB" sz="3200" dirty="0" err="1" smtClean="0"/>
              <a:t>appliquez</a:t>
            </a:r>
            <a:r>
              <a:rPr lang="en-GB" sz="3200" dirty="0" smtClean="0"/>
              <a:t> le </a:t>
            </a:r>
            <a:r>
              <a:rPr lang="en-GB" sz="3200" dirty="0" err="1" smtClean="0"/>
              <a:t>papier</a:t>
            </a:r>
            <a:r>
              <a:rPr lang="en-GB" sz="3200" dirty="0" smtClean="0"/>
              <a:t> </a:t>
            </a:r>
            <a:r>
              <a:rPr lang="en-GB" sz="3200" dirty="0" err="1" smtClean="0"/>
              <a:t>brique</a:t>
            </a:r>
            <a:r>
              <a:rPr lang="en-GB" sz="3200" dirty="0" smtClean="0"/>
              <a:t> </a:t>
            </a:r>
            <a:r>
              <a:rPr lang="en-GB" sz="3200" dirty="0" err="1" smtClean="0"/>
              <a:t>sur</a:t>
            </a:r>
            <a:r>
              <a:rPr lang="en-GB" sz="3200" dirty="0" smtClean="0"/>
              <a:t> le </a:t>
            </a:r>
            <a:r>
              <a:rPr lang="en-GB" sz="3200" dirty="0" err="1" smtClean="0"/>
              <a:t>couvercle</a:t>
            </a:r>
            <a:r>
              <a:rPr lang="en-GB" sz="3200" dirty="0" smtClean="0"/>
              <a:t> </a:t>
            </a:r>
            <a:r>
              <a:rPr lang="en-GB" sz="3200" dirty="0" err="1" smtClean="0"/>
              <a:t>collé</a:t>
            </a:r>
            <a:r>
              <a:rPr lang="en-GB" sz="3200" dirty="0" smtClean="0"/>
              <a:t>.  </a:t>
            </a:r>
          </a:p>
        </p:txBody>
      </p:sp>
      <p:pic>
        <p:nvPicPr>
          <p:cNvPr id="5123" name="Picture 3" descr="G:\Ensemble consortium work\Let's enjoy making\Shoe box room\stick brick paper on li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484784"/>
            <a:ext cx="5631584" cy="4670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4496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9512" y="107921"/>
            <a:ext cx="8712968" cy="1077218"/>
          </a:xfrm>
          <a:prstGeom prst="rect">
            <a:avLst/>
          </a:prstGeom>
          <a:noFill/>
        </p:spPr>
        <p:txBody>
          <a:bodyPr wrap="square" rtlCol="0">
            <a:spAutoFit/>
          </a:bodyPr>
          <a:lstStyle/>
          <a:p>
            <a:r>
              <a:rPr lang="en-GB" sz="3200" dirty="0"/>
              <a:t>6</a:t>
            </a:r>
            <a:r>
              <a:rPr lang="en-GB" sz="3200" dirty="0" smtClean="0"/>
              <a:t>. </a:t>
            </a:r>
            <a:r>
              <a:rPr lang="en-GB" sz="3200" dirty="0" err="1" smtClean="0"/>
              <a:t>Tapissez</a:t>
            </a:r>
            <a:r>
              <a:rPr lang="en-GB" sz="3200" dirty="0" smtClean="0"/>
              <a:t> le fond de la </a:t>
            </a:r>
            <a:r>
              <a:rPr lang="en-GB" sz="3200" dirty="0" err="1" smtClean="0"/>
              <a:t>boîte</a:t>
            </a:r>
            <a:r>
              <a:rPr lang="en-GB" sz="3200" dirty="0" smtClean="0"/>
              <a:t> avec un </a:t>
            </a:r>
            <a:r>
              <a:rPr lang="en-GB" sz="3200" dirty="0" err="1" smtClean="0"/>
              <a:t>papier</a:t>
            </a:r>
            <a:r>
              <a:rPr lang="en-GB" sz="3200" dirty="0" smtClean="0"/>
              <a:t> </a:t>
            </a:r>
            <a:r>
              <a:rPr lang="en-GB" sz="3200" dirty="0" err="1" smtClean="0"/>
              <a:t>approprié</a:t>
            </a:r>
            <a:r>
              <a:rPr lang="en-GB" sz="3200" dirty="0" smtClean="0"/>
              <a:t> pour faire le </a:t>
            </a:r>
            <a:r>
              <a:rPr lang="en-GB" sz="3200" dirty="0" err="1" smtClean="0"/>
              <a:t>plancher</a:t>
            </a:r>
            <a:r>
              <a:rPr lang="en-GB" sz="3200" dirty="0" smtClean="0"/>
              <a:t>.</a:t>
            </a:r>
          </a:p>
        </p:txBody>
      </p:sp>
      <p:pic>
        <p:nvPicPr>
          <p:cNvPr id="10242" name="Picture 2" descr="G:\Ensemble consortium work\Let's enjoy making\Shoe box room\line the flo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340768"/>
            <a:ext cx="7143751" cy="536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4881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23528" y="620688"/>
            <a:ext cx="8712968" cy="201622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b="1" dirty="0">
              <a:solidFill>
                <a:srgbClr val="FF0000"/>
              </a:solidFill>
            </a:endParaRPr>
          </a:p>
        </p:txBody>
      </p:sp>
      <p:sp>
        <p:nvSpPr>
          <p:cNvPr id="3" name="TextBox 2"/>
          <p:cNvSpPr txBox="1"/>
          <p:nvPr/>
        </p:nvSpPr>
        <p:spPr>
          <a:xfrm>
            <a:off x="591494" y="260648"/>
            <a:ext cx="8084962" cy="1077218"/>
          </a:xfrm>
          <a:prstGeom prst="rect">
            <a:avLst/>
          </a:prstGeom>
          <a:noFill/>
        </p:spPr>
        <p:txBody>
          <a:bodyPr wrap="square" rtlCol="0">
            <a:spAutoFit/>
          </a:bodyPr>
          <a:lstStyle/>
          <a:p>
            <a:r>
              <a:rPr lang="en-GB" sz="3200" dirty="0" smtClean="0"/>
              <a:t>7. Pour le </a:t>
            </a:r>
            <a:r>
              <a:rPr lang="en-GB" sz="3200" dirty="0" err="1" smtClean="0"/>
              <a:t>couvercle</a:t>
            </a:r>
            <a:r>
              <a:rPr lang="en-GB" sz="3200" dirty="0" smtClean="0"/>
              <a:t>, cherchez du </a:t>
            </a:r>
            <a:r>
              <a:rPr lang="en-GB" sz="3200" dirty="0" err="1" smtClean="0"/>
              <a:t>papier</a:t>
            </a:r>
            <a:r>
              <a:rPr lang="en-GB" sz="3200" dirty="0" smtClean="0"/>
              <a:t> à motif de </a:t>
            </a:r>
            <a:r>
              <a:rPr lang="en-GB" sz="3200" dirty="0" err="1" smtClean="0"/>
              <a:t>briques</a:t>
            </a:r>
            <a:r>
              <a:rPr lang="en-GB" sz="3200" dirty="0" smtClean="0"/>
              <a:t>. </a:t>
            </a:r>
          </a:p>
        </p:txBody>
      </p:sp>
      <p:pic>
        <p:nvPicPr>
          <p:cNvPr id="5" name="Picture 2" descr="G:\Ensemble consortium work\Let's enjoy making\Shoe box room\paper covered box and li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368" y="1993255"/>
            <a:ext cx="5006957" cy="375855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403757" y="2734221"/>
            <a:ext cx="1728192" cy="523220"/>
          </a:xfrm>
          <a:prstGeom prst="rect">
            <a:avLst/>
          </a:prstGeom>
          <a:noFill/>
        </p:spPr>
        <p:txBody>
          <a:bodyPr wrap="square" rtlCol="0">
            <a:spAutoFit/>
          </a:bodyPr>
          <a:lstStyle/>
          <a:p>
            <a:r>
              <a:rPr lang="en-GB" sz="2800" dirty="0" smtClean="0">
                <a:solidFill>
                  <a:srgbClr val="FFFF00"/>
                </a:solidFill>
              </a:rPr>
              <a:t>la </a:t>
            </a:r>
            <a:r>
              <a:rPr lang="en-GB" sz="2800" dirty="0" err="1" smtClean="0">
                <a:solidFill>
                  <a:srgbClr val="FFFF00"/>
                </a:solidFill>
              </a:rPr>
              <a:t>boîte</a:t>
            </a:r>
            <a:endParaRPr lang="en-GB" sz="2800" dirty="0">
              <a:solidFill>
                <a:srgbClr val="FFFF00"/>
              </a:solidFill>
            </a:endParaRPr>
          </a:p>
        </p:txBody>
      </p:sp>
      <p:sp>
        <p:nvSpPr>
          <p:cNvPr id="7" name="TextBox 6"/>
          <p:cNvSpPr txBox="1"/>
          <p:nvPr/>
        </p:nvSpPr>
        <p:spPr>
          <a:xfrm>
            <a:off x="1407208" y="4221088"/>
            <a:ext cx="1993098" cy="523220"/>
          </a:xfrm>
          <a:prstGeom prst="rect">
            <a:avLst/>
          </a:prstGeom>
          <a:noFill/>
        </p:spPr>
        <p:txBody>
          <a:bodyPr wrap="square" rtlCol="0">
            <a:spAutoFit/>
          </a:bodyPr>
          <a:lstStyle/>
          <a:p>
            <a:r>
              <a:rPr lang="en-GB" sz="2800" dirty="0" smtClean="0">
                <a:solidFill>
                  <a:srgbClr val="FFFF00"/>
                </a:solidFill>
              </a:rPr>
              <a:t>le </a:t>
            </a:r>
            <a:r>
              <a:rPr lang="en-GB" sz="2800" dirty="0" err="1" smtClean="0">
                <a:solidFill>
                  <a:srgbClr val="FFFF00"/>
                </a:solidFill>
              </a:rPr>
              <a:t>couvercle</a:t>
            </a:r>
            <a:endParaRPr lang="en-GB" sz="2800" dirty="0">
              <a:solidFill>
                <a:srgbClr val="FFFF00"/>
              </a:solidFill>
            </a:endParaRPr>
          </a:p>
        </p:txBody>
      </p:sp>
      <p:pic>
        <p:nvPicPr>
          <p:cNvPr id="6146" name="Picture 2" descr="G:\Ensemble consortium work\Let's enjoy making\Shoe box room\brick pape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2181" y="2931258"/>
            <a:ext cx="2924275" cy="181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11155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G:\Ensemble consortium work\Let's enjoy making\Shoe box room\check the joint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96" y="1052736"/>
            <a:ext cx="7143751" cy="53625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83768" y="107921"/>
            <a:ext cx="4031412" cy="584775"/>
          </a:xfrm>
          <a:prstGeom prst="rect">
            <a:avLst/>
          </a:prstGeom>
          <a:noFill/>
        </p:spPr>
        <p:txBody>
          <a:bodyPr wrap="square" rtlCol="0">
            <a:spAutoFit/>
          </a:bodyPr>
          <a:lstStyle/>
          <a:p>
            <a:r>
              <a:rPr lang="en-GB" sz="3200" dirty="0" smtClean="0"/>
              <a:t>8. </a:t>
            </a:r>
            <a:r>
              <a:rPr lang="en-GB" sz="3200" dirty="0" err="1" smtClean="0"/>
              <a:t>Vérifiez</a:t>
            </a:r>
            <a:r>
              <a:rPr lang="en-GB" sz="3200" dirty="0" smtClean="0"/>
              <a:t> les joints ! </a:t>
            </a:r>
          </a:p>
        </p:txBody>
      </p:sp>
    </p:spTree>
    <p:extLst>
      <p:ext uri="{BB962C8B-B14F-4D97-AF65-F5344CB8AC3E}">
        <p14:creationId xmlns:p14="http://schemas.microsoft.com/office/powerpoint/2010/main" val="3590516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PMFL consortium work\Let's enjoy making\Shoe box room\shoebo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2564904"/>
            <a:ext cx="4464496" cy="345254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611560" y="620688"/>
            <a:ext cx="7772400" cy="792088"/>
          </a:xfrm>
        </p:spPr>
        <p:txBody>
          <a:bodyPr/>
          <a:lstStyle/>
          <a:p>
            <a:r>
              <a:rPr lang="en-GB" sz="4000" b="1" dirty="0">
                <a:solidFill>
                  <a:srgbClr val="6DC1E3"/>
                </a:solidFill>
                <a:latin typeface="Comic Sans MS" panose="030F0702030302020204" pitchFamily="66" charset="0"/>
              </a:rPr>
              <a:t>Let’s</a:t>
            </a:r>
            <a:r>
              <a:rPr lang="en-GB" b="1" dirty="0" smtClean="0">
                <a:solidFill>
                  <a:srgbClr val="FF0000"/>
                </a:solidFill>
              </a:rPr>
              <a:t> </a:t>
            </a:r>
            <a:r>
              <a:rPr lang="en-GB" sz="4000" b="1" dirty="0">
                <a:solidFill>
                  <a:srgbClr val="6DC1E3"/>
                </a:solidFill>
                <a:latin typeface="Comic Sans MS" panose="030F0702030302020204" pitchFamily="66" charset="0"/>
              </a:rPr>
              <a:t>enjoy making: Session </a:t>
            </a:r>
            <a:r>
              <a:rPr lang="en-GB" sz="4000" b="1" dirty="0">
                <a:solidFill>
                  <a:srgbClr val="6DC1E3"/>
                </a:solidFill>
                <a:latin typeface="Comic Sans MS" panose="030F0702030302020204" pitchFamily="66" charset="0"/>
              </a:rPr>
              <a:t>4</a:t>
            </a:r>
          </a:p>
        </p:txBody>
      </p:sp>
      <p:sp>
        <p:nvSpPr>
          <p:cNvPr id="5" name="Subtitle 2"/>
          <p:cNvSpPr>
            <a:spLocks noGrp="1"/>
          </p:cNvSpPr>
          <p:nvPr>
            <p:ph type="subTitle" idx="1"/>
          </p:nvPr>
        </p:nvSpPr>
        <p:spPr>
          <a:xfrm>
            <a:off x="1259632" y="1628800"/>
            <a:ext cx="6400800" cy="648072"/>
          </a:xfrm>
        </p:spPr>
        <p:txBody>
          <a:bodyPr/>
          <a:lstStyle/>
          <a:p>
            <a:r>
              <a:rPr lang="en-GB" b="1" dirty="0" smtClean="0">
                <a:solidFill>
                  <a:schemeClr val="tx1"/>
                </a:solidFill>
              </a:rPr>
              <a:t>Le </a:t>
            </a:r>
            <a:r>
              <a:rPr lang="en-GB" b="1" dirty="0" err="1" smtClean="0">
                <a:solidFill>
                  <a:schemeClr val="tx1"/>
                </a:solidFill>
              </a:rPr>
              <a:t>matériel</a:t>
            </a:r>
            <a:endParaRPr lang="en-GB" b="1" dirty="0">
              <a:solidFill>
                <a:schemeClr val="tx1"/>
              </a:solidFill>
            </a:endParaRPr>
          </a:p>
        </p:txBody>
      </p:sp>
    </p:spTree>
    <p:extLst>
      <p:ext uri="{BB962C8B-B14F-4D97-AF65-F5344CB8AC3E}">
        <p14:creationId xmlns:p14="http://schemas.microsoft.com/office/powerpoint/2010/main" val="36511265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9512" y="107921"/>
            <a:ext cx="8712968" cy="1569660"/>
          </a:xfrm>
          <a:prstGeom prst="rect">
            <a:avLst/>
          </a:prstGeom>
          <a:noFill/>
        </p:spPr>
        <p:txBody>
          <a:bodyPr wrap="square" rtlCol="0">
            <a:spAutoFit/>
          </a:bodyPr>
          <a:lstStyle/>
          <a:p>
            <a:r>
              <a:rPr lang="en-GB" sz="3200" dirty="0"/>
              <a:t>9</a:t>
            </a:r>
            <a:r>
              <a:rPr lang="en-GB" sz="3200" dirty="0" smtClean="0"/>
              <a:t>. </a:t>
            </a:r>
            <a:r>
              <a:rPr lang="en-GB" sz="3200" dirty="0" err="1" smtClean="0"/>
              <a:t>Coupez</a:t>
            </a:r>
            <a:r>
              <a:rPr lang="en-GB" sz="3200" dirty="0" smtClean="0"/>
              <a:t> la </a:t>
            </a:r>
            <a:r>
              <a:rPr lang="en-GB" sz="3200" dirty="0" err="1" smtClean="0"/>
              <a:t>porte</a:t>
            </a:r>
            <a:r>
              <a:rPr lang="en-GB" sz="3200" dirty="0" smtClean="0"/>
              <a:t> et </a:t>
            </a:r>
            <a:r>
              <a:rPr lang="en-GB" sz="3200" dirty="0" err="1" smtClean="0"/>
              <a:t>deux</a:t>
            </a:r>
            <a:r>
              <a:rPr lang="en-GB" sz="3200" dirty="0" smtClean="0"/>
              <a:t> </a:t>
            </a:r>
            <a:r>
              <a:rPr lang="en-GB" sz="3200" dirty="0" err="1" smtClean="0"/>
              <a:t>fenêtres</a:t>
            </a:r>
            <a:r>
              <a:rPr lang="en-GB" sz="3200" dirty="0" smtClean="0"/>
              <a:t> avec un cutter……</a:t>
            </a:r>
            <a:r>
              <a:rPr lang="en-GB" sz="3200" dirty="0" err="1" smtClean="0"/>
              <a:t>mais</a:t>
            </a:r>
            <a:r>
              <a:rPr lang="en-GB" sz="3200" dirty="0" smtClean="0"/>
              <a:t>, attention ! </a:t>
            </a:r>
            <a:r>
              <a:rPr lang="en-GB" sz="3200" dirty="0" err="1" smtClean="0"/>
              <a:t>Demandez</a:t>
            </a:r>
            <a:r>
              <a:rPr lang="en-GB" sz="3200" dirty="0" smtClean="0"/>
              <a:t> de </a:t>
            </a:r>
            <a:r>
              <a:rPr lang="en-GB" sz="3200" dirty="0" err="1" smtClean="0"/>
              <a:t>l’aide</a:t>
            </a:r>
            <a:r>
              <a:rPr lang="en-GB" sz="3200" dirty="0" smtClean="0"/>
              <a:t> au </a:t>
            </a:r>
            <a:r>
              <a:rPr lang="en-GB" sz="3200" dirty="0" err="1" smtClean="0"/>
              <a:t>professeur</a:t>
            </a:r>
            <a:r>
              <a:rPr lang="en-GB" sz="3200" dirty="0" smtClean="0"/>
              <a:t>! </a:t>
            </a:r>
            <a:r>
              <a:rPr lang="en-GB" sz="3200" dirty="0" err="1" smtClean="0"/>
              <a:t>Peignez</a:t>
            </a:r>
            <a:r>
              <a:rPr lang="en-GB" sz="3200" dirty="0" smtClean="0"/>
              <a:t> la </a:t>
            </a:r>
            <a:r>
              <a:rPr lang="en-GB" sz="3200" dirty="0" err="1" smtClean="0"/>
              <a:t>porte</a:t>
            </a:r>
            <a:r>
              <a:rPr lang="en-GB" sz="3200" dirty="0" smtClean="0"/>
              <a:t> et les </a:t>
            </a:r>
            <a:r>
              <a:rPr lang="en-GB" sz="3200" dirty="0" err="1" smtClean="0"/>
              <a:t>fenêtres</a:t>
            </a:r>
            <a:r>
              <a:rPr lang="en-GB" sz="3200" dirty="0" smtClean="0"/>
              <a:t>. </a:t>
            </a:r>
          </a:p>
        </p:txBody>
      </p:sp>
      <p:pic>
        <p:nvPicPr>
          <p:cNvPr id="8194" name="Picture 2" descr="G:\Ensemble consortium work\Let's enjoy making\Shoe box room\complete li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830468"/>
            <a:ext cx="714375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5604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9512" y="107921"/>
            <a:ext cx="8712968" cy="584775"/>
          </a:xfrm>
          <a:prstGeom prst="rect">
            <a:avLst/>
          </a:prstGeom>
          <a:noFill/>
        </p:spPr>
        <p:txBody>
          <a:bodyPr wrap="square" rtlCol="0">
            <a:spAutoFit/>
          </a:bodyPr>
          <a:lstStyle/>
          <a:p>
            <a:r>
              <a:rPr lang="en-GB" sz="3200" dirty="0" smtClean="0"/>
              <a:t>10. Voilà la </a:t>
            </a:r>
            <a:r>
              <a:rPr lang="en-GB" sz="3200" dirty="0" err="1" smtClean="0"/>
              <a:t>chambre</a:t>
            </a:r>
            <a:r>
              <a:rPr lang="en-GB" sz="3200" dirty="0" smtClean="0"/>
              <a:t>. Et </a:t>
            </a:r>
            <a:r>
              <a:rPr lang="en-GB" sz="3200" dirty="0" err="1" smtClean="0"/>
              <a:t>maintenant</a:t>
            </a:r>
            <a:r>
              <a:rPr lang="en-GB" sz="3200" dirty="0" smtClean="0"/>
              <a:t>, à </a:t>
            </a:r>
            <a:r>
              <a:rPr lang="en-GB" sz="3200" dirty="0" err="1" smtClean="0"/>
              <a:t>vous</a:t>
            </a:r>
            <a:r>
              <a:rPr lang="en-GB" sz="3200" dirty="0" smtClean="0"/>
              <a:t> !</a:t>
            </a:r>
          </a:p>
        </p:txBody>
      </p:sp>
      <p:pic>
        <p:nvPicPr>
          <p:cNvPr id="11266" name="Picture 2" descr="G:\Ensemble consortium work\Let's enjoy making\Shoe box room\complete roo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121" y="1124744"/>
            <a:ext cx="7143750" cy="47815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42065" y="6041021"/>
            <a:ext cx="3387861" cy="584775"/>
          </a:xfrm>
          <a:prstGeom prst="rect">
            <a:avLst/>
          </a:prstGeom>
          <a:noFill/>
        </p:spPr>
        <p:txBody>
          <a:bodyPr wrap="square" rtlCol="0">
            <a:spAutoFit/>
          </a:bodyPr>
          <a:lstStyle/>
          <a:p>
            <a:r>
              <a:rPr lang="en-GB" sz="3200" b="1" dirty="0" smtClean="0">
                <a:solidFill>
                  <a:srgbClr val="FF0000"/>
                </a:solidFill>
              </a:rPr>
              <a:t>Pause for thought</a:t>
            </a:r>
          </a:p>
        </p:txBody>
      </p:sp>
    </p:spTree>
    <p:extLst>
      <p:ext uri="{BB962C8B-B14F-4D97-AF65-F5344CB8AC3E}">
        <p14:creationId xmlns:p14="http://schemas.microsoft.com/office/powerpoint/2010/main" val="31630135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611560" y="224644"/>
            <a:ext cx="777240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err="1" smtClean="0"/>
              <a:t>Maintenant</a:t>
            </a:r>
            <a:r>
              <a:rPr lang="en-GB" sz="4000" dirty="0" smtClean="0"/>
              <a:t>, les </a:t>
            </a:r>
            <a:r>
              <a:rPr lang="en-GB" sz="4000" dirty="0" err="1" smtClean="0"/>
              <a:t>meubles</a:t>
            </a:r>
            <a:r>
              <a:rPr lang="en-GB" sz="4000" dirty="0" smtClean="0"/>
              <a:t> :</a:t>
            </a:r>
            <a:endParaRPr lang="en-GB" sz="4000" dirty="0"/>
          </a:p>
        </p:txBody>
      </p:sp>
      <p:sp>
        <p:nvSpPr>
          <p:cNvPr id="6" name="Title 1"/>
          <p:cNvSpPr txBox="1">
            <a:spLocks/>
          </p:cNvSpPr>
          <p:nvPr/>
        </p:nvSpPr>
        <p:spPr>
          <a:xfrm>
            <a:off x="395536" y="5830214"/>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des </a:t>
            </a:r>
            <a:r>
              <a:rPr lang="en-GB" sz="4000" dirty="0" err="1" smtClean="0"/>
              <a:t>boîtes</a:t>
            </a:r>
            <a:r>
              <a:rPr lang="en-GB" sz="4000" dirty="0" smtClean="0"/>
              <a:t> </a:t>
            </a:r>
            <a:r>
              <a:rPr lang="en-GB" sz="4000" dirty="0" err="1" smtClean="0"/>
              <a:t>d’allumettes</a:t>
            </a:r>
            <a:r>
              <a:rPr lang="en-GB" sz="4000" dirty="0" smtClean="0"/>
              <a:t> </a:t>
            </a:r>
            <a:r>
              <a:rPr lang="en-GB" sz="4000" dirty="0" err="1" smtClean="0"/>
              <a:t>vides</a:t>
            </a:r>
            <a:endParaRPr lang="en-GB" sz="4000" dirty="0"/>
          </a:p>
        </p:txBody>
      </p:sp>
      <p:pic>
        <p:nvPicPr>
          <p:cNvPr id="12290" name="Picture 2" descr="G:\Ensemble consortium work\Let's enjoy making\Shoe box room\match box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7055" y="2204864"/>
            <a:ext cx="5715001" cy="38862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637812" y="1160748"/>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Il </a:t>
            </a:r>
            <a:r>
              <a:rPr lang="en-GB" sz="4000" dirty="0" err="1" smtClean="0"/>
              <a:t>vous</a:t>
            </a:r>
            <a:r>
              <a:rPr lang="en-GB" sz="4000" dirty="0" smtClean="0"/>
              <a:t> </a:t>
            </a:r>
            <a:r>
              <a:rPr lang="en-GB" sz="4000" dirty="0" err="1" smtClean="0"/>
              <a:t>faut</a:t>
            </a:r>
            <a:r>
              <a:rPr lang="en-GB" sz="4000" dirty="0" smtClean="0"/>
              <a:t>….</a:t>
            </a:r>
            <a:endParaRPr lang="en-GB" sz="4000" dirty="0"/>
          </a:p>
        </p:txBody>
      </p:sp>
    </p:spTree>
    <p:extLst>
      <p:ext uri="{BB962C8B-B14F-4D97-AF65-F5344CB8AC3E}">
        <p14:creationId xmlns:p14="http://schemas.microsoft.com/office/powerpoint/2010/main" val="34320583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95536" y="5301208"/>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des </a:t>
            </a:r>
            <a:r>
              <a:rPr lang="en-GB" sz="4000" dirty="0" err="1" smtClean="0"/>
              <a:t>allumettes</a:t>
            </a:r>
            <a:r>
              <a:rPr lang="en-GB" sz="4000" dirty="0" smtClean="0"/>
              <a:t> (</a:t>
            </a:r>
            <a:r>
              <a:rPr lang="en-GB" sz="4000" dirty="0" err="1" smtClean="0"/>
              <a:t>utilisées</a:t>
            </a:r>
            <a:r>
              <a:rPr lang="en-GB" sz="4000" dirty="0" smtClean="0"/>
              <a:t> !)</a:t>
            </a:r>
            <a:endParaRPr lang="en-GB" sz="4000" dirty="0"/>
          </a:p>
        </p:txBody>
      </p:sp>
      <p:pic>
        <p:nvPicPr>
          <p:cNvPr id="13314" name="Picture 2" descr="G:\Ensemble consortium work\Let's enjoy making\Shoe box room\spent match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7103" y="764704"/>
            <a:ext cx="3635897" cy="3870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95531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83568" y="5733256"/>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des </a:t>
            </a:r>
            <a:r>
              <a:rPr lang="en-GB" sz="4000" dirty="0" err="1" smtClean="0"/>
              <a:t>échantillons</a:t>
            </a:r>
            <a:r>
              <a:rPr lang="en-GB" sz="4000" dirty="0" smtClean="0"/>
              <a:t> de </a:t>
            </a:r>
            <a:r>
              <a:rPr lang="en-GB" sz="4000" dirty="0" err="1" smtClean="0"/>
              <a:t>tissu</a:t>
            </a:r>
            <a:endParaRPr lang="en-GB" sz="4000" dirty="0"/>
          </a:p>
        </p:txBody>
      </p:sp>
      <p:pic>
        <p:nvPicPr>
          <p:cNvPr id="14338" name="Picture 2" descr="G:\Ensemble consortium work\Let's enjoy making\Shoe box room\swatch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174192"/>
            <a:ext cx="1704545" cy="3377183"/>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G:\Ensemble consortium work\Let's enjoy making\Shoe box room\swatch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856406"/>
            <a:ext cx="1944216" cy="4012754"/>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G:\Ensemble consortium work\Let's enjoy making\Shoe box room\swatch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8224" y="1012279"/>
            <a:ext cx="1858672" cy="3856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83137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95536" y="5517232"/>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des </a:t>
            </a:r>
            <a:r>
              <a:rPr lang="en-GB" sz="4000" dirty="0" err="1" smtClean="0"/>
              <a:t>bandes</a:t>
            </a:r>
            <a:r>
              <a:rPr lang="en-GB" sz="4000" dirty="0" smtClean="0"/>
              <a:t> de </a:t>
            </a:r>
            <a:r>
              <a:rPr lang="en-GB" sz="4000" dirty="0" err="1" smtClean="0"/>
              <a:t>papier</a:t>
            </a:r>
            <a:r>
              <a:rPr lang="en-GB" sz="4000" dirty="0" smtClean="0"/>
              <a:t> </a:t>
            </a:r>
            <a:r>
              <a:rPr lang="en-GB" sz="4000" dirty="0" err="1" smtClean="0"/>
              <a:t>blanc</a:t>
            </a:r>
            <a:endParaRPr lang="en-GB" sz="4000" dirty="0"/>
          </a:p>
        </p:txBody>
      </p:sp>
      <p:pic>
        <p:nvPicPr>
          <p:cNvPr id="15362" name="Picture 2" descr="G:\Ensemble consortium work\Let's enjoy making\Shoe box room\papier blanc etro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1052736"/>
            <a:ext cx="4342408" cy="3954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8765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73457" y="368660"/>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err="1" smtClean="0"/>
              <a:t>Voici</a:t>
            </a:r>
            <a:r>
              <a:rPr lang="en-GB" sz="4000" dirty="0" smtClean="0"/>
              <a:t> des </a:t>
            </a:r>
            <a:r>
              <a:rPr lang="en-GB" sz="4000" dirty="0" err="1" smtClean="0"/>
              <a:t>boîtes</a:t>
            </a:r>
            <a:r>
              <a:rPr lang="en-GB" sz="4000" dirty="0" smtClean="0"/>
              <a:t> pour un fauteuil.</a:t>
            </a:r>
            <a:endParaRPr lang="en-GB" sz="4000" dirty="0"/>
          </a:p>
        </p:txBody>
      </p:sp>
      <p:pic>
        <p:nvPicPr>
          <p:cNvPr id="21506" name="Picture 2" descr="G:\Ensemble consortium work\Let's enjoy making\Shoe box room\boxes for an armchai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1556792"/>
            <a:ext cx="5040560" cy="4231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40006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95536" y="5830214"/>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b="1" dirty="0">
              <a:solidFill>
                <a:srgbClr val="FF0000"/>
              </a:solidFill>
            </a:endParaRPr>
          </a:p>
        </p:txBody>
      </p:sp>
      <p:sp>
        <p:nvSpPr>
          <p:cNvPr id="5" name="Title 1"/>
          <p:cNvSpPr txBox="1">
            <a:spLocks/>
          </p:cNvSpPr>
          <p:nvPr/>
        </p:nvSpPr>
        <p:spPr>
          <a:xfrm>
            <a:off x="655238" y="5229200"/>
            <a:ext cx="8093226" cy="1368152"/>
          </a:xfrm>
          <a:prstGeom prst="rect">
            <a:avLst/>
          </a:prstGeom>
        </p:spPr>
        <p:txBody>
          <a:bodyPr vert="horz" lIns="91440" tIns="45720" rIns="91440" bIns="45720" rtlCol="0" anchor="ctr">
            <a:normAutofit fontScale="3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12300" dirty="0" smtClean="0"/>
              <a:t>1. </a:t>
            </a:r>
            <a:r>
              <a:rPr lang="en-GB" sz="12300" dirty="0" err="1" smtClean="0"/>
              <a:t>Prenez</a:t>
            </a:r>
            <a:r>
              <a:rPr lang="en-GB" sz="12300" dirty="0" smtClean="0"/>
              <a:t> </a:t>
            </a:r>
            <a:r>
              <a:rPr lang="en-GB" sz="12300" dirty="0" err="1" smtClean="0"/>
              <a:t>deux</a:t>
            </a:r>
            <a:r>
              <a:rPr lang="en-GB" sz="12300" dirty="0" smtClean="0"/>
              <a:t> </a:t>
            </a:r>
            <a:r>
              <a:rPr lang="en-GB" sz="12300" dirty="0" err="1" smtClean="0"/>
              <a:t>boîtes</a:t>
            </a:r>
            <a:r>
              <a:rPr lang="en-GB" sz="12300" dirty="0" smtClean="0"/>
              <a:t> </a:t>
            </a:r>
            <a:r>
              <a:rPr lang="en-GB" sz="12300" dirty="0" err="1" smtClean="0"/>
              <a:t>d’allumettes</a:t>
            </a:r>
            <a:r>
              <a:rPr lang="en-GB" sz="12300" dirty="0" smtClean="0"/>
              <a:t> et </a:t>
            </a:r>
            <a:r>
              <a:rPr lang="en-GB" sz="12300" dirty="0"/>
              <a:t>des </a:t>
            </a:r>
            <a:r>
              <a:rPr lang="en-GB" sz="12300" dirty="0" err="1"/>
              <a:t>bandes</a:t>
            </a:r>
            <a:r>
              <a:rPr lang="en-GB" sz="12300" dirty="0"/>
              <a:t> de </a:t>
            </a:r>
            <a:r>
              <a:rPr lang="en-GB" sz="12300" dirty="0" err="1"/>
              <a:t>papier</a:t>
            </a:r>
            <a:r>
              <a:rPr lang="en-GB" sz="12300" dirty="0"/>
              <a:t> </a:t>
            </a:r>
            <a:r>
              <a:rPr lang="en-GB" sz="12300" dirty="0" err="1" smtClean="0"/>
              <a:t>blanc</a:t>
            </a:r>
            <a:r>
              <a:rPr lang="en-GB" sz="12300" dirty="0" smtClean="0"/>
              <a:t>.</a:t>
            </a:r>
            <a:endParaRPr lang="en-GB" sz="12300" dirty="0"/>
          </a:p>
        </p:txBody>
      </p:sp>
      <p:pic>
        <p:nvPicPr>
          <p:cNvPr id="16386" name="Picture 2" descr="G:\Ensemble consortium work\Let's enjoy making\Shoe box room\prenez 2 boit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9606" y="1418298"/>
            <a:ext cx="5268541" cy="395491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1195298" y="332656"/>
            <a:ext cx="7013106"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4300" dirty="0" smtClean="0"/>
              <a:t>Pour </a:t>
            </a:r>
            <a:r>
              <a:rPr lang="en-GB" sz="4300" dirty="0" err="1" smtClean="0"/>
              <a:t>fabriquer</a:t>
            </a:r>
            <a:r>
              <a:rPr lang="en-GB" sz="4300" dirty="0" smtClean="0"/>
              <a:t> le fauteuil.</a:t>
            </a:r>
            <a:endParaRPr lang="en-GB" sz="4300" dirty="0"/>
          </a:p>
        </p:txBody>
      </p:sp>
    </p:spTree>
    <p:extLst>
      <p:ext uri="{BB962C8B-B14F-4D97-AF65-F5344CB8AC3E}">
        <p14:creationId xmlns:p14="http://schemas.microsoft.com/office/powerpoint/2010/main" val="25304666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95536" y="5085184"/>
            <a:ext cx="8352928" cy="111612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4000" dirty="0" smtClean="0"/>
              <a:t>2. </a:t>
            </a:r>
            <a:r>
              <a:rPr lang="en-GB" sz="4000" dirty="0" err="1" smtClean="0"/>
              <a:t>Tapissez</a:t>
            </a:r>
            <a:r>
              <a:rPr lang="en-GB" sz="4000" dirty="0" smtClean="0"/>
              <a:t> les </a:t>
            </a:r>
            <a:r>
              <a:rPr lang="en-GB" sz="4000" dirty="0" err="1" smtClean="0"/>
              <a:t>boîtes</a:t>
            </a:r>
            <a:r>
              <a:rPr lang="en-GB" sz="4000" dirty="0" smtClean="0"/>
              <a:t> avec des </a:t>
            </a:r>
            <a:r>
              <a:rPr lang="en-GB" sz="4000" dirty="0" err="1" smtClean="0"/>
              <a:t>bandes</a:t>
            </a:r>
            <a:r>
              <a:rPr lang="en-GB" sz="4000" dirty="0" smtClean="0"/>
              <a:t> de </a:t>
            </a:r>
            <a:r>
              <a:rPr lang="en-GB" sz="4000" dirty="0" err="1" smtClean="0"/>
              <a:t>papier</a:t>
            </a:r>
            <a:r>
              <a:rPr lang="en-GB" sz="4000" dirty="0" smtClean="0"/>
              <a:t> et de la </a:t>
            </a:r>
            <a:r>
              <a:rPr lang="en-GB" sz="4000" dirty="0" err="1" smtClean="0"/>
              <a:t>colle</a:t>
            </a:r>
            <a:r>
              <a:rPr lang="en-GB" sz="4000" dirty="0" smtClean="0"/>
              <a:t>.</a:t>
            </a:r>
            <a:endParaRPr lang="en-GB" sz="4000" dirty="0"/>
          </a:p>
        </p:txBody>
      </p:sp>
      <p:pic>
        <p:nvPicPr>
          <p:cNvPr id="17410" name="Picture 2" descr="G:\Ensemble consortium work\Let's enjoy making\Shoe box room\papier sur boites allumett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836712"/>
            <a:ext cx="5372051" cy="4032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67951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23528" y="5013176"/>
            <a:ext cx="8568952" cy="172819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4000" dirty="0" smtClean="0"/>
              <a:t>3. </a:t>
            </a:r>
            <a:r>
              <a:rPr lang="en-GB" sz="4000" dirty="0" err="1" smtClean="0"/>
              <a:t>Tapissez</a:t>
            </a:r>
            <a:r>
              <a:rPr lang="en-GB" sz="4000" dirty="0" smtClean="0"/>
              <a:t> les bouts des </a:t>
            </a:r>
            <a:r>
              <a:rPr lang="en-GB" sz="4000" dirty="0" err="1" smtClean="0"/>
              <a:t>boîtes</a:t>
            </a:r>
            <a:r>
              <a:rPr lang="en-GB" sz="4000" dirty="0" smtClean="0"/>
              <a:t> avec du </a:t>
            </a:r>
            <a:r>
              <a:rPr lang="en-GB" sz="4000" dirty="0" err="1" smtClean="0"/>
              <a:t>papier</a:t>
            </a:r>
            <a:r>
              <a:rPr lang="en-GB" sz="4000" dirty="0" smtClean="0"/>
              <a:t> </a:t>
            </a:r>
            <a:r>
              <a:rPr lang="en-GB" sz="4000" dirty="0" err="1" smtClean="0"/>
              <a:t>marron</a:t>
            </a:r>
            <a:r>
              <a:rPr lang="en-GB" sz="4000" dirty="0" smtClean="0"/>
              <a:t>. </a:t>
            </a:r>
            <a:endParaRPr lang="en-GB" sz="4000" dirty="0"/>
          </a:p>
        </p:txBody>
      </p:sp>
      <p:pic>
        <p:nvPicPr>
          <p:cNvPr id="18434" name="Picture 2" descr="G:\Ensemble consortium work\Let's enjoy making\Shoe box room\match box drawe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3493" y="548680"/>
            <a:ext cx="5641603" cy="423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850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What you will be able to do</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395536" y="1916832"/>
            <a:ext cx="7376864" cy="1440160"/>
          </a:xfrm>
        </p:spPr>
        <p:txBody>
          <a:bodyPr>
            <a:normAutofit/>
          </a:bodyPr>
          <a:lstStyle/>
          <a:p>
            <a:pPr marL="457200" indent="-457200" algn="l">
              <a:buFont typeface="Arial" panose="020B0604020202020204" pitchFamily="34" charset="0"/>
              <a:buChar char="•"/>
            </a:pPr>
            <a:r>
              <a:rPr lang="en-GB" b="1" dirty="0" smtClean="0">
                <a:solidFill>
                  <a:schemeClr val="tx1"/>
                </a:solidFill>
              </a:rPr>
              <a:t>Use French to demonstrate the steps of a process</a:t>
            </a:r>
          </a:p>
        </p:txBody>
      </p:sp>
    </p:spTree>
    <p:extLst>
      <p:ext uri="{BB962C8B-B14F-4D97-AF65-F5344CB8AC3E}">
        <p14:creationId xmlns:p14="http://schemas.microsoft.com/office/powerpoint/2010/main" val="1198042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73457" y="368660"/>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err="1" smtClean="0"/>
              <a:t>Voici</a:t>
            </a:r>
            <a:r>
              <a:rPr lang="en-GB" sz="4000" dirty="0" smtClean="0"/>
              <a:t> </a:t>
            </a:r>
            <a:r>
              <a:rPr lang="en-GB" sz="4000" dirty="0" err="1" smtClean="0"/>
              <a:t>une</a:t>
            </a:r>
            <a:r>
              <a:rPr lang="en-GB" sz="4000" dirty="0" smtClean="0"/>
              <a:t> </a:t>
            </a:r>
            <a:r>
              <a:rPr lang="en-GB" sz="4000" dirty="0" err="1" smtClean="0"/>
              <a:t>boîte</a:t>
            </a:r>
            <a:r>
              <a:rPr lang="en-GB" sz="4000" dirty="0" smtClean="0"/>
              <a:t> pour un grand lit.</a:t>
            </a:r>
            <a:endParaRPr lang="en-GB" sz="4000" dirty="0"/>
          </a:p>
        </p:txBody>
      </p:sp>
      <p:pic>
        <p:nvPicPr>
          <p:cNvPr id="22531" name="Picture 3" descr="G:\Ensemble consortium work\Let's enjoy making\Shoe box room\bedbase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1628800"/>
            <a:ext cx="5080000" cy="462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83314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73457" y="368660"/>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err="1" smtClean="0"/>
              <a:t>Faites</a:t>
            </a:r>
            <a:r>
              <a:rPr lang="en-GB" sz="4000" dirty="0" smtClean="0"/>
              <a:t> un duvet et un </a:t>
            </a:r>
            <a:r>
              <a:rPr lang="en-GB" sz="4000" dirty="0" err="1" smtClean="0"/>
              <a:t>oreiller</a:t>
            </a:r>
            <a:r>
              <a:rPr lang="en-GB" sz="4000" dirty="0" smtClean="0"/>
              <a:t>.</a:t>
            </a:r>
            <a:endParaRPr lang="en-GB" sz="4000" dirty="0"/>
          </a:p>
        </p:txBody>
      </p:sp>
      <p:pic>
        <p:nvPicPr>
          <p:cNvPr id="23555" name="Picture 3" descr="G:\Ensemble consortium work\Let's enjoy making\Shoe box room\grand 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2060848"/>
            <a:ext cx="7143751" cy="3562350"/>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p:cNvCxnSpPr/>
          <p:nvPr/>
        </p:nvCxnSpPr>
        <p:spPr>
          <a:xfrm flipH="1">
            <a:off x="2483768" y="1160748"/>
            <a:ext cx="1512168" cy="27723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5652120" y="1160748"/>
            <a:ext cx="1008112" cy="153855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36927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41162" y="116632"/>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Et voilà !</a:t>
            </a:r>
            <a:endParaRPr lang="en-GB" sz="4000" dirty="0"/>
          </a:p>
        </p:txBody>
      </p:sp>
      <p:pic>
        <p:nvPicPr>
          <p:cNvPr id="24578" name="Picture 2" descr="G:\Ensemble consortium work\Let's enjoy making\Shoe box room\complete room insi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6789" y="1052736"/>
            <a:ext cx="6809585" cy="435813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7504" y="5459278"/>
            <a:ext cx="8856984" cy="1200329"/>
          </a:xfrm>
          <a:prstGeom prst="rect">
            <a:avLst/>
          </a:prstGeom>
          <a:noFill/>
        </p:spPr>
        <p:txBody>
          <a:bodyPr wrap="square" rtlCol="0">
            <a:spAutoFit/>
          </a:bodyPr>
          <a:lstStyle/>
          <a:p>
            <a:r>
              <a:rPr lang="en-GB" sz="2400" dirty="0" smtClean="0"/>
              <a:t>Il y a </a:t>
            </a:r>
            <a:r>
              <a:rPr lang="en-GB" sz="2400" dirty="0"/>
              <a:t>un fauteuil, </a:t>
            </a:r>
            <a:r>
              <a:rPr lang="en-GB" sz="2400" dirty="0" smtClean="0"/>
              <a:t>un grand lit et </a:t>
            </a:r>
            <a:r>
              <a:rPr lang="en-GB" sz="2400" dirty="0" err="1" smtClean="0"/>
              <a:t>une</a:t>
            </a:r>
            <a:r>
              <a:rPr lang="en-GB" sz="2400" dirty="0" smtClean="0"/>
              <a:t> commode.</a:t>
            </a:r>
          </a:p>
          <a:p>
            <a:r>
              <a:rPr lang="en-GB" sz="2400" dirty="0" smtClean="0"/>
              <a:t>Derrière la commode </a:t>
            </a:r>
            <a:r>
              <a:rPr lang="en-GB" sz="2400" dirty="0" err="1" smtClean="0"/>
              <a:t>il</a:t>
            </a:r>
            <a:r>
              <a:rPr lang="en-GB" sz="2400" dirty="0" smtClean="0"/>
              <a:t> y a</a:t>
            </a:r>
            <a:r>
              <a:rPr lang="en-GB" sz="2400" dirty="0"/>
              <a:t> </a:t>
            </a:r>
            <a:r>
              <a:rPr lang="en-GB" sz="2400" dirty="0" smtClean="0"/>
              <a:t>un </a:t>
            </a:r>
            <a:r>
              <a:rPr lang="en-GB" sz="2400" dirty="0" err="1" smtClean="0"/>
              <a:t>lampadaire</a:t>
            </a:r>
            <a:r>
              <a:rPr lang="en-GB" sz="2400" dirty="0" smtClean="0"/>
              <a:t>. </a:t>
            </a:r>
          </a:p>
          <a:p>
            <a:r>
              <a:rPr lang="en-GB" sz="2400" dirty="0" err="1" smtClean="0"/>
              <a:t>C’est</a:t>
            </a:r>
            <a:r>
              <a:rPr lang="en-GB" sz="2400" dirty="0" smtClean="0"/>
              <a:t> chic, </a:t>
            </a:r>
            <a:r>
              <a:rPr lang="en-GB" sz="2400" dirty="0" err="1" smtClean="0"/>
              <a:t>n’est-ce</a:t>
            </a:r>
            <a:r>
              <a:rPr lang="en-GB" sz="2400" dirty="0" smtClean="0"/>
              <a:t> pas ?</a:t>
            </a:r>
            <a:endParaRPr lang="en-GB" sz="2400" dirty="0"/>
          </a:p>
        </p:txBody>
      </p:sp>
      <p:cxnSp>
        <p:nvCxnSpPr>
          <p:cNvPr id="9" name="Straight Arrow Connector 8"/>
          <p:cNvCxnSpPr/>
          <p:nvPr/>
        </p:nvCxnSpPr>
        <p:spPr>
          <a:xfrm flipV="1">
            <a:off x="1691680" y="4725144"/>
            <a:ext cx="1080120" cy="86409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924200" y="4677125"/>
            <a:ext cx="1080120" cy="86409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292080" y="4546774"/>
            <a:ext cx="1368152" cy="91250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6876256" y="3789041"/>
            <a:ext cx="391852" cy="167023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37921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4000" b="1" dirty="0">
                <a:solidFill>
                  <a:srgbClr val="6DC1E3"/>
                </a:solidFill>
                <a:latin typeface="Comic Sans MS" panose="030F0702030302020204" pitchFamily="66" charset="0"/>
              </a:rPr>
              <a:t>Do </a:t>
            </a:r>
            <a:r>
              <a:rPr lang="en-GB" sz="4000" b="1" dirty="0">
                <a:solidFill>
                  <a:srgbClr val="6DC1E3"/>
                </a:solidFill>
                <a:latin typeface="Comic Sans MS" panose="030F0702030302020204" pitchFamily="66" charset="0"/>
              </a:rPr>
              <a:t>one</a:t>
            </a:r>
            <a:r>
              <a:rPr lang="en-GB" sz="4000" b="1" dirty="0">
                <a:solidFill>
                  <a:srgbClr val="6DC1E3"/>
                </a:solidFill>
                <a:latin typeface="Comic Sans MS" panose="030F0702030302020204" pitchFamily="66" charset="0"/>
              </a:rPr>
              <a:t> thing!</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1340768"/>
            <a:ext cx="8229600" cy="4680520"/>
          </a:xfrm>
        </p:spPr>
        <p:txBody>
          <a:bodyPr>
            <a:noAutofit/>
          </a:bodyPr>
          <a:lstStyle/>
          <a:p>
            <a:pPr>
              <a:buNone/>
            </a:pPr>
            <a:r>
              <a:rPr lang="en-GB" sz="2000" b="1" dirty="0" smtClean="0">
                <a:latin typeface="Arial" pitchFamily="34" charset="0"/>
                <a:cs typeface="Arial" pitchFamily="34" charset="0"/>
              </a:rPr>
              <a:t>How you can practise the language</a:t>
            </a:r>
            <a:endParaRPr lang="en-GB" sz="2000" dirty="0" smtClean="0">
              <a:latin typeface="Arial" pitchFamily="34" charset="0"/>
              <a:cs typeface="Arial" pitchFamily="34" charset="0"/>
            </a:endParaRPr>
          </a:p>
          <a:p>
            <a:pPr lvl="0"/>
            <a:r>
              <a:rPr lang="en-GB" sz="2000" dirty="0" smtClean="0">
                <a:latin typeface="Arial" pitchFamily="34" charset="0"/>
                <a:cs typeface="Arial" pitchFamily="34" charset="0"/>
              </a:rPr>
              <a:t>Model a new description of a bedroom using the examples provided</a:t>
            </a:r>
          </a:p>
          <a:p>
            <a:pPr lvl="0"/>
            <a:r>
              <a:rPr lang="en-GB" sz="2000" dirty="0" smtClean="0">
                <a:latin typeface="Arial" pitchFamily="34" charset="0"/>
                <a:cs typeface="Arial" pitchFamily="34" charset="0"/>
              </a:rPr>
              <a:t>Use gestures and pictures to introduce passive vocabulary (which children respond to but don’t need to learn at this stage)</a:t>
            </a:r>
          </a:p>
          <a:p>
            <a:pPr lvl="0"/>
            <a:r>
              <a:rPr lang="en-GB" sz="2000" dirty="0" smtClean="0">
                <a:latin typeface="Arial" pitchFamily="34" charset="0"/>
                <a:cs typeface="Arial" pitchFamily="34" charset="0"/>
              </a:rPr>
              <a:t>Use some of the imperatives to practise giving instructions, e.g. </a:t>
            </a:r>
            <a:r>
              <a:rPr lang="en-GB" sz="2000" dirty="0" err="1" smtClean="0">
                <a:latin typeface="Arial" pitchFamily="34" charset="0"/>
                <a:cs typeface="Arial" pitchFamily="34" charset="0"/>
              </a:rPr>
              <a:t>Montrez-moi</a:t>
            </a:r>
            <a:r>
              <a:rPr lang="en-GB" sz="2000" dirty="0" smtClean="0">
                <a:latin typeface="Arial" pitchFamily="34" charset="0"/>
                <a:cs typeface="Arial" pitchFamily="34" charset="0"/>
              </a:rPr>
              <a:t> (show me); </a:t>
            </a:r>
            <a:r>
              <a:rPr lang="en-GB" sz="2000" dirty="0" err="1" smtClean="0">
                <a:latin typeface="Arial" pitchFamily="34" charset="0"/>
                <a:cs typeface="Arial" pitchFamily="34" charset="0"/>
              </a:rPr>
              <a:t>Vérifiez</a:t>
            </a:r>
            <a:r>
              <a:rPr lang="en-GB" sz="2000" dirty="0" smtClean="0">
                <a:latin typeface="Arial" pitchFamily="34" charset="0"/>
                <a:cs typeface="Arial" pitchFamily="34" charset="0"/>
              </a:rPr>
              <a:t> la </a:t>
            </a:r>
            <a:r>
              <a:rPr lang="en-GB" sz="2000" dirty="0" err="1" smtClean="0">
                <a:latin typeface="Arial" pitchFamily="34" charset="0"/>
                <a:cs typeface="Arial" pitchFamily="34" charset="0"/>
              </a:rPr>
              <a:t>réponse</a:t>
            </a:r>
            <a:r>
              <a:rPr lang="en-GB" sz="2000" dirty="0" smtClean="0">
                <a:latin typeface="Arial" pitchFamily="34" charset="0"/>
                <a:cs typeface="Arial" pitchFamily="34" charset="0"/>
              </a:rPr>
              <a:t> (check the answer)</a:t>
            </a:r>
          </a:p>
          <a:p>
            <a:pPr>
              <a:buNone/>
            </a:pPr>
            <a:endParaRPr lang="en-GB" sz="2000" b="1" dirty="0" smtClean="0">
              <a:latin typeface="Arial" pitchFamily="34" charset="0"/>
              <a:cs typeface="Arial" pitchFamily="34" charset="0"/>
            </a:endParaRPr>
          </a:p>
          <a:p>
            <a:pPr>
              <a:buNone/>
            </a:pPr>
            <a:r>
              <a:rPr lang="en-GB" sz="2000" b="1" dirty="0" smtClean="0">
                <a:latin typeface="Arial" pitchFamily="34" charset="0"/>
                <a:cs typeface="Arial" pitchFamily="34" charset="0"/>
              </a:rPr>
              <a:t>What you can do with your class</a:t>
            </a:r>
            <a:endParaRPr lang="en-GB" sz="2000" dirty="0" smtClean="0">
              <a:latin typeface="Arial" pitchFamily="34" charset="0"/>
              <a:cs typeface="Arial" pitchFamily="34" charset="0"/>
            </a:endParaRPr>
          </a:p>
          <a:p>
            <a:pPr lvl="0"/>
            <a:r>
              <a:rPr lang="en-GB" sz="2000" dirty="0" smtClean="0">
                <a:latin typeface="Arial" pitchFamily="34" charset="0"/>
                <a:cs typeface="Arial" pitchFamily="34" charset="0"/>
              </a:rPr>
              <a:t>Put together the materials they need in order to complete a design project</a:t>
            </a:r>
          </a:p>
          <a:p>
            <a:pPr lvl="0"/>
            <a:r>
              <a:rPr lang="en-GB" sz="2000" dirty="0" smtClean="0">
                <a:latin typeface="Arial" pitchFamily="34" charset="0"/>
                <a:cs typeface="Arial" pitchFamily="34" charset="0"/>
              </a:rPr>
              <a:t>Label the materials so that the children see the language before they embark on the project. </a:t>
            </a:r>
          </a:p>
          <a:p>
            <a:pPr marL="0" lvl="0" indent="0">
              <a:buNone/>
            </a:pPr>
            <a:endParaRPr lang="en-GB" sz="2000" dirty="0" smtClean="0">
              <a:latin typeface="Arial" pitchFamily="34" charset="0"/>
              <a:cs typeface="Arial" pitchFamily="34" charset="0"/>
            </a:endParaRPr>
          </a:p>
          <a:p>
            <a:pPr>
              <a:buNone/>
            </a:pPr>
            <a:endParaRPr lang="en-GB" sz="2000" dirty="0"/>
          </a:p>
        </p:txBody>
      </p:sp>
    </p:spTree>
    <p:extLst>
      <p:ext uri="{BB962C8B-B14F-4D97-AF65-F5344CB8AC3E}">
        <p14:creationId xmlns:p14="http://schemas.microsoft.com/office/powerpoint/2010/main" val="19935216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Making Session 4</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61892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629061" y="224644"/>
            <a:ext cx="777240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err="1" smtClean="0"/>
              <a:t>Vous</a:t>
            </a:r>
            <a:r>
              <a:rPr lang="en-GB" sz="3600" dirty="0" smtClean="0"/>
              <a:t> </a:t>
            </a:r>
            <a:r>
              <a:rPr lang="en-GB" sz="3600" dirty="0" err="1" smtClean="0"/>
              <a:t>allez</a:t>
            </a:r>
            <a:r>
              <a:rPr lang="en-GB" sz="3600" dirty="0" smtClean="0"/>
              <a:t> </a:t>
            </a:r>
            <a:r>
              <a:rPr lang="en-GB" sz="3600" dirty="0" err="1" smtClean="0"/>
              <a:t>fabriquer</a:t>
            </a:r>
            <a:r>
              <a:rPr lang="en-GB" sz="3600" dirty="0" smtClean="0"/>
              <a:t> </a:t>
            </a:r>
            <a:r>
              <a:rPr lang="en-GB" sz="3600" dirty="0" err="1" smtClean="0"/>
              <a:t>une</a:t>
            </a:r>
            <a:r>
              <a:rPr lang="en-GB" sz="3600" dirty="0" smtClean="0"/>
              <a:t> </a:t>
            </a:r>
            <a:r>
              <a:rPr lang="en-GB" sz="3600" dirty="0" err="1" smtClean="0"/>
              <a:t>chambre</a:t>
            </a:r>
            <a:endParaRPr lang="en-GB" sz="3600" dirty="0"/>
          </a:p>
        </p:txBody>
      </p:sp>
      <p:pic>
        <p:nvPicPr>
          <p:cNvPr id="2050" name="Picture 2" descr="G:\PMFL consortium work\Let's enjoy making\Shoe box room\complete room outsi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404144"/>
            <a:ext cx="8096251" cy="523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1733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G:\PMFL consortium work\Let's enjoy making\Shoe box room\shoebo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1556792"/>
            <a:ext cx="5226099" cy="4041517"/>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611560" y="620688"/>
            <a:ext cx="777240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(1) Le </a:t>
            </a:r>
            <a:r>
              <a:rPr lang="en-GB" dirty="0" err="1" smtClean="0"/>
              <a:t>matériel</a:t>
            </a:r>
            <a:endParaRPr lang="en-GB" dirty="0"/>
          </a:p>
        </p:txBody>
      </p:sp>
      <p:sp>
        <p:nvSpPr>
          <p:cNvPr id="6" name="Title 1"/>
          <p:cNvSpPr txBox="1">
            <a:spLocks/>
          </p:cNvSpPr>
          <p:nvPr/>
        </p:nvSpPr>
        <p:spPr>
          <a:xfrm>
            <a:off x="611560" y="5805264"/>
            <a:ext cx="777240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err="1" smtClean="0"/>
              <a:t>une</a:t>
            </a:r>
            <a:r>
              <a:rPr lang="en-GB" sz="3600" dirty="0" smtClean="0"/>
              <a:t> </a:t>
            </a:r>
            <a:r>
              <a:rPr lang="en-GB" sz="3600" dirty="0" err="1" smtClean="0"/>
              <a:t>boîte</a:t>
            </a:r>
            <a:r>
              <a:rPr lang="en-GB" sz="3600" dirty="0" smtClean="0"/>
              <a:t> </a:t>
            </a:r>
            <a:r>
              <a:rPr lang="en-GB" sz="4000" dirty="0" smtClean="0"/>
              <a:t>de</a:t>
            </a:r>
            <a:r>
              <a:rPr lang="en-GB" sz="3600" dirty="0" smtClean="0"/>
              <a:t> </a:t>
            </a:r>
            <a:r>
              <a:rPr lang="en-GB" sz="3600" dirty="0" err="1" smtClean="0"/>
              <a:t>chaussures</a:t>
            </a:r>
            <a:r>
              <a:rPr lang="en-GB" sz="3600" dirty="0" smtClean="0"/>
              <a:t> vide</a:t>
            </a:r>
            <a:endParaRPr lang="en-GB" sz="3600" dirty="0"/>
          </a:p>
        </p:txBody>
      </p:sp>
    </p:spTree>
    <p:extLst>
      <p:ext uri="{BB962C8B-B14F-4D97-AF65-F5344CB8AC3E}">
        <p14:creationId xmlns:p14="http://schemas.microsoft.com/office/powerpoint/2010/main" val="2694531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11560" y="5805264"/>
            <a:ext cx="777240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des </a:t>
            </a:r>
            <a:r>
              <a:rPr lang="en-GB" sz="4000" dirty="0" err="1" smtClean="0"/>
              <a:t>ciseaux</a:t>
            </a:r>
            <a:endParaRPr lang="en-GB" sz="4000" dirty="0"/>
          </a:p>
        </p:txBody>
      </p:sp>
      <p:pic>
        <p:nvPicPr>
          <p:cNvPr id="5122" name="Picture 2" descr="G:\PMFL consortium work\Let's enjoy making\Shoe box room\ciseau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945" y="1196752"/>
            <a:ext cx="7241629" cy="4063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20302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915957" y="5830214"/>
            <a:ext cx="5184576"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de la </a:t>
            </a:r>
            <a:r>
              <a:rPr lang="en-GB" sz="4000" dirty="0" err="1" smtClean="0"/>
              <a:t>colle</a:t>
            </a:r>
            <a:endParaRPr lang="en-GB" sz="4000" dirty="0"/>
          </a:p>
        </p:txBody>
      </p:sp>
      <p:pic>
        <p:nvPicPr>
          <p:cNvPr id="1026" name="Picture 2" descr="G:\Ensemble consortium work\Let's enjoy making\Shoe box room\de la col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908720"/>
            <a:ext cx="2132219" cy="4335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41128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915957" y="5830214"/>
            <a:ext cx="5184576"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un </a:t>
            </a:r>
            <a:r>
              <a:rPr lang="en-GB" sz="4000" dirty="0" err="1" smtClean="0"/>
              <a:t>pinceau</a:t>
            </a:r>
            <a:endParaRPr lang="en-GB" sz="4000" dirty="0"/>
          </a:p>
        </p:txBody>
      </p:sp>
      <p:pic>
        <p:nvPicPr>
          <p:cNvPr id="2050" name="Picture 2" descr="G:\Ensemble consortium work\Let's enjoy making\Shoe box room\pincea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5912" y="1089490"/>
            <a:ext cx="4800384" cy="4157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22024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27823" y="5661248"/>
            <a:ext cx="756084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t>des </a:t>
            </a:r>
            <a:r>
              <a:rPr lang="en-GB" sz="4000" dirty="0" err="1" smtClean="0"/>
              <a:t>bandes</a:t>
            </a:r>
            <a:r>
              <a:rPr lang="en-GB" sz="4000" dirty="0" smtClean="0"/>
              <a:t> de </a:t>
            </a:r>
            <a:r>
              <a:rPr lang="en-GB" sz="4000" dirty="0" err="1" smtClean="0"/>
              <a:t>papier</a:t>
            </a:r>
            <a:r>
              <a:rPr lang="en-GB" sz="4000" dirty="0" smtClean="0"/>
              <a:t> </a:t>
            </a:r>
            <a:r>
              <a:rPr lang="en-GB" sz="4000" dirty="0" err="1" smtClean="0"/>
              <a:t>blanc</a:t>
            </a:r>
            <a:endParaRPr lang="en-GB" sz="4000" dirty="0"/>
          </a:p>
        </p:txBody>
      </p:sp>
      <p:pic>
        <p:nvPicPr>
          <p:cNvPr id="7170" name="Picture 2" descr="G:\PMFL consortium work\Let's enjoy making\Shoe box room\papier blan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1809" y="980728"/>
            <a:ext cx="5552869" cy="4252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2805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1216</TotalTime>
  <Words>2792</Words>
  <Application>Microsoft Office PowerPoint</Application>
  <PresentationFormat>On-screen Show (4:3)</PresentationFormat>
  <Paragraphs>150</Paragraphs>
  <Slides>34</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Arial Narrow</vt:lpstr>
      <vt:lpstr>Calibri</vt:lpstr>
      <vt:lpstr>Comic Sans MS</vt:lpstr>
      <vt:lpstr>Times New Roman</vt:lpstr>
      <vt:lpstr>Office Theme</vt:lpstr>
      <vt:lpstr>PowerPoint Presentation</vt:lpstr>
      <vt:lpstr>Let’s enjoy making: Session 4</vt:lpstr>
      <vt:lpstr>What you will be able to 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enjoy sounds: Session 1</dc:title>
  <dc:creator>User</dc:creator>
  <cp:lastModifiedBy>Charlotte Johnston</cp:lastModifiedBy>
  <cp:revision>75</cp:revision>
  <dcterms:created xsi:type="dcterms:W3CDTF">2015-01-06T10:51:19Z</dcterms:created>
  <dcterms:modified xsi:type="dcterms:W3CDTF">2015-06-02T09:20:14Z</dcterms:modified>
</cp:coreProperties>
</file>