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9" r:id="rId2"/>
    <p:sldId id="257" r:id="rId3"/>
    <p:sldId id="273" r:id="rId4"/>
    <p:sldId id="278" r:id="rId5"/>
    <p:sldId id="268" r:id="rId6"/>
    <p:sldId id="265" r:id="rId7"/>
    <p:sldId id="266" r:id="rId8"/>
    <p:sldId id="264" r:id="rId9"/>
    <p:sldId id="269" r:id="rId10"/>
    <p:sldId id="270" r:id="rId11"/>
    <p:sldId id="277" r:id="rId12"/>
    <p:sldId id="267" r:id="rId13"/>
    <p:sldId id="275" r:id="rId14"/>
    <p:sldId id="276" r:id="rId15"/>
    <p:sldId id="274"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39" autoAdjust="0"/>
  </p:normalViewPr>
  <p:slideViewPr>
    <p:cSldViewPr>
      <p:cViewPr varScale="1">
        <p:scale>
          <a:sx n="62" d="100"/>
          <a:sy n="62" d="100"/>
        </p:scale>
        <p:origin x="72"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CB458E-9607-48EF-8748-9B067E560B07}" type="datetimeFigureOut">
              <a:rPr lang="en-GB" smtClean="0"/>
              <a:t>02/06/2015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E557B6-E1D2-47E7-9160-7EA5E6CDACE6}" type="slidenum">
              <a:rPr lang="en-GB" smtClean="0"/>
              <a:t>‹#›</a:t>
            </a:fld>
            <a:endParaRPr lang="en-GB"/>
          </a:p>
        </p:txBody>
      </p:sp>
    </p:spTree>
    <p:extLst>
      <p:ext uri="{BB962C8B-B14F-4D97-AF65-F5344CB8AC3E}">
        <p14:creationId xmlns:p14="http://schemas.microsoft.com/office/powerpoint/2010/main" val="198215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Assuming that</a:t>
            </a:r>
            <a:r>
              <a:rPr lang="en-US" altLang="en-US" baseline="0" dirty="0" smtClean="0"/>
              <a:t> the project has been completed and that all of the children have made their room, we move on to the evaluation session, which should be done, as far as possible, in French. This session revises old language and introduces a few extra words to enable the children to make positive and accurate judgments about their classmates’ work.</a:t>
            </a:r>
          </a:p>
        </p:txBody>
      </p:sp>
      <p:sp>
        <p:nvSpPr>
          <p:cNvPr id="4" name="Slide Number Placeholder 3"/>
          <p:cNvSpPr>
            <a:spLocks noGrp="1"/>
          </p:cNvSpPr>
          <p:nvPr>
            <p:ph type="sldNum" sz="quarter" idx="10"/>
          </p:nvPr>
        </p:nvSpPr>
        <p:spPr/>
        <p:txBody>
          <a:bodyPr/>
          <a:lstStyle/>
          <a:p>
            <a:fld id="{05E557B6-E1D2-47E7-9160-7EA5E6CDACE6}" type="slidenum">
              <a:rPr lang="en-GB" smtClean="0"/>
              <a:t>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passage is one that might have been written by a pupil, let’s call her Lucy Morton.</a:t>
            </a:r>
            <a:r>
              <a:rPr lang="en-GB" baseline="0" dirty="0" smtClean="0"/>
              <a:t> Ask the teachers (and eventually the children) to read it and then ask them what they think </a:t>
            </a:r>
            <a:r>
              <a:rPr lang="en-GB" i="1" baseline="0" dirty="0" err="1" smtClean="0"/>
              <a:t>il</a:t>
            </a:r>
            <a:r>
              <a:rPr lang="en-GB" i="1" baseline="0" dirty="0" smtClean="0"/>
              <a:t> </a:t>
            </a:r>
            <a:r>
              <a:rPr lang="en-GB" i="1" baseline="0" dirty="0" err="1" smtClean="0"/>
              <a:t>va</a:t>
            </a:r>
            <a:r>
              <a:rPr lang="en-GB" i="1" baseline="0" dirty="0" smtClean="0"/>
              <a:t> </a:t>
            </a:r>
            <a:r>
              <a:rPr lang="en-GB" i="1" baseline="0" dirty="0" err="1" smtClean="0"/>
              <a:t>bien</a:t>
            </a:r>
            <a:r>
              <a:rPr lang="en-GB" i="1" baseline="0" dirty="0" smtClean="0"/>
              <a:t> avec</a:t>
            </a:r>
            <a:r>
              <a:rPr lang="en-GB" baseline="0" dirty="0" smtClean="0"/>
              <a:t> means. (It goes well with). They have met this phrase in Session 5. There is, in fact, no language here that they have not met before, but the description matches the room that we used as a model in Session 4. Ask the teachers (who might eventually ask their children) whether the description matches the picture, “</a:t>
            </a:r>
            <a:r>
              <a:rPr lang="en-GB" baseline="0" dirty="0" err="1" smtClean="0"/>
              <a:t>Est-ce</a:t>
            </a:r>
            <a:r>
              <a:rPr lang="en-GB" baseline="0" dirty="0" smtClean="0"/>
              <a:t> </a:t>
            </a:r>
            <a:r>
              <a:rPr lang="en-GB" baseline="0" dirty="0" err="1" smtClean="0"/>
              <a:t>que</a:t>
            </a:r>
            <a:r>
              <a:rPr lang="en-GB" baseline="0" dirty="0" smtClean="0"/>
              <a:t> la description </a:t>
            </a:r>
            <a:r>
              <a:rPr lang="en-GB" baseline="0" dirty="0" err="1" smtClean="0"/>
              <a:t>va</a:t>
            </a:r>
            <a:r>
              <a:rPr lang="en-GB" baseline="0" dirty="0" smtClean="0"/>
              <a:t> avec le tableau?” Now ask them if they can write a description of the room they have made. If the teachers have not made the room, they could write the description based on the design brief they produced in Session 5. The document e</a:t>
            </a:r>
            <a:r>
              <a:rPr lang="en-GB" b="1" baseline="0" dirty="0" smtClean="0"/>
              <a:t>valuation.docx</a:t>
            </a:r>
            <a:r>
              <a:rPr lang="en-GB" baseline="0" dirty="0" smtClean="0"/>
              <a:t> will help here.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11</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a:t>
            </a:r>
            <a:r>
              <a:rPr lang="en-GB" baseline="0" dirty="0" smtClean="0"/>
              <a:t> complete the project, children should make a single comment about each other’s work. A good way of doing this is to give them some sticky notes. You can purchase these in different shapes, such as speech bubbles. When each child’s work has comments added to it, they should all feel proud that their achievement has been registered in French. Some schools who do a project with shoeboxes display the finished products on a wall, and if this is possible, you are able to celebrate their progress in the foreign language. The incorporation of key grammatical notions (gender) is an important measure of progress and understanding which the children’s secondary school should appreciate. A display of the shoeboxes with the evaluations will show clearly how the language is being incorporated into the curriculum.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To draw this session</a:t>
            </a:r>
            <a:r>
              <a:rPr lang="en-GB" baseline="0" dirty="0" smtClean="0"/>
              <a:t> and the unit to a close, this and the next slide will remind the teachers of the statements from the programme of study that the unit promised to cover. Invite the teachers to discuss each point and to note which activities give coverage of these statements. If they can link them to specific episodes of their pupils’ work, they have a template for recording and exemplifying the children’s achievements over several weeks. These could be helpful as transfer documents linked to samples of work to pass on to the secondary school. Moreover, they will be valuable evidence to inspectors of potentially outstanding progress over time. The new Ofsted Framework stresses that single lessons are less likely to be judged outstanding; rather a judgment will be made on </a:t>
            </a:r>
            <a:r>
              <a:rPr lang="en-GB" sz="1200" kern="1200" dirty="0" smtClean="0">
                <a:solidFill>
                  <a:schemeClr val="tx1"/>
                </a:solidFill>
                <a:effectLst/>
                <a:latin typeface="+mn-lt"/>
                <a:ea typeface="+mn-ea"/>
                <a:cs typeface="+mn-cs"/>
              </a:rPr>
              <a:t>the quality of teaching and learning over time and how you can show evidence of it. Inspectors will want to</a:t>
            </a:r>
            <a:r>
              <a:rPr lang="en-GB" sz="1200" kern="1200" baseline="0" dirty="0" smtClean="0">
                <a:solidFill>
                  <a:schemeClr val="tx1"/>
                </a:solidFill>
                <a:effectLst/>
                <a:latin typeface="+mn-lt"/>
                <a:ea typeface="+mn-ea"/>
                <a:cs typeface="+mn-cs"/>
              </a:rPr>
              <a:t> see</a:t>
            </a:r>
            <a:r>
              <a:rPr lang="en-GB" sz="1200" kern="1200" dirty="0" smtClean="0">
                <a:solidFill>
                  <a:schemeClr val="tx1"/>
                </a:solidFill>
                <a:effectLst/>
                <a:latin typeface="+mn-lt"/>
                <a:ea typeface="+mn-ea"/>
                <a:cs typeface="+mn-cs"/>
              </a:rPr>
              <a:t> that every child has the opportunity to make progress from whatever level they are at (and this doesn’t mean National Curriculum levels), and that the teacher meets the needs of each individual learner. This</a:t>
            </a:r>
            <a:r>
              <a:rPr lang="en-GB" sz="1200" kern="1200" baseline="0" dirty="0" smtClean="0">
                <a:solidFill>
                  <a:schemeClr val="tx1"/>
                </a:solidFill>
                <a:effectLst/>
                <a:latin typeface="+mn-lt"/>
                <a:ea typeface="+mn-ea"/>
                <a:cs typeface="+mn-cs"/>
              </a:rPr>
              <a:t> unit also works on literacy skills. You may wish to ask the teachers where they think these skills are covered.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13</a:t>
            </a:fld>
            <a:endParaRPr lang="en-GB"/>
          </a:p>
        </p:txBody>
      </p:sp>
    </p:spTree>
    <p:extLst>
      <p:ext uri="{BB962C8B-B14F-4D97-AF65-F5344CB8AC3E}">
        <p14:creationId xmlns:p14="http://schemas.microsoft.com/office/powerpoint/2010/main" val="3442598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the teachers whether,</a:t>
            </a:r>
            <a:r>
              <a:rPr lang="en-GB" baseline="0" dirty="0" smtClean="0"/>
              <a:t> and to what extent, they will have covered the statements from the programme of study for </a:t>
            </a:r>
            <a:r>
              <a:rPr lang="en-GB" baseline="0" dirty="0" err="1" smtClean="0"/>
              <a:t>D&amp;T</a:t>
            </a:r>
            <a:r>
              <a:rPr lang="en-GB" baseline="0" dirty="0" smtClean="0"/>
              <a:t>. Ask them to consider whether they think children’s language lessons are more engaging if linked to a real task or situation. Lets’ hope they agree!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14</a:t>
            </a:fld>
            <a:endParaRPr lang="en-GB"/>
          </a:p>
        </p:txBody>
      </p:sp>
    </p:spTree>
    <p:extLst>
      <p:ext uri="{BB962C8B-B14F-4D97-AF65-F5344CB8AC3E}">
        <p14:creationId xmlns:p14="http://schemas.microsoft.com/office/powerpoint/2010/main" val="2081720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Do one thing: . Ask the teachers which of the suggested activities they think they will be able to do. We hope they will have enjoyed these sessions and feel empowered to try them with the children. It may be worth pointing out that, even if they are unable for whatever reason, to set up the design project, the tasks and exercises in the first three sessions will stand alone as a worthwhile project.</a:t>
            </a:r>
            <a:endParaRPr lang="en-GB" dirty="0" smtClean="0"/>
          </a:p>
          <a:p>
            <a:endParaRPr lang="en-GB" dirty="0"/>
          </a:p>
        </p:txBody>
      </p:sp>
      <p:sp>
        <p:nvSpPr>
          <p:cNvPr id="4" name="Slide Number Placeholder 3"/>
          <p:cNvSpPr>
            <a:spLocks noGrp="1"/>
          </p:cNvSpPr>
          <p:nvPr>
            <p:ph type="sldNum" sz="quarter" idx="10"/>
          </p:nvPr>
        </p:nvSpPr>
        <p:spPr/>
        <p:txBody>
          <a:bodyPr/>
          <a:lstStyle/>
          <a:p>
            <a:fld id="{6EA51F85-F157-4223-9AD2-35838686BAC4}" type="slidenum">
              <a:rPr lang="en-GB" smtClean="0"/>
              <a:t>15</a:t>
            </a:fld>
            <a:endParaRPr lang="en-GB"/>
          </a:p>
        </p:txBody>
      </p:sp>
    </p:spTree>
    <p:extLst>
      <p:ext uri="{BB962C8B-B14F-4D97-AF65-F5344CB8AC3E}">
        <p14:creationId xmlns:p14="http://schemas.microsoft.com/office/powerpoint/2010/main" val="1908690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to the teachers that</a:t>
            </a:r>
            <a:r>
              <a:rPr lang="en-GB" baseline="0" dirty="0" smtClean="0"/>
              <a:t> the language that they will teach the children will also be very useful for them to comment on aspects of children’s work, both in this project and in the classroom generally.</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a:t>
            </a:fld>
            <a:endParaRPr lang="en-GB"/>
          </a:p>
        </p:txBody>
      </p:sp>
    </p:spTree>
    <p:extLst>
      <p:ext uri="{BB962C8B-B14F-4D97-AF65-F5344CB8AC3E}">
        <p14:creationId xmlns:p14="http://schemas.microsoft.com/office/powerpoint/2010/main" val="918234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a:t>
            </a:r>
            <a:r>
              <a:rPr lang="en-GB" baseline="0" dirty="0" smtClean="0"/>
              <a:t> the teachers what they would think if their class could complete the project and then write a paragraph to describe their work. Ask them also whether they think their pupils might be capable of evaluating positively the work of their classmates. Explain that this session will show that, in order to achieve these two objectives, the children will need very little extra language from that which they have been learning over the course of these sessions, possibly over half a term.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4</a:t>
            </a:fld>
            <a:endParaRPr lang="en-GB"/>
          </a:p>
        </p:txBody>
      </p:sp>
    </p:spTree>
    <p:extLst>
      <p:ext uri="{BB962C8B-B14F-4D97-AF65-F5344CB8AC3E}">
        <p14:creationId xmlns:p14="http://schemas.microsoft.com/office/powerpoint/2010/main" val="918234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smtClean="0"/>
              <a:t>Start by revising the removal men’s dialogue so that the teachers, and ultimately the children, remember the words for </a:t>
            </a:r>
            <a:r>
              <a:rPr lang="en-US" altLang="en-US" i="1" baseline="0" dirty="0" smtClean="0"/>
              <a:t>a</a:t>
            </a:r>
            <a:r>
              <a:rPr lang="en-US" altLang="en-US" baseline="0" dirty="0" smtClean="0"/>
              <a:t>, </a:t>
            </a:r>
            <a:r>
              <a:rPr lang="en-US" altLang="en-US" i="1" baseline="0" dirty="0" smtClean="0"/>
              <a:t>the</a:t>
            </a:r>
            <a:r>
              <a:rPr lang="en-US" altLang="en-US" baseline="0" dirty="0" smtClean="0"/>
              <a:t> and </a:t>
            </a:r>
            <a:r>
              <a:rPr lang="en-US" altLang="en-US" i="1" baseline="0" dirty="0" smtClean="0"/>
              <a:t>it</a:t>
            </a:r>
            <a:r>
              <a:rPr lang="en-US" altLang="en-US" baseline="0" dirty="0" smtClean="0"/>
              <a:t>. Challenge them to remember the dialogue, and if they struggle load the dialogue in the presentation for Session 2. </a:t>
            </a:r>
          </a:p>
          <a:p>
            <a:endParaRPr lang="en-US" altLang="en-US" dirty="0"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FD9BB-EE61-4626-9D4B-63619B981494}" type="slidenum">
              <a:rPr lang="en-GB" altLang="en-US" smtClean="0"/>
              <a:pPr eaLnBrk="1" hangingPunct="1"/>
              <a:t>5</a:t>
            </a:fld>
            <a:endParaRPr lang="en-GB" altLang="en-US" smtClean="0"/>
          </a:p>
        </p:txBody>
      </p:sp>
    </p:spTree>
    <p:extLst>
      <p:ext uri="{BB962C8B-B14F-4D97-AF65-F5344CB8AC3E}">
        <p14:creationId xmlns:p14="http://schemas.microsoft.com/office/powerpoint/2010/main" val="5135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passage revises the original description that the children</a:t>
            </a:r>
            <a:r>
              <a:rPr lang="en-GB" baseline="0" dirty="0" smtClean="0"/>
              <a:t> practised in Session 1. Ask the teachers if they remember it (by heart if possible!)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6</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speaking/writing</a:t>
            </a:r>
            <a:r>
              <a:rPr lang="en-GB" baseline="0" dirty="0" smtClean="0"/>
              <a:t> template to show children how to make comments about a piece of work. Ask them a few questions, such as </a:t>
            </a:r>
            <a:r>
              <a:rPr lang="en-GB" i="1" baseline="0" dirty="0" smtClean="0"/>
              <a:t>Comment </a:t>
            </a:r>
            <a:r>
              <a:rPr lang="en-GB" i="1" baseline="0" dirty="0" err="1" smtClean="0"/>
              <a:t>dit</a:t>
            </a:r>
            <a:r>
              <a:rPr lang="en-GB" i="1" baseline="0" dirty="0" smtClean="0"/>
              <a:t>-on</a:t>
            </a:r>
            <a:r>
              <a:rPr lang="en-GB" baseline="0" dirty="0" smtClean="0"/>
              <a:t> (How do you say) “I really like the armchair”? You can point to the words to check with them whether they are right or not. Ask the teachers whether they remember how to say, “You are right?” (</a:t>
            </a:r>
            <a:r>
              <a:rPr lang="en-GB" baseline="0" dirty="0" err="1" smtClean="0"/>
              <a:t>Oui</a:t>
            </a:r>
            <a:r>
              <a:rPr lang="en-GB" baseline="0" dirty="0" smtClean="0"/>
              <a:t>, </a:t>
            </a:r>
            <a:r>
              <a:rPr lang="en-GB" baseline="0" dirty="0" err="1" smtClean="0"/>
              <a:t>tu</a:t>
            </a:r>
            <a:r>
              <a:rPr lang="en-GB" baseline="0" dirty="0" smtClean="0"/>
              <a:t> as raison !). Ask them to </a:t>
            </a:r>
            <a:r>
              <a:rPr lang="en-GB" baseline="0" dirty="0" err="1" smtClean="0"/>
              <a:t>permutate</a:t>
            </a:r>
            <a:r>
              <a:rPr lang="en-GB" baseline="0" dirty="0" smtClean="0"/>
              <a:t> several examples from the columns in order to practise the structure.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7</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This</a:t>
            </a:r>
            <a:r>
              <a:rPr lang="en-GB" baseline="0" dirty="0" smtClean="0"/>
              <a:t> screen is simply to remind the class or the words for door and window, which they might wish to comment on in their evaluation of other people’s work.</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8</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language</a:t>
            </a:r>
            <a:r>
              <a:rPr lang="en-GB" baseline="0" dirty="0" smtClean="0"/>
              <a:t> adds further comments for evaluating work. The new words are </a:t>
            </a:r>
            <a:r>
              <a:rPr lang="en-GB" i="1" baseline="0" dirty="0" smtClean="0"/>
              <a:t>beau / belle</a:t>
            </a:r>
            <a:r>
              <a:rPr lang="en-GB" baseline="0" dirty="0" smtClean="0"/>
              <a:t> (beautiful);(e) </a:t>
            </a:r>
            <a:r>
              <a:rPr lang="en-GB" i="1" baseline="0" dirty="0" err="1" smtClean="0"/>
              <a:t>intéressant</a:t>
            </a:r>
            <a:r>
              <a:rPr lang="en-GB" i="1" baseline="0" dirty="0" smtClean="0"/>
              <a:t>(e), </a:t>
            </a:r>
            <a:r>
              <a:rPr lang="en-GB" baseline="0" dirty="0" smtClean="0"/>
              <a:t>interesting; </a:t>
            </a:r>
            <a:r>
              <a:rPr lang="en-GB" i="1" baseline="0" dirty="0" err="1" smtClean="0"/>
              <a:t>jolie</a:t>
            </a:r>
            <a:r>
              <a:rPr lang="en-GB" i="1" baseline="0" dirty="0" smtClean="0"/>
              <a:t>(e), </a:t>
            </a:r>
            <a:r>
              <a:rPr lang="en-GB" baseline="0" dirty="0" smtClean="0"/>
              <a:t>nice, pretty; </a:t>
            </a:r>
            <a:r>
              <a:rPr lang="en-GB" i="1" baseline="0" dirty="0" err="1" smtClean="0"/>
              <a:t>réussi</a:t>
            </a:r>
            <a:r>
              <a:rPr lang="en-GB" i="1" baseline="0" dirty="0" smtClean="0"/>
              <a:t>(e), </a:t>
            </a:r>
            <a:r>
              <a:rPr lang="en-GB" baseline="0" dirty="0" smtClean="0"/>
              <a:t>successful, effective; </a:t>
            </a:r>
            <a:r>
              <a:rPr lang="en-GB" i="1" baseline="0" dirty="0" smtClean="0"/>
              <a:t>soigné(e), </a:t>
            </a:r>
            <a:r>
              <a:rPr lang="en-GB" baseline="0" dirty="0" smtClean="0"/>
              <a:t>neat, carefully done; </a:t>
            </a:r>
            <a:r>
              <a:rPr lang="en-GB" i="1" baseline="0" dirty="0" err="1" smtClean="0"/>
              <a:t>bien</a:t>
            </a:r>
            <a:r>
              <a:rPr lang="en-GB" i="1" baseline="0" dirty="0" smtClean="0"/>
              <a:t> fait(e), </a:t>
            </a:r>
            <a:r>
              <a:rPr lang="en-GB" baseline="0" dirty="0" smtClean="0"/>
              <a:t>well done. Again, ask them to produce a few different utterances that they might model with their pupils. </a:t>
            </a:r>
          </a:p>
          <a:p>
            <a:r>
              <a:rPr lang="en-GB" baseline="0" dirty="0" smtClean="0"/>
              <a:t>The words in the stars are praise words: Bravo!, Well done! and Good work! If there are children who have made less progress than others, they might be confident enough only to write comments of one or two words, but these should be valued.</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9</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children might not</a:t>
            </a:r>
            <a:r>
              <a:rPr lang="en-GB" baseline="0" dirty="0" smtClean="0"/>
              <a:t> feel adventurous enough to comment on the effectiveness of the colour work, although it is part of the </a:t>
            </a:r>
            <a:r>
              <a:rPr lang="en-GB" baseline="0" dirty="0" err="1" smtClean="0"/>
              <a:t>D&amp;T</a:t>
            </a:r>
            <a:r>
              <a:rPr lang="en-GB" baseline="0" dirty="0" smtClean="0"/>
              <a:t> programme of study. For those who can, and wish, to elaborate their comments, this slide offers suggestions. In fact there is no language that has not been met already.</a:t>
            </a:r>
          </a:p>
          <a:p>
            <a:r>
              <a:rPr lang="en-GB" baseline="0" dirty="0" smtClean="0"/>
              <a:t>All of these speaking and writing frames are collected one </a:t>
            </a:r>
            <a:r>
              <a:rPr lang="en-GB" baseline="0" dirty="0" err="1" smtClean="0"/>
              <a:t>one</a:t>
            </a:r>
            <a:r>
              <a:rPr lang="en-GB" baseline="0" dirty="0" smtClean="0"/>
              <a:t> page in the document evaluation.docx, which could be printed out to let the teachers see how to support the children in class.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10</a:t>
            </a:fld>
            <a:endParaRPr lang="en-GB"/>
          </a:p>
        </p:txBody>
      </p:sp>
    </p:spTree>
    <p:extLst>
      <p:ext uri="{BB962C8B-B14F-4D97-AF65-F5344CB8AC3E}">
        <p14:creationId xmlns:p14="http://schemas.microsoft.com/office/powerpoint/2010/main" val="117845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39793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786997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5031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59295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13218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89456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9A976F-4A7D-4C1A-A312-1D998B4D27EB}"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46499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9A976F-4A7D-4C1A-A312-1D998B4D27EB}"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8670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A976F-4A7D-4C1A-A312-1D998B4D27EB}"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823392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29870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027913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A976F-4A7D-4C1A-A312-1D998B4D27EB}"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38C10-C5C2-4B0C-9D18-A876CF86F81F}" type="slidenum">
              <a:rPr lang="en-GB" smtClean="0"/>
              <a:t>‹#›</a:t>
            </a:fld>
            <a:endParaRPr lang="en-GB"/>
          </a:p>
        </p:txBody>
      </p:sp>
    </p:spTree>
    <p:extLst>
      <p:ext uri="{BB962C8B-B14F-4D97-AF65-F5344CB8AC3E}">
        <p14:creationId xmlns:p14="http://schemas.microsoft.com/office/powerpoint/2010/main" val="1955535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a:t>6</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506842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9772" y="447055"/>
            <a:ext cx="3960440" cy="461665"/>
          </a:xfrm>
          <a:prstGeom prst="rect">
            <a:avLst/>
          </a:prstGeom>
          <a:noFill/>
        </p:spPr>
        <p:txBody>
          <a:bodyPr wrap="square" rtlCol="0">
            <a:spAutoFit/>
          </a:bodyPr>
          <a:lstStyle/>
          <a:p>
            <a:r>
              <a:rPr lang="en-GB" sz="2400" dirty="0" smtClean="0"/>
              <a:t>A </a:t>
            </a:r>
            <a:r>
              <a:rPr lang="en-GB" sz="2400" dirty="0" err="1" smtClean="0"/>
              <a:t>vous</a:t>
            </a:r>
            <a:r>
              <a:rPr lang="en-GB" sz="2400" dirty="0" smtClean="0"/>
              <a:t> de </a:t>
            </a:r>
            <a:r>
              <a:rPr lang="en-GB" sz="2400" dirty="0" err="1" smtClean="0"/>
              <a:t>juger</a:t>
            </a:r>
            <a:r>
              <a:rPr lang="en-GB" sz="2400" dirty="0" smtClean="0"/>
              <a:t> les </a:t>
            </a:r>
            <a:r>
              <a:rPr lang="en-GB" sz="2400" dirty="0" err="1" smtClean="0"/>
              <a:t>projets</a:t>
            </a:r>
            <a:r>
              <a:rPr lang="en-GB" sz="2400" dirty="0" smtClean="0"/>
              <a:t> !</a:t>
            </a:r>
            <a:endParaRPr lang="en-GB" sz="2400" dirty="0"/>
          </a:p>
        </p:txBody>
      </p:sp>
      <p:sp>
        <p:nvSpPr>
          <p:cNvPr id="6" name="TextBox 5"/>
          <p:cNvSpPr txBox="1"/>
          <p:nvPr/>
        </p:nvSpPr>
        <p:spPr>
          <a:xfrm>
            <a:off x="87281" y="1525435"/>
            <a:ext cx="1892431" cy="461665"/>
          </a:xfrm>
          <a:prstGeom prst="rect">
            <a:avLst/>
          </a:prstGeom>
          <a:noFill/>
        </p:spPr>
        <p:txBody>
          <a:bodyPr wrap="square" rtlCol="0">
            <a:spAutoFit/>
          </a:bodyPr>
          <a:lstStyle/>
          <a:p>
            <a:r>
              <a:rPr lang="en-GB" sz="2400" dirty="0" smtClean="0"/>
              <a:t>Je </a:t>
            </a:r>
            <a:r>
              <a:rPr lang="en-GB" sz="2400" dirty="0" err="1" smtClean="0"/>
              <a:t>pense</a:t>
            </a:r>
            <a:r>
              <a:rPr lang="en-GB" sz="2400" dirty="0" smtClean="0"/>
              <a:t> </a:t>
            </a:r>
            <a:r>
              <a:rPr lang="en-GB" sz="2400" dirty="0" err="1" smtClean="0"/>
              <a:t>que</a:t>
            </a:r>
            <a:endParaRPr lang="en-GB" sz="2400" dirty="0" smtClean="0"/>
          </a:p>
        </p:txBody>
      </p:sp>
      <p:pic>
        <p:nvPicPr>
          <p:cNvPr id="2050"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61248"/>
            <a:ext cx="1307381" cy="92824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732240" y="2804735"/>
            <a:ext cx="1980220" cy="1200329"/>
          </a:xfrm>
          <a:prstGeom prst="rect">
            <a:avLst/>
          </a:prstGeom>
        </p:spPr>
        <p:txBody>
          <a:bodyPr wrap="square">
            <a:spAutoFit/>
          </a:bodyPr>
          <a:lstStyle/>
          <a:p>
            <a:r>
              <a:rPr lang="en-GB" sz="2400" dirty="0" smtClean="0"/>
              <a:t>belle</a:t>
            </a:r>
          </a:p>
          <a:p>
            <a:r>
              <a:rPr lang="en-GB" sz="2400" dirty="0" err="1" smtClean="0"/>
              <a:t>réussie</a:t>
            </a:r>
            <a:endParaRPr lang="en-GB" sz="2400" dirty="0"/>
          </a:p>
          <a:p>
            <a:r>
              <a:rPr lang="en-GB" sz="2400" dirty="0" err="1" smtClean="0"/>
              <a:t>intéressante</a:t>
            </a:r>
            <a:endParaRPr lang="en-GB" sz="2400" dirty="0"/>
          </a:p>
        </p:txBody>
      </p:sp>
      <p:sp>
        <p:nvSpPr>
          <p:cNvPr id="8" name="Rectangle 7"/>
          <p:cNvSpPr/>
          <p:nvPr/>
        </p:nvSpPr>
        <p:spPr>
          <a:xfrm>
            <a:off x="1984976" y="2804735"/>
            <a:ext cx="1771525" cy="830997"/>
          </a:xfrm>
          <a:prstGeom prst="rect">
            <a:avLst/>
          </a:prstGeom>
        </p:spPr>
        <p:txBody>
          <a:bodyPr wrap="square">
            <a:spAutoFit/>
          </a:bodyPr>
          <a:lstStyle/>
          <a:p>
            <a:r>
              <a:rPr lang="en-GB" sz="2400" dirty="0" smtClean="0"/>
              <a:t>ta </a:t>
            </a:r>
            <a:r>
              <a:rPr lang="en-GB" sz="2400" dirty="0" err="1" smtClean="0"/>
              <a:t>chambre</a:t>
            </a:r>
            <a:r>
              <a:rPr lang="en-GB" sz="2400" dirty="0" smtClean="0"/>
              <a:t> </a:t>
            </a:r>
          </a:p>
          <a:p>
            <a:r>
              <a:rPr lang="en-GB" sz="2400" dirty="0" smtClean="0"/>
              <a:t>la </a:t>
            </a:r>
            <a:r>
              <a:rPr lang="en-GB" sz="2400" dirty="0" err="1" smtClean="0"/>
              <a:t>porte</a:t>
            </a:r>
            <a:endParaRPr lang="en-GB" sz="2400" dirty="0"/>
          </a:p>
        </p:txBody>
      </p:sp>
      <p:sp>
        <p:nvSpPr>
          <p:cNvPr id="7" name="Rectangle 6"/>
          <p:cNvSpPr/>
          <p:nvPr/>
        </p:nvSpPr>
        <p:spPr>
          <a:xfrm>
            <a:off x="4096049" y="4869160"/>
            <a:ext cx="2276151" cy="461665"/>
          </a:xfrm>
          <a:prstGeom prst="rect">
            <a:avLst/>
          </a:prstGeom>
        </p:spPr>
        <p:txBody>
          <a:bodyPr wrap="square">
            <a:spAutoFit/>
          </a:bodyPr>
          <a:lstStyle/>
          <a:p>
            <a:r>
              <a:rPr lang="en-GB" sz="2400" dirty="0" err="1" smtClean="0"/>
              <a:t>va</a:t>
            </a:r>
            <a:r>
              <a:rPr lang="en-GB" sz="2400" dirty="0" smtClean="0"/>
              <a:t> </a:t>
            </a:r>
            <a:r>
              <a:rPr lang="en-GB" sz="2400" dirty="0" err="1" smtClean="0"/>
              <a:t>très</a:t>
            </a:r>
            <a:r>
              <a:rPr lang="en-GB" sz="2400" dirty="0" smtClean="0"/>
              <a:t> </a:t>
            </a:r>
            <a:r>
              <a:rPr lang="en-GB" sz="2400" dirty="0" err="1" smtClean="0"/>
              <a:t>bien</a:t>
            </a:r>
            <a:r>
              <a:rPr lang="en-GB" sz="2400" dirty="0" smtClean="0"/>
              <a:t> avec</a:t>
            </a:r>
            <a:endParaRPr lang="en-GB" sz="2400" dirty="0"/>
          </a:p>
        </p:txBody>
      </p:sp>
      <p:sp>
        <p:nvSpPr>
          <p:cNvPr id="9" name="TextBox 8"/>
          <p:cNvSpPr txBox="1"/>
          <p:nvPr/>
        </p:nvSpPr>
        <p:spPr>
          <a:xfrm>
            <a:off x="74402" y="2967335"/>
            <a:ext cx="1892431" cy="461665"/>
          </a:xfrm>
          <a:prstGeom prst="rect">
            <a:avLst/>
          </a:prstGeom>
          <a:noFill/>
        </p:spPr>
        <p:txBody>
          <a:bodyPr wrap="square" rtlCol="0">
            <a:spAutoFit/>
          </a:bodyPr>
          <a:lstStyle/>
          <a:p>
            <a:r>
              <a:rPr lang="en-GB" sz="2400" dirty="0" smtClean="0"/>
              <a:t>Je </a:t>
            </a:r>
            <a:r>
              <a:rPr lang="en-GB" sz="2400" dirty="0" err="1" smtClean="0"/>
              <a:t>pense</a:t>
            </a:r>
            <a:r>
              <a:rPr lang="en-GB" sz="2400" dirty="0" smtClean="0"/>
              <a:t> </a:t>
            </a:r>
            <a:r>
              <a:rPr lang="en-GB" sz="2400" dirty="0" err="1" smtClean="0"/>
              <a:t>que</a:t>
            </a:r>
            <a:endParaRPr lang="en-GB" sz="2400" dirty="0" smtClean="0"/>
          </a:p>
        </p:txBody>
      </p:sp>
      <p:sp>
        <p:nvSpPr>
          <p:cNvPr id="10" name="Rectangle 9"/>
          <p:cNvSpPr/>
          <p:nvPr/>
        </p:nvSpPr>
        <p:spPr>
          <a:xfrm>
            <a:off x="2000204" y="1340768"/>
            <a:ext cx="2160240" cy="830997"/>
          </a:xfrm>
          <a:prstGeom prst="rect">
            <a:avLst/>
          </a:prstGeom>
        </p:spPr>
        <p:txBody>
          <a:bodyPr wrap="square">
            <a:spAutoFit/>
          </a:bodyPr>
          <a:lstStyle/>
          <a:p>
            <a:r>
              <a:rPr lang="en-GB" sz="2400" dirty="0" smtClean="0"/>
              <a:t>le </a:t>
            </a:r>
            <a:r>
              <a:rPr lang="en-GB" sz="2400" dirty="0" err="1" smtClean="0"/>
              <a:t>papier</a:t>
            </a:r>
            <a:r>
              <a:rPr lang="en-GB" sz="2400" dirty="0" smtClean="0"/>
              <a:t> </a:t>
            </a:r>
            <a:r>
              <a:rPr lang="en-GB" sz="2400" dirty="0" err="1" smtClean="0"/>
              <a:t>peint</a:t>
            </a:r>
            <a:endParaRPr lang="en-GB" sz="2400" dirty="0" smtClean="0"/>
          </a:p>
          <a:p>
            <a:r>
              <a:rPr lang="en-GB" sz="2400" dirty="0" smtClean="0"/>
              <a:t>le </a:t>
            </a:r>
            <a:r>
              <a:rPr lang="en-GB" sz="2400" dirty="0" err="1" smtClean="0"/>
              <a:t>tissu</a:t>
            </a:r>
            <a:endParaRPr lang="en-GB" sz="2400" dirty="0"/>
          </a:p>
        </p:txBody>
      </p:sp>
      <p:sp>
        <p:nvSpPr>
          <p:cNvPr id="11" name="Rectangle 10"/>
          <p:cNvSpPr/>
          <p:nvPr/>
        </p:nvSpPr>
        <p:spPr>
          <a:xfrm>
            <a:off x="4888707" y="1606735"/>
            <a:ext cx="763413" cy="461665"/>
          </a:xfrm>
          <a:prstGeom prst="rect">
            <a:avLst/>
          </a:prstGeom>
        </p:spPr>
        <p:txBody>
          <a:bodyPr wrap="square">
            <a:spAutoFit/>
          </a:bodyPr>
          <a:lstStyle/>
          <a:p>
            <a:r>
              <a:rPr lang="en-GB" sz="2400" dirty="0" err="1" smtClean="0"/>
              <a:t>est</a:t>
            </a:r>
            <a:endParaRPr lang="en-GB" sz="2400" dirty="0"/>
          </a:p>
        </p:txBody>
      </p:sp>
      <p:sp>
        <p:nvSpPr>
          <p:cNvPr id="12" name="Rectangle 11"/>
          <p:cNvSpPr/>
          <p:nvPr/>
        </p:nvSpPr>
        <p:spPr>
          <a:xfrm>
            <a:off x="6732240" y="1340768"/>
            <a:ext cx="1800200" cy="1200329"/>
          </a:xfrm>
          <a:prstGeom prst="rect">
            <a:avLst/>
          </a:prstGeom>
        </p:spPr>
        <p:txBody>
          <a:bodyPr wrap="square">
            <a:spAutoFit/>
          </a:bodyPr>
          <a:lstStyle/>
          <a:p>
            <a:r>
              <a:rPr lang="en-GB" sz="2400" dirty="0" smtClean="0"/>
              <a:t>beau</a:t>
            </a:r>
          </a:p>
          <a:p>
            <a:r>
              <a:rPr lang="en-GB" sz="2400" dirty="0" err="1" smtClean="0"/>
              <a:t>intéressant</a:t>
            </a:r>
            <a:endParaRPr lang="en-GB" sz="2400" dirty="0" smtClean="0"/>
          </a:p>
          <a:p>
            <a:r>
              <a:rPr lang="en-GB" sz="2400" dirty="0" smtClean="0"/>
              <a:t>chic</a:t>
            </a:r>
            <a:endParaRPr lang="en-GB" sz="2400" dirty="0"/>
          </a:p>
        </p:txBody>
      </p:sp>
      <p:sp>
        <p:nvSpPr>
          <p:cNvPr id="13" name="TextBox 12"/>
          <p:cNvSpPr txBox="1"/>
          <p:nvPr/>
        </p:nvSpPr>
        <p:spPr>
          <a:xfrm>
            <a:off x="61254" y="4911551"/>
            <a:ext cx="1892431" cy="461665"/>
          </a:xfrm>
          <a:prstGeom prst="rect">
            <a:avLst/>
          </a:prstGeom>
          <a:noFill/>
        </p:spPr>
        <p:txBody>
          <a:bodyPr wrap="square" rtlCol="0">
            <a:spAutoFit/>
          </a:bodyPr>
          <a:lstStyle/>
          <a:p>
            <a:r>
              <a:rPr lang="en-GB" sz="2400" dirty="0" smtClean="0"/>
              <a:t>Je </a:t>
            </a:r>
            <a:r>
              <a:rPr lang="en-GB" sz="2400" dirty="0" err="1" smtClean="0"/>
              <a:t>pense</a:t>
            </a:r>
            <a:r>
              <a:rPr lang="en-GB" sz="2400" dirty="0" smtClean="0"/>
              <a:t> </a:t>
            </a:r>
            <a:r>
              <a:rPr lang="en-GB" sz="2400" dirty="0" err="1" smtClean="0"/>
              <a:t>que</a:t>
            </a:r>
            <a:endParaRPr lang="en-GB" sz="2400" dirty="0" smtClean="0"/>
          </a:p>
        </p:txBody>
      </p:sp>
      <p:sp>
        <p:nvSpPr>
          <p:cNvPr id="14" name="Rectangle 13"/>
          <p:cNvSpPr/>
          <p:nvPr/>
        </p:nvSpPr>
        <p:spPr>
          <a:xfrm>
            <a:off x="1979712" y="4763781"/>
            <a:ext cx="2088232" cy="830997"/>
          </a:xfrm>
          <a:prstGeom prst="rect">
            <a:avLst/>
          </a:prstGeom>
        </p:spPr>
        <p:txBody>
          <a:bodyPr wrap="square">
            <a:spAutoFit/>
          </a:bodyPr>
          <a:lstStyle/>
          <a:p>
            <a:r>
              <a:rPr lang="en-GB" sz="2400" dirty="0" smtClean="0"/>
              <a:t>le lit </a:t>
            </a:r>
            <a:r>
              <a:rPr lang="en-GB" sz="2400" dirty="0" err="1" smtClean="0"/>
              <a:t>vert</a:t>
            </a:r>
            <a:endParaRPr lang="en-GB" sz="2400" dirty="0" smtClean="0"/>
          </a:p>
          <a:p>
            <a:r>
              <a:rPr lang="en-GB" sz="2400" dirty="0" smtClean="0"/>
              <a:t>la chaise </a:t>
            </a:r>
            <a:r>
              <a:rPr lang="en-GB" sz="2400" dirty="0" err="1" smtClean="0"/>
              <a:t>bleue</a:t>
            </a:r>
            <a:endParaRPr lang="en-GB" sz="2400" dirty="0"/>
          </a:p>
        </p:txBody>
      </p:sp>
      <p:sp>
        <p:nvSpPr>
          <p:cNvPr id="15" name="Rectangle 14"/>
          <p:cNvSpPr/>
          <p:nvPr/>
        </p:nvSpPr>
        <p:spPr>
          <a:xfrm>
            <a:off x="4888707" y="3092767"/>
            <a:ext cx="619397" cy="461665"/>
          </a:xfrm>
          <a:prstGeom prst="rect">
            <a:avLst/>
          </a:prstGeom>
        </p:spPr>
        <p:txBody>
          <a:bodyPr wrap="square">
            <a:spAutoFit/>
          </a:bodyPr>
          <a:lstStyle/>
          <a:p>
            <a:r>
              <a:rPr lang="en-GB" sz="2400" dirty="0" err="1" smtClean="0"/>
              <a:t>est</a:t>
            </a:r>
            <a:endParaRPr lang="en-GB" sz="2400" dirty="0"/>
          </a:p>
        </p:txBody>
      </p:sp>
      <p:cxnSp>
        <p:nvCxnSpPr>
          <p:cNvPr id="4" name="Straight Connector 3"/>
          <p:cNvCxnSpPr/>
          <p:nvPr/>
        </p:nvCxnSpPr>
        <p:spPr>
          <a:xfrm flipH="1">
            <a:off x="1953685" y="1124744"/>
            <a:ext cx="26027" cy="5000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4067944" y="1124744"/>
            <a:ext cx="26027" cy="5000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372200" y="1124744"/>
            <a:ext cx="26027" cy="5000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517992" y="4686235"/>
            <a:ext cx="2590512" cy="830997"/>
          </a:xfrm>
          <a:prstGeom prst="rect">
            <a:avLst/>
          </a:prstGeom>
        </p:spPr>
        <p:txBody>
          <a:bodyPr wrap="square">
            <a:spAutoFit/>
          </a:bodyPr>
          <a:lstStyle/>
          <a:p>
            <a:r>
              <a:rPr lang="en-GB" sz="2400" dirty="0" smtClean="0"/>
              <a:t>la commode </a:t>
            </a:r>
            <a:r>
              <a:rPr lang="en-GB" sz="2400" dirty="0" err="1" smtClean="0"/>
              <a:t>jaune</a:t>
            </a:r>
            <a:endParaRPr lang="en-GB" sz="2400" dirty="0" smtClean="0"/>
          </a:p>
          <a:p>
            <a:r>
              <a:rPr lang="en-GB" sz="2400" dirty="0" smtClean="0"/>
              <a:t>le </a:t>
            </a:r>
            <a:r>
              <a:rPr lang="en-GB" sz="2400" dirty="0" err="1" smtClean="0"/>
              <a:t>tapis</a:t>
            </a:r>
            <a:r>
              <a:rPr lang="en-GB" sz="2400" dirty="0" smtClean="0"/>
              <a:t> </a:t>
            </a:r>
            <a:r>
              <a:rPr lang="en-GB" sz="2400" dirty="0" err="1" smtClean="0"/>
              <a:t>marron</a:t>
            </a:r>
            <a:endParaRPr lang="en-GB" sz="2400" dirty="0"/>
          </a:p>
        </p:txBody>
      </p:sp>
    </p:spTree>
    <p:extLst>
      <p:ext uri="{BB962C8B-B14F-4D97-AF65-F5344CB8AC3E}">
        <p14:creationId xmlns:p14="http://schemas.microsoft.com/office/powerpoint/2010/main" val="353736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01205" y="980728"/>
            <a:ext cx="8835291" cy="5632311"/>
          </a:xfrm>
          <a:prstGeom prst="rect">
            <a:avLst/>
          </a:prstGeom>
          <a:noFill/>
        </p:spPr>
        <p:txBody>
          <a:bodyPr wrap="square" rtlCol="0">
            <a:spAutoFit/>
          </a:bodyPr>
          <a:lstStyle/>
          <a:p>
            <a:r>
              <a:rPr lang="en-GB" sz="3600" dirty="0" err="1" smtClean="0"/>
              <a:t>C’est</a:t>
            </a:r>
            <a:r>
              <a:rPr lang="en-GB" sz="3600" dirty="0" smtClean="0"/>
              <a:t> </a:t>
            </a:r>
            <a:r>
              <a:rPr lang="en-GB" sz="3600" dirty="0" err="1" smtClean="0"/>
              <a:t>une</a:t>
            </a:r>
            <a:r>
              <a:rPr lang="en-GB" sz="3600" dirty="0" smtClean="0"/>
              <a:t> </a:t>
            </a:r>
            <a:r>
              <a:rPr lang="en-GB" sz="3600" dirty="0" err="1" smtClean="0"/>
              <a:t>chambre</a:t>
            </a:r>
            <a:r>
              <a:rPr lang="en-GB" sz="3600" dirty="0" smtClean="0"/>
              <a:t> pour </a:t>
            </a:r>
            <a:r>
              <a:rPr lang="en-GB" sz="3600" dirty="0" err="1" smtClean="0"/>
              <a:t>maman</a:t>
            </a:r>
            <a:r>
              <a:rPr lang="en-GB" sz="3600" dirty="0" smtClean="0"/>
              <a:t> et papa. </a:t>
            </a:r>
            <a:r>
              <a:rPr lang="en-GB" sz="3600" dirty="0" err="1"/>
              <a:t>J</a:t>
            </a:r>
            <a:r>
              <a:rPr lang="en-GB" sz="3600" dirty="0" err="1" smtClean="0"/>
              <a:t>’ai</a:t>
            </a:r>
            <a:r>
              <a:rPr lang="en-GB" sz="3600" dirty="0" smtClean="0"/>
              <a:t> </a:t>
            </a:r>
            <a:r>
              <a:rPr lang="en-GB" sz="3600" dirty="0" err="1" smtClean="0"/>
              <a:t>choisi</a:t>
            </a:r>
            <a:r>
              <a:rPr lang="en-GB" sz="3600" dirty="0" smtClean="0"/>
              <a:t> un </a:t>
            </a:r>
            <a:r>
              <a:rPr lang="en-GB" sz="3600" dirty="0" err="1" smtClean="0"/>
              <a:t>papier</a:t>
            </a:r>
            <a:r>
              <a:rPr lang="en-GB" sz="3600" dirty="0" smtClean="0"/>
              <a:t> </a:t>
            </a:r>
            <a:r>
              <a:rPr lang="en-GB" sz="3600" dirty="0" err="1" smtClean="0"/>
              <a:t>peint</a:t>
            </a:r>
            <a:endParaRPr lang="en-GB" sz="3600" dirty="0" smtClean="0"/>
          </a:p>
          <a:p>
            <a:r>
              <a:rPr lang="en-GB" sz="3600" dirty="0" err="1" smtClean="0"/>
              <a:t>blanc</a:t>
            </a:r>
            <a:r>
              <a:rPr lang="en-GB" sz="3600" dirty="0" smtClean="0"/>
              <a:t> et bleu. </a:t>
            </a:r>
          </a:p>
          <a:p>
            <a:r>
              <a:rPr lang="en-GB" sz="3600" dirty="0" smtClean="0"/>
              <a:t>Je </a:t>
            </a:r>
            <a:r>
              <a:rPr lang="en-GB" sz="3600" dirty="0" err="1" smtClean="0"/>
              <a:t>pense</a:t>
            </a:r>
            <a:r>
              <a:rPr lang="en-GB" sz="3600" dirty="0" smtClean="0"/>
              <a:t> </a:t>
            </a:r>
            <a:r>
              <a:rPr lang="en-GB" sz="3600" dirty="0" err="1" smtClean="0"/>
              <a:t>qu’il</a:t>
            </a:r>
            <a:r>
              <a:rPr lang="en-GB" sz="3600" dirty="0" smtClean="0"/>
              <a:t> </a:t>
            </a:r>
            <a:r>
              <a:rPr lang="en-GB" sz="3600" dirty="0" err="1" smtClean="0"/>
              <a:t>va</a:t>
            </a:r>
            <a:r>
              <a:rPr lang="en-GB" sz="3600" dirty="0" smtClean="0"/>
              <a:t> </a:t>
            </a:r>
            <a:r>
              <a:rPr lang="en-GB" sz="3600" dirty="0" err="1" smtClean="0"/>
              <a:t>bien</a:t>
            </a:r>
            <a:r>
              <a:rPr lang="en-GB" sz="3600" dirty="0" smtClean="0"/>
              <a:t> </a:t>
            </a:r>
          </a:p>
          <a:p>
            <a:r>
              <a:rPr lang="en-GB" sz="3600" dirty="0" smtClean="0"/>
              <a:t>avec le grand lit </a:t>
            </a:r>
            <a:r>
              <a:rPr lang="en-GB" sz="3600" dirty="0" err="1" smtClean="0"/>
              <a:t>blanc</a:t>
            </a:r>
            <a:endParaRPr lang="en-GB" sz="3600" dirty="0" smtClean="0"/>
          </a:p>
          <a:p>
            <a:r>
              <a:rPr lang="en-GB" sz="3600" dirty="0" smtClean="0"/>
              <a:t>et bleu. </a:t>
            </a:r>
          </a:p>
          <a:p>
            <a:r>
              <a:rPr lang="en-GB" sz="3600" dirty="0" smtClean="0"/>
              <a:t>Il y a un fauteuil </a:t>
            </a:r>
            <a:r>
              <a:rPr lang="en-GB" sz="3600" dirty="0" err="1" smtClean="0"/>
              <a:t>marron</a:t>
            </a:r>
            <a:r>
              <a:rPr lang="en-GB" sz="3600" dirty="0" smtClean="0"/>
              <a:t> et </a:t>
            </a:r>
            <a:r>
              <a:rPr lang="en-GB" sz="3600" dirty="0" err="1" smtClean="0"/>
              <a:t>une</a:t>
            </a:r>
            <a:r>
              <a:rPr lang="en-GB" sz="3600" dirty="0" smtClean="0"/>
              <a:t> commode </a:t>
            </a:r>
            <a:r>
              <a:rPr lang="en-GB" sz="3600" dirty="0" err="1" smtClean="0"/>
              <a:t>marron</a:t>
            </a:r>
            <a:r>
              <a:rPr lang="en-GB" sz="3600" dirty="0" smtClean="0"/>
              <a:t>. Je </a:t>
            </a:r>
            <a:r>
              <a:rPr lang="en-GB" sz="3600" dirty="0" err="1" smtClean="0"/>
              <a:t>pense</a:t>
            </a:r>
            <a:r>
              <a:rPr lang="en-GB" sz="3600" dirty="0" smtClean="0"/>
              <a:t> </a:t>
            </a:r>
            <a:r>
              <a:rPr lang="en-GB" sz="3600" dirty="0" err="1" smtClean="0"/>
              <a:t>que</a:t>
            </a:r>
            <a:r>
              <a:rPr lang="en-GB" sz="3600" dirty="0" smtClean="0"/>
              <a:t> le </a:t>
            </a:r>
            <a:r>
              <a:rPr lang="en-GB" sz="3600" dirty="0" err="1" smtClean="0"/>
              <a:t>marron</a:t>
            </a:r>
            <a:r>
              <a:rPr lang="en-GB" sz="3600" dirty="0" smtClean="0"/>
              <a:t> </a:t>
            </a:r>
            <a:r>
              <a:rPr lang="en-GB" sz="3600" dirty="0" err="1" smtClean="0"/>
              <a:t>va</a:t>
            </a:r>
            <a:r>
              <a:rPr lang="en-GB" sz="3600" dirty="0" smtClean="0"/>
              <a:t> </a:t>
            </a:r>
            <a:r>
              <a:rPr lang="en-GB" sz="3600" dirty="0" err="1" smtClean="0"/>
              <a:t>bien</a:t>
            </a:r>
            <a:r>
              <a:rPr lang="en-GB" sz="3600" dirty="0" smtClean="0"/>
              <a:t> avec le bleu et le </a:t>
            </a:r>
            <a:r>
              <a:rPr lang="en-GB" sz="3600" dirty="0" err="1" smtClean="0"/>
              <a:t>blanc</a:t>
            </a:r>
            <a:r>
              <a:rPr lang="en-GB" sz="3600" dirty="0" smtClean="0"/>
              <a:t>. Il y </a:t>
            </a:r>
            <a:r>
              <a:rPr lang="en-GB" sz="3600" dirty="0" err="1" smtClean="0"/>
              <a:t>aussi</a:t>
            </a:r>
            <a:r>
              <a:rPr lang="en-GB" sz="3600" dirty="0" smtClean="0"/>
              <a:t> un </a:t>
            </a:r>
            <a:r>
              <a:rPr lang="en-GB" sz="3600" dirty="0" err="1" smtClean="0"/>
              <a:t>lampadaire</a:t>
            </a:r>
            <a:r>
              <a:rPr lang="en-GB" sz="3600" dirty="0" smtClean="0"/>
              <a:t>. Il </a:t>
            </a:r>
            <a:r>
              <a:rPr lang="en-GB" sz="3600" dirty="0" err="1" smtClean="0"/>
              <a:t>est</a:t>
            </a:r>
            <a:r>
              <a:rPr lang="en-GB" sz="3600" dirty="0" smtClean="0"/>
              <a:t> derrière le lit. </a:t>
            </a:r>
            <a:endParaRPr lang="en-GB" sz="3600" dirty="0"/>
          </a:p>
        </p:txBody>
      </p:sp>
      <p:sp>
        <p:nvSpPr>
          <p:cNvPr id="2" name="Rectangle 1"/>
          <p:cNvSpPr/>
          <p:nvPr/>
        </p:nvSpPr>
        <p:spPr>
          <a:xfrm>
            <a:off x="251520" y="116632"/>
            <a:ext cx="8651086" cy="707886"/>
          </a:xfrm>
          <a:prstGeom prst="rect">
            <a:avLst/>
          </a:prstGeom>
        </p:spPr>
        <p:txBody>
          <a:bodyPr wrap="none">
            <a:spAutoFit/>
          </a:bodyPr>
          <a:lstStyle/>
          <a:p>
            <a:r>
              <a:rPr lang="en-GB" sz="4000" dirty="0" smtClean="0"/>
              <a:t>Description de </a:t>
            </a:r>
            <a:r>
              <a:rPr lang="en-GB" sz="4000" dirty="0" err="1" smtClean="0"/>
              <a:t>mon</a:t>
            </a:r>
            <a:r>
              <a:rPr lang="en-GB" sz="4000" dirty="0" smtClean="0"/>
              <a:t> </a:t>
            </a:r>
            <a:r>
              <a:rPr lang="en-GB" sz="4000" dirty="0" err="1" smtClean="0"/>
              <a:t>projet</a:t>
            </a:r>
            <a:r>
              <a:rPr lang="en-GB" sz="4000" dirty="0" smtClean="0"/>
              <a:t>. Lucy Morton </a:t>
            </a:r>
            <a:endParaRPr lang="en-GB" sz="4000" dirty="0"/>
          </a:p>
        </p:txBody>
      </p:sp>
      <p:pic>
        <p:nvPicPr>
          <p:cNvPr id="5" name="Picture 2" descr="G:\Ensemble consortium work\Let's enjoy making\Shoe box room\complete room in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9803" y="1484784"/>
            <a:ext cx="4576693" cy="2929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019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nsemble consortium work\Let's enjoy making\Shoe box room\box and l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436864"/>
            <a:ext cx="5976664" cy="4509439"/>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ular Callout 6"/>
          <p:cNvSpPr/>
          <p:nvPr/>
        </p:nvSpPr>
        <p:spPr>
          <a:xfrm>
            <a:off x="323528" y="188640"/>
            <a:ext cx="2304256" cy="923330"/>
          </a:xfrm>
          <a:prstGeom prst="wedgeRoundRectCallout">
            <a:avLst>
              <a:gd name="adj1" fmla="val 34948"/>
              <a:gd name="adj2" fmla="val 63749"/>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323528" y="188640"/>
            <a:ext cx="2160240" cy="923330"/>
          </a:xfrm>
          <a:prstGeom prst="rect">
            <a:avLst/>
          </a:prstGeom>
        </p:spPr>
        <p:txBody>
          <a:bodyPr wrap="square">
            <a:spAutoFit/>
          </a:bodyPr>
          <a:lstStyle/>
          <a:p>
            <a:pPr algn="ctr"/>
            <a:r>
              <a:rPr lang="fr-FR" dirty="0"/>
              <a:t>J'aime beaucoup ta chambre. Elle est </a:t>
            </a:r>
            <a:r>
              <a:rPr lang="fr-FR" dirty="0" smtClean="0"/>
              <a:t>belle</a:t>
            </a:r>
            <a:r>
              <a:rPr lang="fr-FR" dirty="0"/>
              <a:t> </a:t>
            </a:r>
            <a:r>
              <a:rPr lang="fr-FR" dirty="0" smtClean="0"/>
              <a:t>!</a:t>
            </a:r>
            <a:endParaRPr lang="fr-FR" dirty="0"/>
          </a:p>
        </p:txBody>
      </p:sp>
      <p:sp>
        <p:nvSpPr>
          <p:cNvPr id="8" name="Rounded Rectangular Callout 7"/>
          <p:cNvSpPr/>
          <p:nvPr/>
        </p:nvSpPr>
        <p:spPr>
          <a:xfrm flipH="1">
            <a:off x="6228184" y="4674909"/>
            <a:ext cx="2448272" cy="1490395"/>
          </a:xfrm>
          <a:prstGeom prst="wedgeRoundRectCallout">
            <a:avLst>
              <a:gd name="adj1" fmla="val 97613"/>
              <a:gd name="adj2" fmla="val 890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6228184" y="4687976"/>
            <a:ext cx="2520280" cy="1477328"/>
          </a:xfrm>
          <a:prstGeom prst="rect">
            <a:avLst/>
          </a:prstGeom>
        </p:spPr>
        <p:txBody>
          <a:bodyPr wrap="square">
            <a:spAutoFit/>
          </a:bodyPr>
          <a:lstStyle/>
          <a:p>
            <a:r>
              <a:rPr lang="fr-FR" dirty="0"/>
              <a:t>Je pense que la porte et les fenêtres sont très </a:t>
            </a:r>
            <a:r>
              <a:rPr lang="fr-FR" dirty="0" smtClean="0"/>
              <a:t>belles. Le </a:t>
            </a:r>
            <a:r>
              <a:rPr lang="fr-FR" dirty="0"/>
              <a:t>noir va très bien avec le rouge et le blanc. </a:t>
            </a:r>
            <a:r>
              <a:rPr lang="fr-FR" dirty="0" smtClean="0"/>
              <a:t> </a:t>
            </a:r>
            <a:endParaRPr lang="fr-FR" dirty="0"/>
          </a:p>
        </p:txBody>
      </p:sp>
      <p:sp>
        <p:nvSpPr>
          <p:cNvPr id="10" name="Rounded Rectangular Callout 9"/>
          <p:cNvSpPr/>
          <p:nvPr/>
        </p:nvSpPr>
        <p:spPr>
          <a:xfrm>
            <a:off x="331912" y="2034714"/>
            <a:ext cx="1539788" cy="934363"/>
          </a:xfrm>
          <a:prstGeom prst="wedgeRoundRectCallout">
            <a:avLst>
              <a:gd name="adj1" fmla="val 34456"/>
              <a:gd name="adj2" fmla="val 6114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41530" y="2178729"/>
            <a:ext cx="1548172" cy="646331"/>
          </a:xfrm>
          <a:prstGeom prst="rect">
            <a:avLst/>
          </a:prstGeom>
        </p:spPr>
        <p:txBody>
          <a:bodyPr wrap="square">
            <a:spAutoFit/>
          </a:bodyPr>
          <a:lstStyle/>
          <a:p>
            <a:r>
              <a:rPr lang="fr-FR" dirty="0" smtClean="0"/>
              <a:t>Super projet ! </a:t>
            </a:r>
          </a:p>
          <a:p>
            <a:r>
              <a:rPr lang="fr-FR" dirty="0" smtClean="0"/>
              <a:t>Bravo !</a:t>
            </a:r>
            <a:endParaRPr lang="fr-FR" dirty="0"/>
          </a:p>
        </p:txBody>
      </p:sp>
      <p:sp>
        <p:nvSpPr>
          <p:cNvPr id="12" name="Rounded Rectangular Callout 11"/>
          <p:cNvSpPr/>
          <p:nvPr/>
        </p:nvSpPr>
        <p:spPr>
          <a:xfrm flipH="1">
            <a:off x="6695728" y="131243"/>
            <a:ext cx="2304256" cy="980727"/>
          </a:xfrm>
          <a:prstGeom prst="wedgeRoundRectCallout">
            <a:avLst>
              <a:gd name="adj1" fmla="val 69207"/>
              <a:gd name="adj2" fmla="val 4087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804248" y="188640"/>
            <a:ext cx="2195736" cy="923330"/>
          </a:xfrm>
          <a:prstGeom prst="rect">
            <a:avLst/>
          </a:prstGeom>
        </p:spPr>
        <p:txBody>
          <a:bodyPr wrap="square">
            <a:spAutoFit/>
          </a:bodyPr>
          <a:lstStyle/>
          <a:p>
            <a:r>
              <a:rPr lang="fr-FR" dirty="0" smtClean="0"/>
              <a:t>J’aime le lampadaire derrière la commode. Il est chic !  </a:t>
            </a:r>
            <a:endParaRPr lang="fr-FR" dirty="0"/>
          </a:p>
        </p:txBody>
      </p:sp>
      <p:sp>
        <p:nvSpPr>
          <p:cNvPr id="14" name="TextBox 13"/>
          <p:cNvSpPr txBox="1"/>
          <p:nvPr/>
        </p:nvSpPr>
        <p:spPr>
          <a:xfrm>
            <a:off x="1143722" y="6279703"/>
            <a:ext cx="7560840" cy="461665"/>
          </a:xfrm>
          <a:prstGeom prst="rect">
            <a:avLst/>
          </a:prstGeom>
          <a:noFill/>
          <a:ln w="31750" cmpd="thinThick">
            <a:solidFill>
              <a:schemeClr val="tx1"/>
            </a:solidFill>
            <a:bevel/>
          </a:ln>
        </p:spPr>
        <p:txBody>
          <a:bodyPr wrap="square" rtlCol="0">
            <a:spAutoFit/>
          </a:bodyPr>
          <a:lstStyle/>
          <a:p>
            <a:r>
              <a:rPr lang="en-GB" sz="2400" dirty="0" err="1" smtClean="0"/>
              <a:t>Chambre</a:t>
            </a:r>
            <a:r>
              <a:rPr lang="en-GB" sz="2400" dirty="0" smtClean="0"/>
              <a:t> pour </a:t>
            </a:r>
            <a:r>
              <a:rPr lang="en-GB" sz="2400" dirty="0" err="1" smtClean="0"/>
              <a:t>maman</a:t>
            </a:r>
            <a:r>
              <a:rPr lang="en-GB" sz="2400" dirty="0" smtClean="0"/>
              <a:t> et papa.   Par Lucy Morton</a:t>
            </a:r>
            <a:endParaRPr lang="en-GB" sz="2400" dirty="0"/>
          </a:p>
        </p:txBody>
      </p:sp>
      <p:sp>
        <p:nvSpPr>
          <p:cNvPr id="15" name="Rounded Rectangular Callout 14"/>
          <p:cNvSpPr/>
          <p:nvPr/>
        </p:nvSpPr>
        <p:spPr>
          <a:xfrm>
            <a:off x="0" y="3212976"/>
            <a:ext cx="2015208" cy="1754326"/>
          </a:xfrm>
          <a:prstGeom prst="wedgeRoundRectCallout">
            <a:avLst>
              <a:gd name="adj1" fmla="val 40307"/>
              <a:gd name="adj2" fmla="val 6088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36512" y="3356992"/>
            <a:ext cx="2051720" cy="1477328"/>
          </a:xfrm>
          <a:prstGeom prst="rect">
            <a:avLst/>
          </a:prstGeom>
        </p:spPr>
        <p:txBody>
          <a:bodyPr wrap="square">
            <a:spAutoFit/>
          </a:bodyPr>
          <a:lstStyle/>
          <a:p>
            <a:pPr algn="ctr"/>
            <a:r>
              <a:rPr lang="fr-FR" dirty="0" smtClean="0"/>
              <a:t>J'adore </a:t>
            </a:r>
            <a:r>
              <a:rPr lang="fr-FR" dirty="0"/>
              <a:t>le grand lit. Je pense que le tissu va très bien avec le papier peint. </a:t>
            </a:r>
          </a:p>
        </p:txBody>
      </p:sp>
      <p:sp>
        <p:nvSpPr>
          <p:cNvPr id="17" name="Rectangle 16"/>
          <p:cNvSpPr/>
          <p:nvPr/>
        </p:nvSpPr>
        <p:spPr>
          <a:xfrm>
            <a:off x="3059833" y="476672"/>
            <a:ext cx="1872207" cy="1200329"/>
          </a:xfrm>
          <a:prstGeom prst="rect">
            <a:avLst/>
          </a:prstGeom>
        </p:spPr>
        <p:txBody>
          <a:bodyPr wrap="square">
            <a:spAutoFit/>
          </a:bodyPr>
          <a:lstStyle/>
          <a:p>
            <a:pPr algn="ctr"/>
            <a:r>
              <a:rPr lang="fr-FR" dirty="0" smtClean="0"/>
              <a:t>La </a:t>
            </a:r>
            <a:r>
              <a:rPr lang="fr-FR" dirty="0"/>
              <a:t>commode et le fauteuil vont bien avec le blanc et le bleu. </a:t>
            </a:r>
          </a:p>
        </p:txBody>
      </p:sp>
      <p:sp>
        <p:nvSpPr>
          <p:cNvPr id="18" name="Rounded Rectangular Callout 17"/>
          <p:cNvSpPr/>
          <p:nvPr/>
        </p:nvSpPr>
        <p:spPr>
          <a:xfrm>
            <a:off x="3105365" y="500760"/>
            <a:ext cx="1826675" cy="1198014"/>
          </a:xfrm>
          <a:prstGeom prst="wedgeRoundRectCallout">
            <a:avLst>
              <a:gd name="adj1" fmla="val 32577"/>
              <a:gd name="adj2" fmla="val 6125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123729" y="1918866"/>
            <a:ext cx="1872207" cy="923330"/>
          </a:xfrm>
          <a:prstGeom prst="rect">
            <a:avLst/>
          </a:prstGeom>
        </p:spPr>
        <p:txBody>
          <a:bodyPr wrap="square">
            <a:spAutoFit/>
          </a:bodyPr>
          <a:lstStyle/>
          <a:p>
            <a:pPr algn="ctr"/>
            <a:r>
              <a:rPr lang="fr-FR" dirty="0" smtClean="0"/>
              <a:t>Je pense que ton projet est très réussi.</a:t>
            </a:r>
            <a:endParaRPr lang="fr-FR" dirty="0"/>
          </a:p>
        </p:txBody>
      </p:sp>
      <p:sp>
        <p:nvSpPr>
          <p:cNvPr id="20" name="Rounded Rectangular Callout 19"/>
          <p:cNvSpPr/>
          <p:nvPr/>
        </p:nvSpPr>
        <p:spPr>
          <a:xfrm>
            <a:off x="2169261" y="1942954"/>
            <a:ext cx="1826675" cy="899242"/>
          </a:xfrm>
          <a:prstGeom prst="wedgeRoundRectCallout">
            <a:avLst>
              <a:gd name="adj1" fmla="val -46388"/>
              <a:gd name="adj2" fmla="val 66982"/>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ounded Rectangular Callout 20"/>
          <p:cNvSpPr/>
          <p:nvPr/>
        </p:nvSpPr>
        <p:spPr>
          <a:xfrm>
            <a:off x="5782390" y="3640518"/>
            <a:ext cx="1826675" cy="899242"/>
          </a:xfrm>
          <a:prstGeom prst="wedgeRoundRectCallout">
            <a:avLst>
              <a:gd name="adj1" fmla="val 67829"/>
              <a:gd name="adj2" fmla="val 28313"/>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5796137" y="3585790"/>
            <a:ext cx="1872207" cy="923330"/>
          </a:xfrm>
          <a:prstGeom prst="rect">
            <a:avLst/>
          </a:prstGeom>
        </p:spPr>
        <p:txBody>
          <a:bodyPr wrap="square">
            <a:spAutoFit/>
          </a:bodyPr>
          <a:lstStyle/>
          <a:p>
            <a:pPr algn="ctr"/>
            <a:r>
              <a:rPr lang="fr-FR" dirty="0" smtClean="0"/>
              <a:t>Je n’aime pas le marron mais il va bien avec le bleu.</a:t>
            </a:r>
            <a:endParaRPr lang="fr-FR" dirty="0"/>
          </a:p>
        </p:txBody>
      </p:sp>
    </p:spTree>
    <p:extLst>
      <p:ext uri="{BB962C8B-B14F-4D97-AF65-F5344CB8AC3E}">
        <p14:creationId xmlns:p14="http://schemas.microsoft.com/office/powerpoint/2010/main" val="30441638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472008" y="188640"/>
            <a:ext cx="8132440" cy="792088"/>
          </a:xfrm>
        </p:spPr>
        <p:txBody>
          <a:bodyPr>
            <a:noAutofit/>
          </a:bodyPr>
          <a:lstStyle/>
          <a:p>
            <a:r>
              <a:rPr lang="en-GB" sz="3200" b="1" dirty="0">
                <a:solidFill>
                  <a:srgbClr val="6DC1E3"/>
                </a:solidFill>
                <a:latin typeface="Comic Sans MS" panose="030F0702030302020204" pitchFamily="66" charset="0"/>
              </a:rPr>
              <a:t>KS2</a:t>
            </a:r>
            <a:r>
              <a:rPr lang="en-GB" sz="2800" b="1" dirty="0" smtClean="0">
                <a:solidFill>
                  <a:srgbClr val="FF0000"/>
                </a:solidFill>
              </a:rPr>
              <a:t> </a:t>
            </a:r>
            <a:r>
              <a:rPr lang="en-GB" sz="3200" b="1" dirty="0">
                <a:solidFill>
                  <a:srgbClr val="6DC1E3"/>
                </a:solidFill>
                <a:latin typeface="Comic Sans MS" panose="030F0702030302020204" pitchFamily="66" charset="0"/>
              </a:rPr>
              <a:t>National Curriculum coverage (</a:t>
            </a:r>
            <a:r>
              <a:rPr lang="en-GB" sz="3200" b="1" dirty="0" err="1">
                <a:solidFill>
                  <a:srgbClr val="6DC1E3"/>
                </a:solidFill>
                <a:latin typeface="Comic Sans MS" panose="030F0702030302020204" pitchFamily="66" charset="0"/>
              </a:rPr>
              <a:t>MFL</a:t>
            </a:r>
            <a:r>
              <a:rPr lang="en-GB" sz="3200" b="1" dirty="0">
                <a:solidFill>
                  <a:srgbClr val="6DC1E3"/>
                </a:solidFill>
                <a:latin typeface="Comic Sans MS" panose="030F0702030302020204" pitchFamily="66" charset="0"/>
              </a:rPr>
              <a:t>)</a:t>
            </a:r>
            <a:endParaRPr lang="en-GB" sz="3200" b="1" dirty="0">
              <a:solidFill>
                <a:srgbClr val="6DC1E3"/>
              </a:solidFill>
              <a:latin typeface="Comic Sans MS" panose="030F0702030302020204" pitchFamily="66" charset="0"/>
            </a:endParaRPr>
          </a:p>
        </p:txBody>
      </p:sp>
      <p:sp>
        <p:nvSpPr>
          <p:cNvPr id="5" name="Content Placeholder 2"/>
          <p:cNvSpPr txBox="1">
            <a:spLocks/>
          </p:cNvSpPr>
          <p:nvPr/>
        </p:nvSpPr>
        <p:spPr>
          <a:xfrm>
            <a:off x="457200" y="1052736"/>
            <a:ext cx="8229600" cy="5472608"/>
          </a:xfrm>
          <a:prstGeom prst="rect">
            <a:avLst/>
          </a:prstGeom>
        </p:spPr>
        <p:txBody>
          <a:bodyPr vert="horz" lIns="91440" tIns="45720" rIns="91440" bIns="45720" rtlCol="0">
            <a:normAutofit fontScale="5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4000" dirty="0" smtClean="0">
                <a:solidFill>
                  <a:schemeClr val="tx1"/>
                </a:solidFill>
              </a:rPr>
              <a:t>Children will have opportunities to:</a:t>
            </a:r>
          </a:p>
          <a:p>
            <a:pPr marL="571500" indent="-571500" algn="l">
              <a:buFont typeface="Arial" panose="020B0604020202020204" pitchFamily="34" charset="0"/>
              <a:buChar char="•"/>
            </a:pPr>
            <a:endParaRPr lang="en-GB" sz="4000" dirty="0" smtClean="0">
              <a:solidFill>
                <a:schemeClr val="tx1"/>
              </a:solidFill>
            </a:endParaRPr>
          </a:p>
          <a:p>
            <a:pPr marL="571500" indent="-571500" algn="l">
              <a:buFont typeface="Arial" panose="020B0604020202020204" pitchFamily="34" charset="0"/>
              <a:buChar char="•"/>
            </a:pPr>
            <a:r>
              <a:rPr lang="en-GB" sz="4400" dirty="0">
                <a:solidFill>
                  <a:schemeClr val="tx1"/>
                </a:solidFill>
              </a:rPr>
              <a:t>Listen attentively and understand more complex phrases and </a:t>
            </a:r>
            <a:r>
              <a:rPr lang="en-GB" sz="4400" dirty="0" smtClean="0">
                <a:solidFill>
                  <a:schemeClr val="tx1"/>
                </a:solidFill>
              </a:rPr>
              <a:t>sentences</a:t>
            </a:r>
          </a:p>
          <a:p>
            <a:pPr marL="571500" indent="-571500" algn="l">
              <a:buFont typeface="Arial" panose="020B0604020202020204" pitchFamily="34" charset="0"/>
              <a:buChar char="•"/>
            </a:pPr>
            <a:r>
              <a:rPr lang="en-GB" sz="4400" dirty="0">
                <a:solidFill>
                  <a:schemeClr val="tx1"/>
                </a:solidFill>
              </a:rPr>
              <a:t>S</a:t>
            </a:r>
            <a:r>
              <a:rPr lang="en-GB" sz="4400" dirty="0" smtClean="0">
                <a:solidFill>
                  <a:schemeClr val="tx1"/>
                </a:solidFill>
              </a:rPr>
              <a:t>peak in sentences, using familiar vocabulary, phrases and basic language structures </a:t>
            </a:r>
          </a:p>
          <a:p>
            <a:pPr marL="571500" lvl="0" indent="-571500" algn="l">
              <a:buFont typeface="Arial" panose="020B0604020202020204" pitchFamily="34" charset="0"/>
              <a:buChar char="•"/>
            </a:pPr>
            <a:r>
              <a:rPr lang="en-GB" sz="4400" dirty="0">
                <a:solidFill>
                  <a:schemeClr val="tx1"/>
                </a:solidFill>
              </a:rPr>
              <a:t>Write simple sentences and short texts using a model and a dictionary to check the spelling of words</a:t>
            </a:r>
          </a:p>
          <a:p>
            <a:pPr marL="571500" lvl="0" indent="-571500" algn="l">
              <a:buFont typeface="Arial" panose="020B0604020202020204" pitchFamily="34" charset="0"/>
              <a:buChar char="•"/>
            </a:pPr>
            <a:r>
              <a:rPr lang="en-GB" sz="4400" dirty="0">
                <a:solidFill>
                  <a:schemeClr val="tx1"/>
                </a:solidFill>
              </a:rPr>
              <a:t>Recognise patterns when building sentences and apply knowledge of grammatical </a:t>
            </a:r>
            <a:r>
              <a:rPr lang="en-GB" sz="4400" dirty="0" smtClean="0">
                <a:solidFill>
                  <a:schemeClr val="tx1"/>
                </a:solidFill>
              </a:rPr>
              <a:t>rules</a:t>
            </a:r>
          </a:p>
          <a:p>
            <a:pPr marL="571500" lvl="0" indent="-571500" algn="l">
              <a:buFont typeface="Arial" panose="020B0604020202020204" pitchFamily="34" charset="0"/>
              <a:buChar char="•"/>
            </a:pPr>
            <a:r>
              <a:rPr lang="en-GB" sz="4400" dirty="0">
                <a:solidFill>
                  <a:schemeClr val="tx1"/>
                </a:solidFill>
              </a:rPr>
              <a:t>Use spoken language to initiate and sustain simple conversations on familiar topics </a:t>
            </a:r>
            <a:endParaRPr lang="en-GB" sz="4400" dirty="0" smtClean="0">
              <a:solidFill>
                <a:schemeClr val="tx1"/>
              </a:solidFill>
            </a:endParaRPr>
          </a:p>
          <a:p>
            <a:pPr marL="571500" indent="-571500" algn="l">
              <a:buFont typeface="Arial" panose="020B0604020202020204" pitchFamily="34" charset="0"/>
              <a:buChar char="•"/>
            </a:pPr>
            <a:r>
              <a:rPr lang="en-GB" sz="4400" dirty="0">
                <a:solidFill>
                  <a:schemeClr val="tx1"/>
                </a:solidFill>
              </a:rPr>
              <a:t>Present to an audience e.g. </a:t>
            </a:r>
            <a:r>
              <a:rPr lang="en-GB" sz="4400" i="1" dirty="0">
                <a:solidFill>
                  <a:schemeClr val="tx1"/>
                </a:solidFill>
              </a:rPr>
              <a:t>role-play, presentation, performance, read aloud from a text</a:t>
            </a:r>
            <a:endParaRPr lang="en-GB" sz="4400" dirty="0">
              <a:solidFill>
                <a:schemeClr val="tx1"/>
              </a:solidFill>
            </a:endParaRPr>
          </a:p>
          <a:p>
            <a:pPr marL="571500" indent="-571500" algn="l">
              <a:buFont typeface="Arial" panose="020B0604020202020204" pitchFamily="34" charset="0"/>
              <a:buChar char="•"/>
            </a:pPr>
            <a:r>
              <a:rPr lang="en-GB" sz="4400" dirty="0">
                <a:solidFill>
                  <a:schemeClr val="tx1"/>
                </a:solidFill>
              </a:rPr>
              <a:t>Write sentences and construct short texts using a model and from memory, using knowledge of words, text and </a:t>
            </a:r>
            <a:r>
              <a:rPr lang="en-GB" sz="4400" dirty="0" smtClean="0">
                <a:solidFill>
                  <a:schemeClr val="tx1"/>
                </a:solidFill>
              </a:rPr>
              <a:t>structure</a:t>
            </a:r>
            <a:endParaRPr lang="en-GB" sz="4400" dirty="0"/>
          </a:p>
          <a:p>
            <a:pPr algn="l"/>
            <a:endParaRPr lang="en-GB" dirty="0">
              <a:solidFill>
                <a:schemeClr val="tx1"/>
              </a:solidFill>
            </a:endParaRPr>
          </a:p>
        </p:txBody>
      </p:sp>
    </p:spTree>
    <p:extLst>
      <p:ext uri="{BB962C8B-B14F-4D97-AF65-F5344CB8AC3E}">
        <p14:creationId xmlns:p14="http://schemas.microsoft.com/office/powerpoint/2010/main" val="3412552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472008" y="188640"/>
            <a:ext cx="8132440" cy="792088"/>
          </a:xfrm>
        </p:spPr>
        <p:txBody>
          <a:bodyPr>
            <a:noAutofit/>
          </a:bodyPr>
          <a:lstStyle/>
          <a:p>
            <a:r>
              <a:rPr lang="en-GB" sz="3200" b="1" dirty="0">
                <a:solidFill>
                  <a:srgbClr val="6DC1E3"/>
                </a:solidFill>
                <a:latin typeface="Comic Sans MS" panose="030F0702030302020204" pitchFamily="66" charset="0"/>
              </a:rPr>
              <a:t>KS2</a:t>
            </a:r>
            <a:r>
              <a:rPr lang="en-GB" sz="3600" b="1" dirty="0" smtClean="0">
                <a:solidFill>
                  <a:srgbClr val="FF0000"/>
                </a:solidFill>
              </a:rPr>
              <a:t> </a:t>
            </a:r>
            <a:r>
              <a:rPr lang="en-GB" sz="3200" b="1" dirty="0">
                <a:solidFill>
                  <a:srgbClr val="6DC1E3"/>
                </a:solidFill>
                <a:latin typeface="Comic Sans MS" panose="030F0702030302020204" pitchFamily="66" charset="0"/>
              </a:rPr>
              <a:t>National Curriculum coverage (</a:t>
            </a:r>
            <a:r>
              <a:rPr lang="en-GB" sz="3200" b="1" dirty="0" err="1">
                <a:solidFill>
                  <a:srgbClr val="6DC1E3"/>
                </a:solidFill>
                <a:latin typeface="Comic Sans MS" panose="030F0702030302020204" pitchFamily="66" charset="0"/>
              </a:rPr>
              <a:t>D&amp;T</a:t>
            </a:r>
            <a:r>
              <a:rPr lang="en-GB" sz="3200" b="1" dirty="0">
                <a:solidFill>
                  <a:srgbClr val="6DC1E3"/>
                </a:solidFill>
                <a:latin typeface="Comic Sans MS" panose="030F0702030302020204" pitchFamily="66" charset="0"/>
              </a:rPr>
              <a:t>)</a:t>
            </a:r>
            <a:endParaRPr lang="en-GB" sz="3200" b="1" dirty="0">
              <a:solidFill>
                <a:srgbClr val="6DC1E3"/>
              </a:solidFill>
              <a:latin typeface="Comic Sans MS" panose="030F0702030302020204" pitchFamily="66" charset="0"/>
            </a:endParaRPr>
          </a:p>
        </p:txBody>
      </p:sp>
      <p:sp>
        <p:nvSpPr>
          <p:cNvPr id="5" name="Content Placeholder 2"/>
          <p:cNvSpPr txBox="1">
            <a:spLocks/>
          </p:cNvSpPr>
          <p:nvPr/>
        </p:nvSpPr>
        <p:spPr>
          <a:xfrm>
            <a:off x="457200" y="1052736"/>
            <a:ext cx="8229600" cy="521744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4000" dirty="0" smtClean="0">
                <a:solidFill>
                  <a:schemeClr val="tx1"/>
                </a:solidFill>
              </a:rPr>
              <a:t>Children will have opportunities to:</a:t>
            </a:r>
          </a:p>
          <a:p>
            <a:pPr marL="571500" indent="-571500" algn="l">
              <a:buFont typeface="Arial" panose="020B0604020202020204" pitchFamily="34" charset="0"/>
              <a:buChar char="•"/>
            </a:pPr>
            <a:r>
              <a:rPr lang="en-GB" sz="2400" dirty="0">
                <a:solidFill>
                  <a:schemeClr val="tx1"/>
                </a:solidFill>
              </a:rPr>
              <a:t>produce creative work, exploring their ideas and recording their experiences </a:t>
            </a:r>
          </a:p>
          <a:p>
            <a:pPr marL="571500" indent="-571500" algn="l">
              <a:buFont typeface="Arial" panose="020B0604020202020204" pitchFamily="34" charset="0"/>
              <a:buChar char="•"/>
            </a:pPr>
            <a:r>
              <a:rPr lang="en-GB" sz="2400" dirty="0" smtClean="0">
                <a:solidFill>
                  <a:schemeClr val="tx1"/>
                </a:solidFill>
              </a:rPr>
              <a:t>become </a:t>
            </a:r>
            <a:r>
              <a:rPr lang="en-GB" sz="2400" dirty="0">
                <a:solidFill>
                  <a:schemeClr val="tx1"/>
                </a:solidFill>
              </a:rPr>
              <a:t>proficient in drawing, painting, sculpture and other art, craft and design </a:t>
            </a:r>
            <a:r>
              <a:rPr lang="en-GB" sz="2400" dirty="0" smtClean="0">
                <a:solidFill>
                  <a:schemeClr val="tx1"/>
                </a:solidFill>
              </a:rPr>
              <a:t>techniques</a:t>
            </a:r>
          </a:p>
          <a:p>
            <a:pPr marL="571500" indent="-571500" algn="l">
              <a:buFont typeface="Arial" panose="020B0604020202020204" pitchFamily="34" charset="0"/>
              <a:buChar char="•"/>
            </a:pPr>
            <a:r>
              <a:rPr lang="en-GB" sz="2400" dirty="0" smtClean="0">
                <a:solidFill>
                  <a:schemeClr val="tx1"/>
                </a:solidFill>
              </a:rPr>
              <a:t>develop </a:t>
            </a:r>
            <a:r>
              <a:rPr lang="en-GB" sz="2400" dirty="0">
                <a:solidFill>
                  <a:schemeClr val="tx1"/>
                </a:solidFill>
              </a:rPr>
              <a:t>their techniques, including their control and their use of materials, with creativity, experimentation and an increasing awareness of different kinds of art, craft and </a:t>
            </a:r>
            <a:r>
              <a:rPr lang="en-GB" sz="2400" dirty="0" smtClean="0">
                <a:solidFill>
                  <a:schemeClr val="tx1"/>
                </a:solidFill>
              </a:rPr>
              <a:t>design</a:t>
            </a:r>
          </a:p>
          <a:p>
            <a:pPr marL="571500" indent="-571500" algn="l">
              <a:buFont typeface="Arial" panose="020B0604020202020204" pitchFamily="34" charset="0"/>
              <a:buChar char="•"/>
            </a:pPr>
            <a:r>
              <a:rPr lang="en-GB" sz="2400" dirty="0">
                <a:solidFill>
                  <a:schemeClr val="tx1"/>
                </a:solidFill>
              </a:rPr>
              <a:t>explore and evaluate a range of existing </a:t>
            </a:r>
            <a:r>
              <a:rPr lang="en-GB" sz="2400" dirty="0" smtClean="0">
                <a:solidFill>
                  <a:schemeClr val="tx1"/>
                </a:solidFill>
              </a:rPr>
              <a:t>products</a:t>
            </a:r>
          </a:p>
          <a:p>
            <a:pPr marL="571500" indent="-571500" algn="l">
              <a:buFont typeface="Arial" panose="020B0604020202020204" pitchFamily="34" charset="0"/>
              <a:buChar char="•"/>
            </a:pPr>
            <a:r>
              <a:rPr lang="en-GB" sz="2400" dirty="0" smtClean="0">
                <a:solidFill>
                  <a:schemeClr val="tx1"/>
                </a:solidFill>
              </a:rPr>
              <a:t>evaluate </a:t>
            </a:r>
            <a:r>
              <a:rPr lang="en-GB" sz="2400" dirty="0">
                <a:solidFill>
                  <a:schemeClr val="tx1"/>
                </a:solidFill>
              </a:rPr>
              <a:t>their ideas and products against design criteria</a:t>
            </a:r>
          </a:p>
          <a:p>
            <a:pPr algn="l"/>
            <a:endParaRPr lang="en-GB" dirty="0">
              <a:solidFill>
                <a:schemeClr val="tx1"/>
              </a:solidFill>
            </a:endParaRPr>
          </a:p>
        </p:txBody>
      </p:sp>
    </p:spTree>
    <p:extLst>
      <p:ext uri="{BB962C8B-B14F-4D97-AF65-F5344CB8AC3E}">
        <p14:creationId xmlns:p14="http://schemas.microsoft.com/office/powerpoint/2010/main" val="858850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3200" b="1" dirty="0">
                <a:solidFill>
                  <a:srgbClr val="6DC1E3"/>
                </a:solidFill>
                <a:latin typeface="Comic Sans MS" panose="030F0702030302020204" pitchFamily="66" charset="0"/>
              </a:rPr>
              <a:t>Do one thing!</a:t>
            </a:r>
            <a:endParaRPr lang="en-GB" sz="32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836712"/>
            <a:ext cx="8229600" cy="5760640"/>
          </a:xfrm>
        </p:spPr>
        <p:txBody>
          <a:bodyPr>
            <a:noAutofit/>
          </a:bodyPr>
          <a:lstStyle/>
          <a:p>
            <a:pPr>
              <a:buNone/>
            </a:pPr>
            <a:r>
              <a:rPr lang="en-GB" sz="2000" b="1" dirty="0" smtClean="0">
                <a:latin typeface="Arial" pitchFamily="34" charset="0"/>
                <a:cs typeface="Arial" pitchFamily="34" charset="0"/>
              </a:rPr>
              <a:t>How you can practise the language</a:t>
            </a:r>
          </a:p>
          <a:p>
            <a:pPr>
              <a:buNone/>
            </a:pPr>
            <a:endParaRPr lang="en-GB" sz="2000" dirty="0" smtClean="0">
              <a:latin typeface="Arial" pitchFamily="34" charset="0"/>
              <a:cs typeface="Arial" pitchFamily="34" charset="0"/>
            </a:endParaRPr>
          </a:p>
          <a:p>
            <a:pPr lvl="0"/>
            <a:r>
              <a:rPr lang="en-GB" sz="2000" dirty="0">
                <a:latin typeface="Arial" pitchFamily="34" charset="0"/>
                <a:cs typeface="Arial" pitchFamily="34" charset="0"/>
              </a:rPr>
              <a:t>Use the phrase ‘</a:t>
            </a:r>
            <a:r>
              <a:rPr lang="en-GB" sz="2000" i="1" dirty="0">
                <a:latin typeface="Arial" pitchFamily="34" charset="0"/>
                <a:cs typeface="Arial" pitchFamily="34" charset="0"/>
              </a:rPr>
              <a:t>Je </a:t>
            </a:r>
            <a:r>
              <a:rPr lang="en-GB" sz="2000" i="1" dirty="0" err="1">
                <a:latin typeface="Arial" pitchFamily="34" charset="0"/>
                <a:cs typeface="Arial" pitchFamily="34" charset="0"/>
              </a:rPr>
              <a:t>pense</a:t>
            </a:r>
            <a:r>
              <a:rPr lang="en-GB" sz="2000" i="1" dirty="0">
                <a:latin typeface="Arial" pitchFamily="34" charset="0"/>
                <a:cs typeface="Arial" pitchFamily="34" charset="0"/>
              </a:rPr>
              <a:t> </a:t>
            </a:r>
            <a:r>
              <a:rPr lang="en-GB" sz="2000" i="1" dirty="0" err="1">
                <a:latin typeface="Arial" pitchFamily="34" charset="0"/>
                <a:cs typeface="Arial" pitchFamily="34" charset="0"/>
              </a:rPr>
              <a:t>que</a:t>
            </a:r>
            <a:r>
              <a:rPr lang="en-GB" sz="2000" dirty="0">
                <a:latin typeface="Arial" pitchFamily="34" charset="0"/>
                <a:cs typeface="Arial" pitchFamily="34" charset="0"/>
              </a:rPr>
              <a:t>’ to comment on a child’s work, e.g. ‘</a:t>
            </a:r>
            <a:r>
              <a:rPr lang="en-GB" sz="2000" i="1" dirty="0">
                <a:latin typeface="Arial" pitchFamily="34" charset="0"/>
                <a:cs typeface="Arial" pitchFamily="34" charset="0"/>
              </a:rPr>
              <a:t>Je </a:t>
            </a:r>
            <a:r>
              <a:rPr lang="en-GB" sz="2000" i="1" dirty="0" err="1">
                <a:latin typeface="Arial" pitchFamily="34" charset="0"/>
                <a:cs typeface="Arial" pitchFamily="34" charset="0"/>
              </a:rPr>
              <a:t>pense</a:t>
            </a:r>
            <a:r>
              <a:rPr lang="en-GB" sz="2000" i="1" dirty="0">
                <a:latin typeface="Arial" pitchFamily="34" charset="0"/>
                <a:cs typeface="Arial" pitchFamily="34" charset="0"/>
              </a:rPr>
              <a:t> </a:t>
            </a:r>
            <a:r>
              <a:rPr lang="en-GB" sz="2000" i="1" dirty="0" err="1">
                <a:latin typeface="Arial" pitchFamily="34" charset="0"/>
                <a:cs typeface="Arial" pitchFamily="34" charset="0"/>
              </a:rPr>
              <a:t>que</a:t>
            </a:r>
            <a:r>
              <a:rPr lang="en-GB" sz="2000" i="1" dirty="0">
                <a:latin typeface="Arial" pitchFamily="34" charset="0"/>
                <a:cs typeface="Arial" pitchFamily="34" charset="0"/>
              </a:rPr>
              <a:t> </a:t>
            </a:r>
            <a:r>
              <a:rPr lang="en-GB" sz="2000" i="1" dirty="0" err="1">
                <a:latin typeface="Arial" pitchFamily="34" charset="0"/>
                <a:cs typeface="Arial" pitchFamily="34" charset="0"/>
              </a:rPr>
              <a:t>c’est</a:t>
            </a:r>
            <a:r>
              <a:rPr lang="en-GB" sz="2000" i="1" dirty="0">
                <a:latin typeface="Arial" pitchFamily="34" charset="0"/>
                <a:cs typeface="Arial" pitchFamily="34" charset="0"/>
              </a:rPr>
              <a:t>:  </a:t>
            </a:r>
            <a:r>
              <a:rPr lang="en-GB" sz="2000" i="1" dirty="0" err="1">
                <a:latin typeface="Arial" pitchFamily="34" charset="0"/>
                <a:cs typeface="Arial" pitchFamily="34" charset="0"/>
              </a:rPr>
              <a:t>intéressant</a:t>
            </a:r>
            <a:r>
              <a:rPr lang="en-GB" sz="2000" dirty="0">
                <a:latin typeface="Arial" pitchFamily="34" charset="0"/>
                <a:cs typeface="Arial" pitchFamily="34" charset="0"/>
              </a:rPr>
              <a:t>, </a:t>
            </a:r>
            <a:r>
              <a:rPr lang="en-GB" sz="2000" i="1" dirty="0" err="1">
                <a:latin typeface="Arial" pitchFamily="34" charset="0"/>
                <a:cs typeface="Arial" pitchFamily="34" charset="0"/>
              </a:rPr>
              <a:t>joli</a:t>
            </a:r>
            <a:r>
              <a:rPr lang="en-GB" sz="2000" i="1" dirty="0">
                <a:latin typeface="Arial" pitchFamily="34" charset="0"/>
                <a:cs typeface="Arial" pitchFamily="34" charset="0"/>
              </a:rPr>
              <a:t>, beau, </a:t>
            </a:r>
            <a:r>
              <a:rPr lang="en-GB" sz="2000" i="1" dirty="0" err="1">
                <a:latin typeface="Arial" pitchFamily="34" charset="0"/>
                <a:cs typeface="Arial" pitchFamily="34" charset="0"/>
              </a:rPr>
              <a:t>bien</a:t>
            </a:r>
            <a:r>
              <a:rPr lang="en-GB" sz="2000" i="1" dirty="0">
                <a:latin typeface="Arial" pitchFamily="34" charset="0"/>
                <a:cs typeface="Arial" pitchFamily="34" charset="0"/>
              </a:rPr>
              <a:t> fait</a:t>
            </a:r>
            <a:r>
              <a:rPr lang="en-GB" sz="2000" dirty="0">
                <a:latin typeface="Arial" pitchFamily="34" charset="0"/>
                <a:cs typeface="Arial" pitchFamily="34" charset="0"/>
              </a:rPr>
              <a:t>, etc</a:t>
            </a:r>
            <a:r>
              <a:rPr lang="en-GB" sz="2000" dirty="0" smtClean="0">
                <a:latin typeface="Arial" pitchFamily="34" charset="0"/>
                <a:cs typeface="Arial" pitchFamily="34" charset="0"/>
              </a:rPr>
              <a:t>.</a:t>
            </a:r>
          </a:p>
          <a:p>
            <a:pPr lvl="0"/>
            <a:r>
              <a:rPr lang="en-GB" sz="2000" dirty="0" smtClean="0">
                <a:latin typeface="Arial" pitchFamily="34" charset="0"/>
                <a:cs typeface="Arial" pitchFamily="34" charset="0"/>
              </a:rPr>
              <a:t>Ask children to tell you what the French is for a word or phrase: “Comment </a:t>
            </a:r>
            <a:r>
              <a:rPr lang="en-GB" sz="2000" dirty="0" err="1" smtClean="0">
                <a:latin typeface="Arial" pitchFamily="34" charset="0"/>
                <a:cs typeface="Arial" pitchFamily="34" charset="0"/>
              </a:rPr>
              <a:t>dit</a:t>
            </a:r>
            <a:r>
              <a:rPr lang="en-GB" sz="2000" dirty="0" smtClean="0">
                <a:latin typeface="Arial" pitchFamily="34" charset="0"/>
                <a:cs typeface="Arial" pitchFamily="34" charset="0"/>
              </a:rPr>
              <a:t>-on……en </a:t>
            </a:r>
            <a:r>
              <a:rPr lang="en-GB" sz="2000" dirty="0" err="1" smtClean="0">
                <a:latin typeface="Arial" pitchFamily="34" charset="0"/>
                <a:cs typeface="Arial" pitchFamily="34" charset="0"/>
              </a:rPr>
              <a:t>français</a:t>
            </a:r>
            <a:r>
              <a:rPr lang="en-GB" sz="2000" dirty="0" smtClean="0">
                <a:latin typeface="Arial" pitchFamily="34" charset="0"/>
                <a:cs typeface="Arial" pitchFamily="34" charset="0"/>
              </a:rPr>
              <a:t> ?”</a:t>
            </a:r>
            <a:endParaRPr lang="en-GB" sz="2000" dirty="0">
              <a:latin typeface="Arial" pitchFamily="34" charset="0"/>
              <a:cs typeface="Arial" pitchFamily="34" charset="0"/>
            </a:endParaRPr>
          </a:p>
          <a:p>
            <a:pPr>
              <a:buNone/>
            </a:pPr>
            <a:endParaRPr lang="en-GB" sz="2000" b="1" dirty="0" smtClean="0">
              <a:latin typeface="Arial" pitchFamily="34" charset="0"/>
              <a:cs typeface="Arial" pitchFamily="34" charset="0"/>
            </a:endParaRPr>
          </a:p>
          <a:p>
            <a:pPr>
              <a:buNone/>
            </a:pPr>
            <a:r>
              <a:rPr lang="en-GB" sz="2000" b="1" dirty="0" smtClean="0">
                <a:latin typeface="Arial" pitchFamily="34" charset="0"/>
                <a:cs typeface="Arial" pitchFamily="34" charset="0"/>
              </a:rPr>
              <a:t>What you can do with your class</a:t>
            </a:r>
            <a:endParaRPr lang="en-GB" sz="2000" dirty="0" smtClean="0">
              <a:latin typeface="Arial" pitchFamily="34" charset="0"/>
              <a:cs typeface="Arial" pitchFamily="34" charset="0"/>
            </a:endParaRPr>
          </a:p>
          <a:p>
            <a:r>
              <a:rPr lang="en-GB" sz="2000" dirty="0">
                <a:latin typeface="Arial" pitchFamily="34" charset="0"/>
                <a:cs typeface="Arial" pitchFamily="34" charset="0"/>
              </a:rPr>
              <a:t>Set up the design project</a:t>
            </a:r>
          </a:p>
          <a:p>
            <a:pPr lvl="0"/>
            <a:r>
              <a:rPr lang="en-GB" sz="2000" dirty="0" smtClean="0">
                <a:latin typeface="Arial" pitchFamily="34" charset="0"/>
                <a:cs typeface="Arial" pitchFamily="34" charset="0"/>
              </a:rPr>
              <a:t>Use French to evaluate the quality of each child’s work</a:t>
            </a:r>
          </a:p>
          <a:p>
            <a:pPr marL="0" lvl="0" indent="0">
              <a:buNone/>
            </a:pPr>
            <a:endParaRPr lang="en-GB" sz="2000" dirty="0" smtClean="0">
              <a:latin typeface="Arial" pitchFamily="34" charset="0"/>
              <a:cs typeface="Arial" pitchFamily="34" charset="0"/>
            </a:endParaRPr>
          </a:p>
          <a:p>
            <a:pPr>
              <a:buNone/>
            </a:pPr>
            <a:r>
              <a:rPr lang="en-GB" sz="2000" b="1" dirty="0" smtClean="0">
                <a:latin typeface="Arial" pitchFamily="34" charset="0"/>
                <a:cs typeface="Arial" pitchFamily="34" charset="0"/>
              </a:rPr>
              <a:t>Classroom routine</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use some of the phrases as part of classroom instructions, e.g.  ‘</a:t>
            </a:r>
            <a:r>
              <a:rPr lang="en-GB" sz="2000" i="1" dirty="0" err="1">
                <a:latin typeface="Arial" pitchFamily="34" charset="0"/>
                <a:cs typeface="Arial" pitchFamily="34" charset="0"/>
              </a:rPr>
              <a:t>D</a:t>
            </a:r>
            <a:r>
              <a:rPr lang="en-GB" sz="2000" i="1" dirty="0" err="1" smtClean="0">
                <a:latin typeface="Arial" pitchFamily="34" charset="0"/>
                <a:cs typeface="Arial" pitchFamily="34" charset="0"/>
              </a:rPr>
              <a:t>’accord</a:t>
            </a:r>
            <a:r>
              <a:rPr lang="en-GB" sz="2000" i="1" dirty="0" smtClean="0">
                <a:latin typeface="Arial" pitchFamily="34" charset="0"/>
                <a:cs typeface="Arial" pitchFamily="34" charset="0"/>
              </a:rPr>
              <a:t>’ ‘</a:t>
            </a:r>
            <a:r>
              <a:rPr lang="en-GB" sz="2000" i="1" dirty="0" err="1">
                <a:latin typeface="Arial" pitchFamily="34" charset="0"/>
                <a:cs typeface="Arial" pitchFamily="34" charset="0"/>
              </a:rPr>
              <a:t>C</a:t>
            </a:r>
            <a:r>
              <a:rPr lang="en-GB" sz="2000" i="1" dirty="0" err="1" smtClean="0">
                <a:latin typeface="Arial" pitchFamily="34" charset="0"/>
                <a:cs typeface="Arial" pitchFamily="34" charset="0"/>
              </a:rPr>
              <a:t>’est</a:t>
            </a:r>
            <a:r>
              <a:rPr lang="en-GB" sz="2000" i="1" dirty="0" smtClean="0">
                <a:latin typeface="Arial" pitchFamily="34" charset="0"/>
                <a:cs typeface="Arial" pitchFamily="34" charset="0"/>
              </a:rPr>
              <a:t> bon’ ‘Non, </a:t>
            </a:r>
            <a:r>
              <a:rPr lang="en-GB" sz="2000" i="1" dirty="0" err="1" smtClean="0">
                <a:latin typeface="Arial" pitchFamily="34" charset="0"/>
                <a:cs typeface="Arial" pitchFamily="34" charset="0"/>
              </a:rPr>
              <a:t>ce</a:t>
            </a:r>
            <a:r>
              <a:rPr lang="en-GB" sz="2000" i="1" dirty="0" smtClean="0">
                <a:latin typeface="Arial" pitchFamily="34" charset="0"/>
                <a:cs typeface="Arial" pitchFamily="34" charset="0"/>
              </a:rPr>
              <a:t> </a:t>
            </a:r>
            <a:r>
              <a:rPr lang="en-GB" sz="2000" i="1" dirty="0" err="1" smtClean="0">
                <a:latin typeface="Arial" pitchFamily="34" charset="0"/>
                <a:cs typeface="Arial" pitchFamily="34" charset="0"/>
              </a:rPr>
              <a:t>n’est</a:t>
            </a:r>
            <a:r>
              <a:rPr lang="en-GB" sz="2000" i="1" dirty="0" smtClean="0">
                <a:latin typeface="Arial" pitchFamily="34" charset="0"/>
                <a:cs typeface="Arial" pitchFamily="34" charset="0"/>
              </a:rPr>
              <a:t> pas </a:t>
            </a:r>
            <a:r>
              <a:rPr lang="en-GB" sz="2000" i="1" dirty="0" err="1" smtClean="0">
                <a:latin typeface="Arial" pitchFamily="34" charset="0"/>
                <a:cs typeface="Arial" pitchFamily="34" charset="0"/>
              </a:rPr>
              <a:t>ça</a:t>
            </a:r>
            <a:r>
              <a:rPr lang="en-GB" sz="2000" i="1" dirty="0" smtClean="0">
                <a:latin typeface="Arial" pitchFamily="34" charset="0"/>
                <a:cs typeface="Arial" pitchFamily="34" charset="0"/>
              </a:rPr>
              <a:t> !’ ‘</a:t>
            </a:r>
            <a:r>
              <a:rPr lang="en-GB" sz="2000" i="1" dirty="0" err="1" smtClean="0">
                <a:latin typeface="Arial" pitchFamily="34" charset="0"/>
                <a:cs typeface="Arial" pitchFamily="34" charset="0"/>
              </a:rPr>
              <a:t>Tu</a:t>
            </a:r>
            <a:r>
              <a:rPr lang="en-GB" sz="2000" i="1" dirty="0" smtClean="0">
                <a:latin typeface="Arial" pitchFamily="34" charset="0"/>
                <a:cs typeface="Arial" pitchFamily="34" charset="0"/>
              </a:rPr>
              <a:t> as raison !”</a:t>
            </a:r>
            <a:endParaRPr lang="en-GB" sz="2000" dirty="0" smtClean="0">
              <a:latin typeface="Arial" pitchFamily="34" charset="0"/>
              <a:cs typeface="Arial" pitchFamily="34" charset="0"/>
            </a:endParaRPr>
          </a:p>
          <a:p>
            <a:pPr>
              <a:buNone/>
            </a:pPr>
            <a:endParaRPr lang="en-GB" sz="2000" dirty="0"/>
          </a:p>
        </p:txBody>
      </p:sp>
    </p:spTree>
    <p:extLst>
      <p:ext uri="{BB962C8B-B14F-4D97-AF65-F5344CB8AC3E}">
        <p14:creationId xmlns:p14="http://schemas.microsoft.com/office/powerpoint/2010/main" val="34173691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Making Session 6</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66510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making: Session </a:t>
            </a:r>
            <a:r>
              <a:rPr lang="en-GB" sz="4000" b="1" dirty="0">
                <a:solidFill>
                  <a:srgbClr val="6DC1E3"/>
                </a:solidFill>
                <a:latin typeface="Comic Sans MS" panose="030F0702030302020204" pitchFamily="66" charset="0"/>
              </a:rPr>
              <a:t>6</a:t>
            </a:r>
          </a:p>
        </p:txBody>
      </p:sp>
      <p:sp>
        <p:nvSpPr>
          <p:cNvPr id="5" name="Subtitle 2"/>
          <p:cNvSpPr>
            <a:spLocks noGrp="1"/>
          </p:cNvSpPr>
          <p:nvPr>
            <p:ph type="subTitle" idx="1"/>
          </p:nvPr>
        </p:nvSpPr>
        <p:spPr>
          <a:xfrm>
            <a:off x="1259632" y="1988840"/>
            <a:ext cx="6400800" cy="2232248"/>
          </a:xfrm>
        </p:spPr>
        <p:txBody>
          <a:bodyPr>
            <a:noAutofit/>
          </a:bodyPr>
          <a:lstStyle/>
          <a:p>
            <a:r>
              <a:rPr lang="en-GB" sz="3600" dirty="0" smtClean="0">
                <a:solidFill>
                  <a:schemeClr val="tx1"/>
                </a:solidFill>
              </a:rPr>
              <a:t>The Great British Make Off</a:t>
            </a:r>
          </a:p>
          <a:p>
            <a:endParaRPr lang="en-GB" sz="3600" dirty="0" smtClean="0">
              <a:solidFill>
                <a:schemeClr val="tx1"/>
              </a:solidFill>
            </a:endParaRPr>
          </a:p>
          <a:p>
            <a:r>
              <a:rPr lang="en-GB" sz="3600" dirty="0" smtClean="0">
                <a:solidFill>
                  <a:schemeClr val="tx1"/>
                </a:solidFill>
              </a:rPr>
              <a:t>Le jour du </a:t>
            </a:r>
            <a:r>
              <a:rPr lang="en-GB" sz="3600" dirty="0" err="1" smtClean="0">
                <a:solidFill>
                  <a:schemeClr val="tx1"/>
                </a:solidFill>
              </a:rPr>
              <a:t>jugement</a:t>
            </a:r>
            <a:endParaRPr lang="en-GB" sz="3600" dirty="0">
              <a:solidFill>
                <a:schemeClr val="tx1"/>
              </a:solidFill>
            </a:endParaRPr>
          </a:p>
        </p:txBody>
      </p:sp>
    </p:spTree>
    <p:extLst>
      <p:ext uri="{BB962C8B-B14F-4D97-AF65-F5344CB8AC3E}">
        <p14:creationId xmlns:p14="http://schemas.microsoft.com/office/powerpoint/2010/main" val="3651126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2808312"/>
          </a:xfrm>
        </p:spPr>
        <p:txBody>
          <a:bodyPr>
            <a:normAutofit/>
          </a:bodyPr>
          <a:lstStyle/>
          <a:p>
            <a:pPr marL="457200" indent="-457200" algn="l">
              <a:buFont typeface="Arial" panose="020B0604020202020204" pitchFamily="34" charset="0"/>
              <a:buChar char="•"/>
            </a:pPr>
            <a:r>
              <a:rPr lang="en-GB" b="1" dirty="0" smtClean="0">
                <a:solidFill>
                  <a:schemeClr val="tx1"/>
                </a:solidFill>
              </a:rPr>
              <a:t>Learn </a:t>
            </a:r>
            <a:r>
              <a:rPr lang="en-GB" b="1" dirty="0">
                <a:solidFill>
                  <a:schemeClr val="tx1"/>
                </a:solidFill>
              </a:rPr>
              <a:t>the French to allow you to judge the quality of a finished product.</a:t>
            </a:r>
          </a:p>
          <a:p>
            <a:pPr marL="457200" indent="-457200" algn="l">
              <a:buFont typeface="Arial" panose="020B0604020202020204" pitchFamily="34" charset="0"/>
              <a:buChar char="•"/>
            </a:pPr>
            <a:endParaRPr lang="en-GB" b="1" dirty="0">
              <a:solidFill>
                <a:schemeClr val="tx1"/>
              </a:solidFill>
            </a:endParaRPr>
          </a:p>
          <a:p>
            <a:pPr marL="457200" indent="-457200" algn="l">
              <a:buFont typeface="Arial" panose="020B0604020202020204" pitchFamily="34" charset="0"/>
              <a:buChar char="•"/>
            </a:pPr>
            <a:r>
              <a:rPr lang="en-GB" b="1" dirty="0" smtClean="0">
                <a:solidFill>
                  <a:schemeClr val="tx1"/>
                </a:solidFill>
              </a:rPr>
              <a:t>Use French to say what you like about elements of a piece of work</a:t>
            </a:r>
          </a:p>
        </p:txBody>
      </p:sp>
    </p:spTree>
    <p:extLst>
      <p:ext uri="{BB962C8B-B14F-4D97-AF65-F5344CB8AC3E}">
        <p14:creationId xmlns:p14="http://schemas.microsoft.com/office/powerpoint/2010/main" val="3142615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Autofit/>
          </a:bodyPr>
          <a:lstStyle/>
          <a:p>
            <a:r>
              <a:rPr lang="en-GB" sz="4000" b="1" dirty="0">
                <a:solidFill>
                  <a:srgbClr val="6DC1E3"/>
                </a:solidFill>
                <a:latin typeface="Comic Sans MS" panose="030F0702030302020204" pitchFamily="66" charset="0"/>
              </a:rPr>
              <a:t>What the children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2808312"/>
          </a:xfrm>
        </p:spPr>
        <p:txBody>
          <a:bodyPr>
            <a:normAutofit/>
          </a:bodyPr>
          <a:lstStyle/>
          <a:p>
            <a:pPr marL="457200" indent="-457200" algn="l">
              <a:buFont typeface="Arial" panose="020B0604020202020204" pitchFamily="34" charset="0"/>
              <a:buChar char="•"/>
            </a:pPr>
            <a:r>
              <a:rPr lang="en-GB" b="1" dirty="0">
                <a:solidFill>
                  <a:schemeClr val="tx1"/>
                </a:solidFill>
              </a:rPr>
              <a:t>Write a paragraph about the room they have created.</a:t>
            </a:r>
          </a:p>
          <a:p>
            <a:pPr marL="457200" indent="-457200" algn="l">
              <a:buFont typeface="Arial" panose="020B0604020202020204" pitchFamily="34" charset="0"/>
              <a:buChar char="•"/>
            </a:pPr>
            <a:r>
              <a:rPr lang="en-GB" b="1" dirty="0" smtClean="0">
                <a:solidFill>
                  <a:schemeClr val="tx1"/>
                </a:solidFill>
              </a:rPr>
              <a:t>Use French to say what they think about their classmates’ shoebox rooms</a:t>
            </a:r>
          </a:p>
        </p:txBody>
      </p:sp>
    </p:spTree>
    <p:extLst>
      <p:ext uri="{BB962C8B-B14F-4D97-AF65-F5344CB8AC3E}">
        <p14:creationId xmlns:p14="http://schemas.microsoft.com/office/powerpoint/2010/main" val="3801947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G:\Ensemble consortium work\Let's enjoy making\demenageur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4230688"/>
            <a:ext cx="2357437"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G:\Ensemble consortium work\Let's enjoy making\demenageur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6788" y="47625"/>
            <a:ext cx="3062287" cy="39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TextBox 11"/>
          <p:cNvSpPr txBox="1">
            <a:spLocks noChangeArrowheads="1"/>
          </p:cNvSpPr>
          <p:nvPr/>
        </p:nvSpPr>
        <p:spPr bwMode="auto">
          <a:xfrm>
            <a:off x="3311525" y="765175"/>
            <a:ext cx="12604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3600"/>
              <a:t>un </a:t>
            </a:r>
          </a:p>
          <a:p>
            <a:pPr eaLnBrk="1" hangingPunct="1"/>
            <a:r>
              <a:rPr lang="en-GB" altLang="en-US" sz="3600"/>
              <a:t>le (l’)</a:t>
            </a:r>
          </a:p>
          <a:p>
            <a:pPr eaLnBrk="1" hangingPunct="1"/>
            <a:r>
              <a:rPr lang="en-GB" altLang="en-US" sz="3600"/>
              <a:t>il</a:t>
            </a:r>
          </a:p>
        </p:txBody>
      </p:sp>
      <p:sp>
        <p:nvSpPr>
          <p:cNvPr id="7176" name="TextBox 12"/>
          <p:cNvSpPr txBox="1">
            <a:spLocks noChangeArrowheads="1"/>
          </p:cNvSpPr>
          <p:nvPr/>
        </p:nvSpPr>
        <p:spPr bwMode="auto">
          <a:xfrm>
            <a:off x="4356100" y="620713"/>
            <a:ext cx="8636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12000"/>
              <a:t>}</a:t>
            </a:r>
          </a:p>
        </p:txBody>
      </p:sp>
      <p:sp>
        <p:nvSpPr>
          <p:cNvPr id="7177" name="TextBox 13"/>
          <p:cNvSpPr txBox="1">
            <a:spLocks noChangeArrowheads="1"/>
          </p:cNvSpPr>
          <p:nvPr/>
        </p:nvSpPr>
        <p:spPr bwMode="auto">
          <a:xfrm>
            <a:off x="5219700" y="188913"/>
            <a:ext cx="19923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3600"/>
              <a:t>masculin</a:t>
            </a:r>
          </a:p>
          <a:p>
            <a:pPr eaLnBrk="1" hangingPunct="1"/>
            <a:r>
              <a:rPr lang="en-GB" altLang="en-US" sz="3600"/>
              <a:t>a </a:t>
            </a:r>
          </a:p>
          <a:p>
            <a:pPr eaLnBrk="1" hangingPunct="1"/>
            <a:r>
              <a:rPr lang="en-GB" altLang="en-US" sz="3600"/>
              <a:t>the</a:t>
            </a:r>
          </a:p>
          <a:p>
            <a:pPr eaLnBrk="1" hangingPunct="1"/>
            <a:r>
              <a:rPr lang="en-GB" altLang="en-US" sz="3600"/>
              <a:t>it</a:t>
            </a:r>
          </a:p>
        </p:txBody>
      </p:sp>
      <p:sp>
        <p:nvSpPr>
          <p:cNvPr id="7178" name="TextBox 14"/>
          <p:cNvSpPr txBox="1">
            <a:spLocks noChangeArrowheads="1"/>
          </p:cNvSpPr>
          <p:nvPr/>
        </p:nvSpPr>
        <p:spPr bwMode="auto">
          <a:xfrm>
            <a:off x="2383979" y="4875213"/>
            <a:ext cx="126047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3600"/>
              <a:t>une </a:t>
            </a:r>
          </a:p>
          <a:p>
            <a:pPr eaLnBrk="1" hangingPunct="1"/>
            <a:r>
              <a:rPr lang="en-GB" altLang="en-US" sz="3600"/>
              <a:t>la (l’)</a:t>
            </a:r>
          </a:p>
          <a:p>
            <a:pPr eaLnBrk="1" hangingPunct="1"/>
            <a:r>
              <a:rPr lang="en-GB" altLang="en-US" sz="3600"/>
              <a:t>elle</a:t>
            </a:r>
          </a:p>
        </p:txBody>
      </p:sp>
      <p:sp>
        <p:nvSpPr>
          <p:cNvPr id="7179" name="TextBox 15"/>
          <p:cNvSpPr txBox="1">
            <a:spLocks noChangeArrowheads="1"/>
          </p:cNvSpPr>
          <p:nvPr/>
        </p:nvSpPr>
        <p:spPr bwMode="auto">
          <a:xfrm>
            <a:off x="3428554" y="4730750"/>
            <a:ext cx="863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12000"/>
              <a:t>}</a:t>
            </a:r>
          </a:p>
        </p:txBody>
      </p:sp>
      <p:sp>
        <p:nvSpPr>
          <p:cNvPr id="7180" name="TextBox 16"/>
          <p:cNvSpPr txBox="1">
            <a:spLocks noChangeArrowheads="1"/>
          </p:cNvSpPr>
          <p:nvPr/>
        </p:nvSpPr>
        <p:spPr bwMode="auto">
          <a:xfrm>
            <a:off x="4292154" y="4298950"/>
            <a:ext cx="199231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3600"/>
              <a:t>féminin</a:t>
            </a:r>
          </a:p>
          <a:p>
            <a:pPr eaLnBrk="1" hangingPunct="1"/>
            <a:r>
              <a:rPr lang="en-GB" altLang="en-US" sz="3600"/>
              <a:t>a </a:t>
            </a:r>
          </a:p>
          <a:p>
            <a:pPr eaLnBrk="1" hangingPunct="1"/>
            <a:r>
              <a:rPr lang="en-GB" altLang="en-US" sz="3600"/>
              <a:t>the</a:t>
            </a:r>
          </a:p>
          <a:p>
            <a:pPr eaLnBrk="1" hangingPunct="1"/>
            <a:r>
              <a:rPr lang="en-GB" altLang="en-US" sz="3600"/>
              <a:t>it</a:t>
            </a:r>
          </a:p>
        </p:txBody>
      </p:sp>
      <p:pic>
        <p:nvPicPr>
          <p:cNvPr id="13" name="Picture 2" descr="G:\Ensemble consortium work\Let's enjoy making\logo_POINT_RECYCLAG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8344" y="5661248"/>
            <a:ext cx="1307381" cy="928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859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61248"/>
            <a:ext cx="1307381" cy="92824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79512" y="836712"/>
            <a:ext cx="8784976" cy="4585871"/>
          </a:xfrm>
          <a:prstGeom prst="rect">
            <a:avLst/>
          </a:prstGeom>
          <a:noFill/>
        </p:spPr>
        <p:txBody>
          <a:bodyPr wrap="square" rtlCol="0">
            <a:spAutoFit/>
          </a:bodyPr>
          <a:lstStyle/>
          <a:p>
            <a:r>
              <a:rPr lang="en-GB" sz="4400" b="1" dirty="0" err="1">
                <a:solidFill>
                  <a:srgbClr val="FF0000"/>
                </a:solidFill>
              </a:rPr>
              <a:t>Dans</a:t>
            </a:r>
            <a:r>
              <a:rPr lang="en-GB" sz="4400" b="1" dirty="0">
                <a:solidFill>
                  <a:srgbClr val="FF0000"/>
                </a:solidFill>
              </a:rPr>
              <a:t> la </a:t>
            </a:r>
            <a:r>
              <a:rPr lang="en-GB" sz="4400" b="1" dirty="0" err="1">
                <a:solidFill>
                  <a:srgbClr val="FF0000"/>
                </a:solidFill>
              </a:rPr>
              <a:t>chambre</a:t>
            </a:r>
            <a:r>
              <a:rPr lang="en-GB" sz="4400" b="1" dirty="0">
                <a:solidFill>
                  <a:srgbClr val="FF0000"/>
                </a:solidFill>
              </a:rPr>
              <a:t> </a:t>
            </a:r>
            <a:r>
              <a:rPr lang="en-GB" sz="4400" b="1" dirty="0" err="1">
                <a:solidFill>
                  <a:srgbClr val="FF0000"/>
                </a:solidFill>
              </a:rPr>
              <a:t>il</a:t>
            </a:r>
            <a:r>
              <a:rPr lang="en-GB" sz="4400" b="1" dirty="0">
                <a:solidFill>
                  <a:srgbClr val="FF0000"/>
                </a:solidFill>
              </a:rPr>
              <a:t> y a </a:t>
            </a:r>
            <a:r>
              <a:rPr lang="en-GB" sz="4400" b="1" dirty="0" err="1" smtClean="0">
                <a:solidFill>
                  <a:srgbClr val="FF0000"/>
                </a:solidFill>
              </a:rPr>
              <a:t>une</a:t>
            </a:r>
            <a:r>
              <a:rPr lang="en-GB" sz="4400" b="1" dirty="0" smtClean="0">
                <a:solidFill>
                  <a:srgbClr val="FF0000"/>
                </a:solidFill>
              </a:rPr>
              <a:t> </a:t>
            </a:r>
            <a:r>
              <a:rPr lang="en-GB" sz="4400" b="1" dirty="0">
                <a:solidFill>
                  <a:srgbClr val="FF0000"/>
                </a:solidFill>
              </a:rPr>
              <a:t>armoire </a:t>
            </a:r>
            <a:r>
              <a:rPr lang="en-GB" sz="4400" b="1" dirty="0" err="1" smtClean="0">
                <a:solidFill>
                  <a:srgbClr val="FF0000"/>
                </a:solidFill>
              </a:rPr>
              <a:t>verte</a:t>
            </a:r>
            <a:r>
              <a:rPr lang="en-GB" sz="4400" b="1" dirty="0" smtClean="0">
                <a:solidFill>
                  <a:srgbClr val="FF0000"/>
                </a:solidFill>
              </a:rPr>
              <a:t>, des </a:t>
            </a:r>
            <a:r>
              <a:rPr lang="en-GB" sz="4400" b="1" dirty="0" err="1" smtClean="0">
                <a:solidFill>
                  <a:srgbClr val="FF0000"/>
                </a:solidFill>
              </a:rPr>
              <a:t>lits</a:t>
            </a:r>
            <a:r>
              <a:rPr lang="en-GB" sz="4400" b="1" dirty="0" smtClean="0">
                <a:solidFill>
                  <a:srgbClr val="FF0000"/>
                </a:solidFill>
              </a:rPr>
              <a:t> </a:t>
            </a:r>
            <a:r>
              <a:rPr lang="en-GB" sz="4400" b="1" dirty="0" err="1" smtClean="0">
                <a:solidFill>
                  <a:srgbClr val="FF0000"/>
                </a:solidFill>
              </a:rPr>
              <a:t>superposés</a:t>
            </a:r>
            <a:r>
              <a:rPr lang="en-GB" sz="4400" b="1" dirty="0" smtClean="0">
                <a:solidFill>
                  <a:srgbClr val="FF0000"/>
                </a:solidFill>
              </a:rPr>
              <a:t> </a:t>
            </a:r>
            <a:r>
              <a:rPr lang="en-GB" sz="4400" b="1" dirty="0" err="1" smtClean="0">
                <a:solidFill>
                  <a:srgbClr val="FF0000"/>
                </a:solidFill>
              </a:rPr>
              <a:t>marron</a:t>
            </a:r>
            <a:r>
              <a:rPr lang="en-GB" sz="4400" b="1" dirty="0" smtClean="0">
                <a:solidFill>
                  <a:srgbClr val="FF0000"/>
                </a:solidFill>
              </a:rPr>
              <a:t> et </a:t>
            </a:r>
            <a:r>
              <a:rPr lang="en-GB" sz="4400" b="1" dirty="0" err="1" smtClean="0">
                <a:solidFill>
                  <a:srgbClr val="FF0000"/>
                </a:solidFill>
              </a:rPr>
              <a:t>jaune</a:t>
            </a:r>
            <a:r>
              <a:rPr lang="en-GB" sz="4400" b="1" dirty="0" smtClean="0">
                <a:solidFill>
                  <a:srgbClr val="FF0000"/>
                </a:solidFill>
              </a:rPr>
              <a:t>, un poster, un </a:t>
            </a:r>
            <a:r>
              <a:rPr lang="en-GB" sz="4400" b="1" dirty="0" err="1" smtClean="0">
                <a:solidFill>
                  <a:srgbClr val="FF0000"/>
                </a:solidFill>
              </a:rPr>
              <a:t>miroir</a:t>
            </a:r>
            <a:r>
              <a:rPr lang="en-GB" sz="4400" b="1" dirty="0" smtClean="0">
                <a:solidFill>
                  <a:srgbClr val="FF0000"/>
                </a:solidFill>
              </a:rPr>
              <a:t>, un bureau rouge, </a:t>
            </a:r>
            <a:r>
              <a:rPr lang="en-GB" sz="4400" b="1" dirty="0" err="1" smtClean="0">
                <a:solidFill>
                  <a:srgbClr val="FF0000"/>
                </a:solidFill>
              </a:rPr>
              <a:t>une</a:t>
            </a:r>
            <a:r>
              <a:rPr lang="en-GB" sz="4400" b="1" dirty="0" smtClean="0">
                <a:solidFill>
                  <a:srgbClr val="FF0000"/>
                </a:solidFill>
              </a:rPr>
              <a:t> chaise </a:t>
            </a:r>
            <a:r>
              <a:rPr lang="en-GB" sz="4400" b="1" dirty="0" err="1" smtClean="0">
                <a:solidFill>
                  <a:srgbClr val="FF0000"/>
                </a:solidFill>
              </a:rPr>
              <a:t>jaune</a:t>
            </a:r>
            <a:r>
              <a:rPr lang="en-GB" sz="4400" b="1" dirty="0" smtClean="0">
                <a:solidFill>
                  <a:srgbClr val="FF0000"/>
                </a:solidFill>
              </a:rPr>
              <a:t> et </a:t>
            </a:r>
            <a:r>
              <a:rPr lang="en-GB" sz="4400" b="1" dirty="0" err="1" smtClean="0">
                <a:solidFill>
                  <a:srgbClr val="FF0000"/>
                </a:solidFill>
              </a:rPr>
              <a:t>grise</a:t>
            </a:r>
            <a:r>
              <a:rPr lang="en-GB" sz="4400" b="1" dirty="0" smtClean="0">
                <a:solidFill>
                  <a:srgbClr val="FF0000"/>
                </a:solidFill>
              </a:rPr>
              <a:t>, un </a:t>
            </a:r>
            <a:r>
              <a:rPr lang="en-GB" sz="4400" b="1" dirty="0" err="1" smtClean="0">
                <a:solidFill>
                  <a:srgbClr val="FF0000"/>
                </a:solidFill>
              </a:rPr>
              <a:t>ordinateur</a:t>
            </a:r>
            <a:r>
              <a:rPr lang="en-GB" sz="4400" b="1" dirty="0" smtClean="0">
                <a:solidFill>
                  <a:srgbClr val="FF0000"/>
                </a:solidFill>
              </a:rPr>
              <a:t> </a:t>
            </a:r>
            <a:r>
              <a:rPr lang="en-GB" sz="4400" b="1" dirty="0" err="1" smtClean="0">
                <a:solidFill>
                  <a:srgbClr val="FF0000"/>
                </a:solidFill>
              </a:rPr>
              <a:t>gris</a:t>
            </a:r>
            <a:r>
              <a:rPr lang="en-GB" sz="4400" b="1" dirty="0" smtClean="0">
                <a:solidFill>
                  <a:srgbClr val="FF0000"/>
                </a:solidFill>
              </a:rPr>
              <a:t>, </a:t>
            </a:r>
            <a:r>
              <a:rPr lang="en-GB" sz="4400" b="1" dirty="0" err="1" smtClean="0">
                <a:solidFill>
                  <a:srgbClr val="FF0000"/>
                </a:solidFill>
              </a:rPr>
              <a:t>une</a:t>
            </a:r>
            <a:r>
              <a:rPr lang="en-GB" sz="4400" b="1" dirty="0" smtClean="0">
                <a:solidFill>
                  <a:srgbClr val="FF0000"/>
                </a:solidFill>
              </a:rPr>
              <a:t> commode </a:t>
            </a:r>
            <a:r>
              <a:rPr lang="en-GB" sz="4400" b="1" dirty="0" err="1" smtClean="0">
                <a:solidFill>
                  <a:srgbClr val="FF0000"/>
                </a:solidFill>
              </a:rPr>
              <a:t>marron</a:t>
            </a:r>
            <a:r>
              <a:rPr lang="en-GB" sz="4400" b="1" dirty="0" smtClean="0">
                <a:solidFill>
                  <a:srgbClr val="FF0000"/>
                </a:solidFill>
              </a:rPr>
              <a:t>, et </a:t>
            </a:r>
            <a:r>
              <a:rPr lang="en-GB" sz="4400" b="1" dirty="0" err="1" smtClean="0">
                <a:solidFill>
                  <a:srgbClr val="FF0000"/>
                </a:solidFill>
              </a:rPr>
              <a:t>une</a:t>
            </a:r>
            <a:r>
              <a:rPr lang="en-GB" sz="4400" b="1" dirty="0" smtClean="0">
                <a:solidFill>
                  <a:srgbClr val="FF0000"/>
                </a:solidFill>
              </a:rPr>
              <a:t> </a:t>
            </a:r>
            <a:r>
              <a:rPr lang="en-GB" sz="4400" b="1" dirty="0" err="1" smtClean="0">
                <a:solidFill>
                  <a:srgbClr val="FF0000"/>
                </a:solidFill>
              </a:rPr>
              <a:t>télévision</a:t>
            </a:r>
            <a:r>
              <a:rPr lang="en-GB" sz="4400" b="1" dirty="0" smtClean="0">
                <a:solidFill>
                  <a:srgbClr val="FF0000"/>
                </a:solidFill>
              </a:rPr>
              <a:t>.</a:t>
            </a:r>
            <a:endParaRPr lang="en-GB" sz="3600" b="1" dirty="0" smtClean="0">
              <a:solidFill>
                <a:srgbClr val="FF0000"/>
              </a:solidFill>
            </a:endParaRPr>
          </a:p>
          <a:p>
            <a:endParaRPr lang="en-GB" sz="2800" dirty="0"/>
          </a:p>
        </p:txBody>
      </p:sp>
    </p:spTree>
    <p:extLst>
      <p:ext uri="{BB962C8B-B14F-4D97-AF65-F5344CB8AC3E}">
        <p14:creationId xmlns:p14="http://schemas.microsoft.com/office/powerpoint/2010/main" val="3168284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9772" y="447055"/>
            <a:ext cx="3960440" cy="461665"/>
          </a:xfrm>
          <a:prstGeom prst="rect">
            <a:avLst/>
          </a:prstGeom>
          <a:noFill/>
        </p:spPr>
        <p:txBody>
          <a:bodyPr wrap="square" rtlCol="0">
            <a:spAutoFit/>
          </a:bodyPr>
          <a:lstStyle/>
          <a:p>
            <a:r>
              <a:rPr lang="en-GB" sz="2400" dirty="0" smtClean="0"/>
              <a:t>A </a:t>
            </a:r>
            <a:r>
              <a:rPr lang="en-GB" sz="2400" dirty="0" err="1" smtClean="0"/>
              <a:t>vous</a:t>
            </a:r>
            <a:r>
              <a:rPr lang="en-GB" sz="2400" dirty="0" smtClean="0"/>
              <a:t> de </a:t>
            </a:r>
            <a:r>
              <a:rPr lang="en-GB" sz="2400" dirty="0" err="1" smtClean="0"/>
              <a:t>juger</a:t>
            </a:r>
            <a:r>
              <a:rPr lang="en-GB" sz="2400" dirty="0" smtClean="0"/>
              <a:t> les </a:t>
            </a:r>
            <a:r>
              <a:rPr lang="en-GB" sz="2400" dirty="0" err="1" smtClean="0"/>
              <a:t>projets</a:t>
            </a:r>
            <a:r>
              <a:rPr lang="en-GB" sz="2400" dirty="0" smtClean="0"/>
              <a:t> !</a:t>
            </a:r>
            <a:endParaRPr lang="en-GB" sz="2400" dirty="0"/>
          </a:p>
        </p:txBody>
      </p:sp>
      <p:sp>
        <p:nvSpPr>
          <p:cNvPr id="6" name="TextBox 5"/>
          <p:cNvSpPr txBox="1"/>
          <p:nvPr/>
        </p:nvSpPr>
        <p:spPr>
          <a:xfrm>
            <a:off x="93907" y="2564904"/>
            <a:ext cx="2317853" cy="1938992"/>
          </a:xfrm>
          <a:prstGeom prst="rect">
            <a:avLst/>
          </a:prstGeom>
          <a:noFill/>
        </p:spPr>
        <p:txBody>
          <a:bodyPr wrap="square" rtlCol="0">
            <a:spAutoFit/>
          </a:bodyPr>
          <a:lstStyle/>
          <a:p>
            <a:endParaRPr lang="en-GB" sz="2400" dirty="0"/>
          </a:p>
          <a:p>
            <a:r>
              <a:rPr lang="en-GB" sz="2400" dirty="0" err="1" smtClean="0"/>
              <a:t>J’aime</a:t>
            </a:r>
            <a:endParaRPr lang="en-GB" sz="2400" dirty="0" smtClean="0"/>
          </a:p>
          <a:p>
            <a:r>
              <a:rPr lang="en-GB" sz="2400" dirty="0" err="1" smtClean="0"/>
              <a:t>J’aime</a:t>
            </a:r>
            <a:r>
              <a:rPr lang="en-GB" sz="2400" dirty="0" smtClean="0"/>
              <a:t> beaucoup</a:t>
            </a:r>
          </a:p>
          <a:p>
            <a:r>
              <a:rPr lang="en-GB" sz="2400" dirty="0" err="1" smtClean="0"/>
              <a:t>J’adore</a:t>
            </a:r>
            <a:endParaRPr lang="en-GB" sz="2400" dirty="0" smtClean="0"/>
          </a:p>
          <a:p>
            <a:endParaRPr lang="en-GB" sz="2400" dirty="0"/>
          </a:p>
        </p:txBody>
      </p:sp>
      <p:pic>
        <p:nvPicPr>
          <p:cNvPr id="2050"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61248"/>
            <a:ext cx="1307381" cy="92824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11760" y="2276872"/>
            <a:ext cx="5382344" cy="3046988"/>
          </a:xfrm>
          <a:prstGeom prst="rect">
            <a:avLst/>
          </a:prstGeom>
        </p:spPr>
        <p:txBody>
          <a:bodyPr wrap="square">
            <a:spAutoFit/>
          </a:bodyPr>
          <a:lstStyle/>
          <a:p>
            <a:r>
              <a:rPr lang="en-GB" sz="2400" dirty="0" err="1" smtClean="0"/>
              <a:t>l’armoire</a:t>
            </a:r>
            <a:r>
              <a:rPr lang="en-GB" sz="2400" dirty="0" smtClean="0"/>
              <a:t>		le </a:t>
            </a:r>
            <a:r>
              <a:rPr lang="en-GB" sz="2400" dirty="0"/>
              <a:t>lit à </a:t>
            </a:r>
            <a:r>
              <a:rPr lang="en-GB" sz="2400" dirty="0" err="1"/>
              <a:t>baldaquin</a:t>
            </a:r>
            <a:endParaRPr lang="en-GB" sz="2400" dirty="0"/>
          </a:p>
          <a:p>
            <a:r>
              <a:rPr lang="en-GB" sz="2400" dirty="0" smtClean="0"/>
              <a:t>le bureau		les </a:t>
            </a:r>
            <a:r>
              <a:rPr lang="en-GB" sz="2400" dirty="0" err="1"/>
              <a:t>lits</a:t>
            </a:r>
            <a:r>
              <a:rPr lang="en-GB" sz="2400" dirty="0"/>
              <a:t> </a:t>
            </a:r>
            <a:r>
              <a:rPr lang="en-GB" sz="2400" dirty="0" err="1"/>
              <a:t>superposés</a:t>
            </a:r>
            <a:endParaRPr lang="en-GB" sz="2400" dirty="0"/>
          </a:p>
          <a:p>
            <a:r>
              <a:rPr lang="en-GB" sz="2400" dirty="0" smtClean="0"/>
              <a:t>le canapé		</a:t>
            </a:r>
            <a:r>
              <a:rPr lang="en-GB" sz="2400" dirty="0"/>
              <a:t>le </a:t>
            </a:r>
            <a:r>
              <a:rPr lang="en-GB" sz="2400" dirty="0" err="1" smtClean="0"/>
              <a:t>miroir</a:t>
            </a:r>
            <a:endParaRPr lang="en-GB" sz="2400" dirty="0"/>
          </a:p>
          <a:p>
            <a:r>
              <a:rPr lang="en-GB" sz="2400" dirty="0" smtClean="0"/>
              <a:t>la chaise		</a:t>
            </a:r>
            <a:r>
              <a:rPr lang="en-GB" sz="2400" dirty="0"/>
              <a:t>le </a:t>
            </a:r>
            <a:r>
              <a:rPr lang="en-GB" sz="2400" dirty="0" smtClean="0"/>
              <a:t>poster</a:t>
            </a:r>
            <a:endParaRPr lang="en-GB" sz="2400" dirty="0"/>
          </a:p>
          <a:p>
            <a:r>
              <a:rPr lang="en-GB" sz="2400" dirty="0" smtClean="0"/>
              <a:t>la commode		le </a:t>
            </a:r>
            <a:r>
              <a:rPr lang="en-GB" sz="2400" dirty="0" err="1" smtClean="0"/>
              <a:t>tapis</a:t>
            </a:r>
            <a:endParaRPr lang="en-GB" sz="2400" dirty="0"/>
          </a:p>
          <a:p>
            <a:r>
              <a:rPr lang="en-GB" sz="2400" dirty="0" smtClean="0"/>
              <a:t>le fauteuil		la table</a:t>
            </a:r>
            <a:endParaRPr lang="en-GB" sz="2400" dirty="0"/>
          </a:p>
          <a:p>
            <a:r>
              <a:rPr lang="en-GB" sz="2400" dirty="0" smtClean="0"/>
              <a:t>le </a:t>
            </a:r>
            <a:r>
              <a:rPr lang="en-GB" sz="2400" dirty="0"/>
              <a:t>grand </a:t>
            </a:r>
            <a:r>
              <a:rPr lang="en-GB" sz="2400" dirty="0" smtClean="0"/>
              <a:t>lit		la </a:t>
            </a:r>
            <a:r>
              <a:rPr lang="en-GB" sz="2400" dirty="0"/>
              <a:t>table de </a:t>
            </a:r>
            <a:r>
              <a:rPr lang="en-GB" sz="2400" dirty="0" smtClean="0"/>
              <a:t>snooker</a:t>
            </a:r>
            <a:endParaRPr lang="en-GB" sz="2400" dirty="0"/>
          </a:p>
          <a:p>
            <a:r>
              <a:rPr lang="en-GB" sz="2400" dirty="0" smtClean="0"/>
              <a:t>le </a:t>
            </a:r>
            <a:r>
              <a:rPr lang="en-GB" sz="2400" dirty="0"/>
              <a:t>petit lit </a:t>
            </a:r>
            <a:r>
              <a:rPr lang="en-GB" sz="2400" dirty="0" smtClean="0"/>
              <a:t>		la </a:t>
            </a:r>
            <a:r>
              <a:rPr lang="en-GB" sz="2400" dirty="0" err="1" smtClean="0"/>
              <a:t>télévision</a:t>
            </a:r>
            <a:endParaRPr lang="en-GB" sz="2400" dirty="0"/>
          </a:p>
        </p:txBody>
      </p:sp>
      <p:sp>
        <p:nvSpPr>
          <p:cNvPr id="8" name="Rectangle 7"/>
          <p:cNvSpPr/>
          <p:nvPr/>
        </p:nvSpPr>
        <p:spPr>
          <a:xfrm>
            <a:off x="2411760" y="1184059"/>
            <a:ext cx="5382344" cy="830997"/>
          </a:xfrm>
          <a:prstGeom prst="rect">
            <a:avLst/>
          </a:prstGeom>
        </p:spPr>
        <p:txBody>
          <a:bodyPr wrap="square">
            <a:spAutoFit/>
          </a:bodyPr>
          <a:lstStyle/>
          <a:p>
            <a:r>
              <a:rPr lang="en-GB" sz="2400" dirty="0" smtClean="0"/>
              <a:t>la </a:t>
            </a:r>
            <a:r>
              <a:rPr lang="en-GB" sz="2400" dirty="0" err="1" smtClean="0"/>
              <a:t>porte</a:t>
            </a:r>
            <a:endParaRPr lang="en-GB" sz="2400" dirty="0" smtClean="0"/>
          </a:p>
          <a:p>
            <a:r>
              <a:rPr lang="en-GB" sz="2400" dirty="0" smtClean="0"/>
              <a:t>les </a:t>
            </a:r>
            <a:r>
              <a:rPr lang="en-GB" sz="2400" dirty="0" err="1" smtClean="0"/>
              <a:t>fenêtres</a:t>
            </a:r>
            <a:endParaRPr lang="en-GB" sz="2400" dirty="0"/>
          </a:p>
        </p:txBody>
      </p:sp>
    </p:spTree>
    <p:extLst>
      <p:ext uri="{BB962C8B-B14F-4D97-AF65-F5344CB8AC3E}">
        <p14:creationId xmlns:p14="http://schemas.microsoft.com/office/powerpoint/2010/main" val="1162900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PMFL consortium work\Let's enjoy making\Shoe box room\complete room out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04664"/>
            <a:ext cx="8096251" cy="52387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59585" y="3223349"/>
            <a:ext cx="2088232" cy="646331"/>
          </a:xfrm>
          <a:prstGeom prst="rect">
            <a:avLst/>
          </a:prstGeom>
        </p:spPr>
        <p:txBody>
          <a:bodyPr wrap="square">
            <a:spAutoFit/>
          </a:bodyPr>
          <a:lstStyle/>
          <a:p>
            <a:r>
              <a:rPr lang="en-GB" sz="3600" dirty="0" smtClean="0">
                <a:solidFill>
                  <a:srgbClr val="FFFF00"/>
                </a:solidFill>
              </a:rPr>
              <a:t>la </a:t>
            </a:r>
            <a:r>
              <a:rPr lang="en-GB" sz="3600" dirty="0" err="1" smtClean="0">
                <a:solidFill>
                  <a:srgbClr val="FFFF00"/>
                </a:solidFill>
              </a:rPr>
              <a:t>porte</a:t>
            </a:r>
            <a:endParaRPr lang="en-GB" sz="3600" dirty="0" smtClean="0">
              <a:solidFill>
                <a:srgbClr val="FFFF00"/>
              </a:solidFill>
            </a:endParaRPr>
          </a:p>
        </p:txBody>
      </p:sp>
      <p:sp>
        <p:nvSpPr>
          <p:cNvPr id="6" name="Rectangle 5"/>
          <p:cNvSpPr/>
          <p:nvPr/>
        </p:nvSpPr>
        <p:spPr>
          <a:xfrm>
            <a:off x="1043608" y="4301728"/>
            <a:ext cx="2448272" cy="646331"/>
          </a:xfrm>
          <a:prstGeom prst="rect">
            <a:avLst/>
          </a:prstGeom>
        </p:spPr>
        <p:txBody>
          <a:bodyPr wrap="square">
            <a:spAutoFit/>
          </a:bodyPr>
          <a:lstStyle/>
          <a:p>
            <a:r>
              <a:rPr lang="en-GB" sz="3600" dirty="0" smtClean="0">
                <a:solidFill>
                  <a:srgbClr val="FFFF00"/>
                </a:solidFill>
              </a:rPr>
              <a:t>la </a:t>
            </a:r>
            <a:r>
              <a:rPr lang="en-GB" sz="3600" dirty="0" err="1" smtClean="0">
                <a:solidFill>
                  <a:srgbClr val="FFFF00"/>
                </a:solidFill>
              </a:rPr>
              <a:t>fenêtre</a:t>
            </a:r>
            <a:endParaRPr lang="en-GB" sz="3600" dirty="0" smtClean="0">
              <a:solidFill>
                <a:srgbClr val="FFFF00"/>
              </a:solidFill>
            </a:endParaRPr>
          </a:p>
        </p:txBody>
      </p:sp>
      <p:sp>
        <p:nvSpPr>
          <p:cNvPr id="7" name="Rectangle 6"/>
          <p:cNvSpPr/>
          <p:nvPr/>
        </p:nvSpPr>
        <p:spPr>
          <a:xfrm>
            <a:off x="6156176" y="4301728"/>
            <a:ext cx="2448272" cy="646331"/>
          </a:xfrm>
          <a:prstGeom prst="rect">
            <a:avLst/>
          </a:prstGeom>
        </p:spPr>
        <p:txBody>
          <a:bodyPr wrap="square">
            <a:spAutoFit/>
          </a:bodyPr>
          <a:lstStyle/>
          <a:p>
            <a:r>
              <a:rPr lang="en-GB" sz="3600" dirty="0" smtClean="0">
                <a:solidFill>
                  <a:srgbClr val="FFFF00"/>
                </a:solidFill>
              </a:rPr>
              <a:t>la </a:t>
            </a:r>
            <a:r>
              <a:rPr lang="en-GB" sz="3600" dirty="0" err="1" smtClean="0">
                <a:solidFill>
                  <a:srgbClr val="FFFF00"/>
                </a:solidFill>
              </a:rPr>
              <a:t>fenêtre</a:t>
            </a:r>
            <a:endParaRPr lang="en-GB" sz="3600" dirty="0" smtClean="0">
              <a:solidFill>
                <a:srgbClr val="FFFF00"/>
              </a:solidFill>
            </a:endParaRPr>
          </a:p>
        </p:txBody>
      </p:sp>
      <p:sp>
        <p:nvSpPr>
          <p:cNvPr id="8" name="Rectangle 7"/>
          <p:cNvSpPr/>
          <p:nvPr/>
        </p:nvSpPr>
        <p:spPr>
          <a:xfrm>
            <a:off x="3563888" y="5807005"/>
            <a:ext cx="2448272" cy="646331"/>
          </a:xfrm>
          <a:prstGeom prst="rect">
            <a:avLst/>
          </a:prstGeom>
        </p:spPr>
        <p:txBody>
          <a:bodyPr wrap="square">
            <a:spAutoFit/>
          </a:bodyPr>
          <a:lstStyle/>
          <a:p>
            <a:r>
              <a:rPr lang="en-GB" sz="3600" dirty="0" smtClean="0"/>
              <a:t>les </a:t>
            </a:r>
            <a:r>
              <a:rPr lang="en-GB" sz="3600" dirty="0" err="1" smtClean="0"/>
              <a:t>fenêtres</a:t>
            </a:r>
            <a:endParaRPr lang="en-GB" sz="3600" dirty="0" smtClean="0"/>
          </a:p>
        </p:txBody>
      </p:sp>
      <p:cxnSp>
        <p:nvCxnSpPr>
          <p:cNvPr id="3" name="Straight Arrow Connector 2"/>
          <p:cNvCxnSpPr/>
          <p:nvPr/>
        </p:nvCxnSpPr>
        <p:spPr>
          <a:xfrm flipH="1" flipV="1">
            <a:off x="2411760" y="3223350"/>
            <a:ext cx="1800200" cy="2583655"/>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076056" y="3429000"/>
            <a:ext cx="1800200" cy="243964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0173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9772" y="116632"/>
            <a:ext cx="3960440" cy="461665"/>
          </a:xfrm>
          <a:prstGeom prst="rect">
            <a:avLst/>
          </a:prstGeom>
          <a:noFill/>
        </p:spPr>
        <p:txBody>
          <a:bodyPr wrap="square" rtlCol="0">
            <a:spAutoFit/>
          </a:bodyPr>
          <a:lstStyle/>
          <a:p>
            <a:r>
              <a:rPr lang="en-GB" sz="2400" dirty="0" smtClean="0"/>
              <a:t>A </a:t>
            </a:r>
            <a:r>
              <a:rPr lang="en-GB" sz="2400" dirty="0" err="1" smtClean="0"/>
              <a:t>vous</a:t>
            </a:r>
            <a:r>
              <a:rPr lang="en-GB" sz="2400" dirty="0" smtClean="0"/>
              <a:t> de </a:t>
            </a:r>
            <a:r>
              <a:rPr lang="en-GB" sz="2400" dirty="0" err="1" smtClean="0"/>
              <a:t>juger</a:t>
            </a:r>
            <a:r>
              <a:rPr lang="en-GB" sz="2400" dirty="0" smtClean="0"/>
              <a:t> les </a:t>
            </a:r>
            <a:r>
              <a:rPr lang="en-GB" sz="2400" dirty="0" err="1" smtClean="0"/>
              <a:t>projets</a:t>
            </a:r>
            <a:r>
              <a:rPr lang="en-GB" sz="2400" dirty="0" smtClean="0"/>
              <a:t> !</a:t>
            </a:r>
            <a:endParaRPr lang="en-GB" sz="2400" dirty="0"/>
          </a:p>
        </p:txBody>
      </p:sp>
      <p:sp>
        <p:nvSpPr>
          <p:cNvPr id="6" name="TextBox 5"/>
          <p:cNvSpPr txBox="1"/>
          <p:nvPr/>
        </p:nvSpPr>
        <p:spPr>
          <a:xfrm>
            <a:off x="87281" y="1412776"/>
            <a:ext cx="1892431" cy="461665"/>
          </a:xfrm>
          <a:prstGeom prst="rect">
            <a:avLst/>
          </a:prstGeom>
          <a:noFill/>
        </p:spPr>
        <p:txBody>
          <a:bodyPr wrap="square" rtlCol="0">
            <a:spAutoFit/>
          </a:bodyPr>
          <a:lstStyle/>
          <a:p>
            <a:r>
              <a:rPr lang="en-GB" sz="2400" dirty="0" smtClean="0"/>
              <a:t>Je </a:t>
            </a:r>
            <a:r>
              <a:rPr lang="en-GB" sz="2400" dirty="0" err="1" smtClean="0"/>
              <a:t>pense</a:t>
            </a:r>
            <a:r>
              <a:rPr lang="en-GB" sz="2400" dirty="0" smtClean="0"/>
              <a:t> </a:t>
            </a:r>
            <a:r>
              <a:rPr lang="en-GB" sz="2400" dirty="0" err="1" smtClean="0"/>
              <a:t>que</a:t>
            </a:r>
            <a:endParaRPr lang="en-GB" sz="2400" dirty="0" smtClean="0"/>
          </a:p>
        </p:txBody>
      </p:sp>
      <p:pic>
        <p:nvPicPr>
          <p:cNvPr id="2050"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661248"/>
            <a:ext cx="1307381" cy="92824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300192" y="764704"/>
            <a:ext cx="2016224" cy="1938992"/>
          </a:xfrm>
          <a:prstGeom prst="rect">
            <a:avLst/>
          </a:prstGeom>
        </p:spPr>
        <p:txBody>
          <a:bodyPr wrap="square">
            <a:spAutoFit/>
          </a:bodyPr>
          <a:lstStyle/>
          <a:p>
            <a:r>
              <a:rPr lang="en-GB" sz="2400" dirty="0" smtClean="0"/>
              <a:t>belle</a:t>
            </a:r>
          </a:p>
          <a:p>
            <a:r>
              <a:rPr lang="en-GB" sz="2400" dirty="0" smtClean="0"/>
              <a:t>chic</a:t>
            </a:r>
          </a:p>
          <a:p>
            <a:r>
              <a:rPr lang="en-GB" sz="2400" dirty="0" err="1" smtClean="0"/>
              <a:t>intéressante</a:t>
            </a:r>
            <a:endParaRPr lang="en-GB" sz="2400" dirty="0" smtClean="0"/>
          </a:p>
          <a:p>
            <a:r>
              <a:rPr lang="en-GB" sz="2400" dirty="0" err="1" smtClean="0"/>
              <a:t>jolie</a:t>
            </a:r>
            <a:endParaRPr lang="en-GB" sz="2400" dirty="0"/>
          </a:p>
          <a:p>
            <a:r>
              <a:rPr lang="en-GB" sz="2400" dirty="0" err="1" smtClean="0"/>
              <a:t>réussie</a:t>
            </a:r>
            <a:endParaRPr lang="en-GB" sz="2400" dirty="0"/>
          </a:p>
        </p:txBody>
      </p:sp>
      <p:sp>
        <p:nvSpPr>
          <p:cNvPr id="8" name="Rectangle 7"/>
          <p:cNvSpPr/>
          <p:nvPr/>
        </p:nvSpPr>
        <p:spPr>
          <a:xfrm>
            <a:off x="2195736" y="1196752"/>
            <a:ext cx="1872208" cy="830997"/>
          </a:xfrm>
          <a:prstGeom prst="rect">
            <a:avLst/>
          </a:prstGeom>
        </p:spPr>
        <p:txBody>
          <a:bodyPr wrap="square">
            <a:spAutoFit/>
          </a:bodyPr>
          <a:lstStyle/>
          <a:p>
            <a:r>
              <a:rPr lang="en-GB" sz="2400" dirty="0" smtClean="0"/>
              <a:t>ta </a:t>
            </a:r>
            <a:r>
              <a:rPr lang="en-GB" sz="2400" dirty="0" err="1" smtClean="0"/>
              <a:t>chambre</a:t>
            </a:r>
            <a:r>
              <a:rPr lang="en-GB" sz="2400" dirty="0" smtClean="0"/>
              <a:t> </a:t>
            </a:r>
          </a:p>
          <a:p>
            <a:r>
              <a:rPr lang="en-GB" sz="2400" dirty="0" smtClean="0"/>
              <a:t>la </a:t>
            </a:r>
            <a:r>
              <a:rPr lang="en-GB" sz="2400" dirty="0" err="1" smtClean="0"/>
              <a:t>porte</a:t>
            </a:r>
            <a:endParaRPr lang="en-GB" sz="2400" dirty="0"/>
          </a:p>
        </p:txBody>
      </p:sp>
      <p:sp>
        <p:nvSpPr>
          <p:cNvPr id="7" name="Rectangle 6"/>
          <p:cNvSpPr/>
          <p:nvPr/>
        </p:nvSpPr>
        <p:spPr>
          <a:xfrm>
            <a:off x="4600675" y="1484784"/>
            <a:ext cx="763413" cy="461665"/>
          </a:xfrm>
          <a:prstGeom prst="rect">
            <a:avLst/>
          </a:prstGeom>
        </p:spPr>
        <p:txBody>
          <a:bodyPr wrap="square">
            <a:spAutoFit/>
          </a:bodyPr>
          <a:lstStyle/>
          <a:p>
            <a:r>
              <a:rPr lang="en-GB" sz="2400" dirty="0" err="1" smtClean="0"/>
              <a:t>est</a:t>
            </a:r>
            <a:endParaRPr lang="en-GB" sz="2400" dirty="0"/>
          </a:p>
        </p:txBody>
      </p:sp>
      <p:sp>
        <p:nvSpPr>
          <p:cNvPr id="13" name="TextBox 12"/>
          <p:cNvSpPr txBox="1"/>
          <p:nvPr/>
        </p:nvSpPr>
        <p:spPr>
          <a:xfrm>
            <a:off x="87281" y="3429000"/>
            <a:ext cx="1892431" cy="461665"/>
          </a:xfrm>
          <a:prstGeom prst="rect">
            <a:avLst/>
          </a:prstGeom>
          <a:noFill/>
        </p:spPr>
        <p:txBody>
          <a:bodyPr wrap="square" rtlCol="0">
            <a:spAutoFit/>
          </a:bodyPr>
          <a:lstStyle/>
          <a:p>
            <a:r>
              <a:rPr lang="en-GB" sz="2400" dirty="0" smtClean="0"/>
              <a:t>Je </a:t>
            </a:r>
            <a:r>
              <a:rPr lang="en-GB" sz="2400" dirty="0" err="1" smtClean="0"/>
              <a:t>pense</a:t>
            </a:r>
            <a:r>
              <a:rPr lang="en-GB" sz="2400" dirty="0" smtClean="0"/>
              <a:t> </a:t>
            </a:r>
            <a:r>
              <a:rPr lang="en-GB" sz="2400" dirty="0" err="1" smtClean="0"/>
              <a:t>que</a:t>
            </a:r>
            <a:endParaRPr lang="en-GB" sz="2400" dirty="0" smtClean="0"/>
          </a:p>
        </p:txBody>
      </p:sp>
      <p:sp>
        <p:nvSpPr>
          <p:cNvPr id="14" name="Rectangle 13"/>
          <p:cNvSpPr/>
          <p:nvPr/>
        </p:nvSpPr>
        <p:spPr>
          <a:xfrm>
            <a:off x="6300192" y="3020759"/>
            <a:ext cx="1728192" cy="1200329"/>
          </a:xfrm>
          <a:prstGeom prst="rect">
            <a:avLst/>
          </a:prstGeom>
        </p:spPr>
        <p:txBody>
          <a:bodyPr wrap="square">
            <a:spAutoFit/>
          </a:bodyPr>
          <a:lstStyle/>
          <a:p>
            <a:r>
              <a:rPr lang="en-GB" sz="2400" dirty="0" smtClean="0"/>
              <a:t>soigné</a:t>
            </a:r>
          </a:p>
          <a:p>
            <a:r>
              <a:rPr lang="en-GB" sz="2400" dirty="0" err="1" smtClean="0"/>
              <a:t>bien</a:t>
            </a:r>
            <a:r>
              <a:rPr lang="en-GB" sz="2400" dirty="0" smtClean="0"/>
              <a:t> fait</a:t>
            </a:r>
          </a:p>
          <a:p>
            <a:r>
              <a:rPr lang="en-GB" sz="2400" dirty="0" err="1" smtClean="0"/>
              <a:t>réussi</a:t>
            </a:r>
            <a:endParaRPr lang="en-GB" sz="2400" dirty="0"/>
          </a:p>
        </p:txBody>
      </p:sp>
      <p:sp>
        <p:nvSpPr>
          <p:cNvPr id="15" name="Rectangle 14"/>
          <p:cNvSpPr/>
          <p:nvPr/>
        </p:nvSpPr>
        <p:spPr>
          <a:xfrm>
            <a:off x="2195735" y="3471391"/>
            <a:ext cx="1656185" cy="461665"/>
          </a:xfrm>
          <a:prstGeom prst="rect">
            <a:avLst/>
          </a:prstGeom>
        </p:spPr>
        <p:txBody>
          <a:bodyPr wrap="square">
            <a:spAutoFit/>
          </a:bodyPr>
          <a:lstStyle/>
          <a:p>
            <a:r>
              <a:rPr lang="en-GB" sz="2400" dirty="0" smtClean="0"/>
              <a:t>ton travail</a:t>
            </a:r>
            <a:endParaRPr lang="en-GB" sz="2400" dirty="0"/>
          </a:p>
        </p:txBody>
      </p:sp>
      <p:sp>
        <p:nvSpPr>
          <p:cNvPr id="16" name="Rectangle 15"/>
          <p:cNvSpPr/>
          <p:nvPr/>
        </p:nvSpPr>
        <p:spPr>
          <a:xfrm>
            <a:off x="4572000" y="3471391"/>
            <a:ext cx="763413" cy="461665"/>
          </a:xfrm>
          <a:prstGeom prst="rect">
            <a:avLst/>
          </a:prstGeom>
        </p:spPr>
        <p:txBody>
          <a:bodyPr wrap="square">
            <a:spAutoFit/>
          </a:bodyPr>
          <a:lstStyle/>
          <a:p>
            <a:r>
              <a:rPr lang="en-GB" sz="2400" dirty="0" err="1" smtClean="0"/>
              <a:t>est</a:t>
            </a:r>
            <a:endParaRPr lang="en-GB" sz="2400" dirty="0"/>
          </a:p>
        </p:txBody>
      </p:sp>
      <p:sp>
        <p:nvSpPr>
          <p:cNvPr id="2" name="Explosion 1 1"/>
          <p:cNvSpPr/>
          <p:nvPr/>
        </p:nvSpPr>
        <p:spPr>
          <a:xfrm>
            <a:off x="100713" y="5171621"/>
            <a:ext cx="2455063" cy="1569747"/>
          </a:xfrm>
          <a:prstGeom prst="irregularSeal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Bravo !</a:t>
            </a:r>
          </a:p>
        </p:txBody>
      </p:sp>
      <p:sp>
        <p:nvSpPr>
          <p:cNvPr id="10" name="Rectangle 9"/>
          <p:cNvSpPr/>
          <p:nvPr/>
        </p:nvSpPr>
        <p:spPr>
          <a:xfrm>
            <a:off x="748785" y="5656514"/>
            <a:ext cx="1266931" cy="523220"/>
          </a:xfrm>
          <a:prstGeom prst="rect">
            <a:avLst/>
          </a:prstGeom>
        </p:spPr>
        <p:txBody>
          <a:bodyPr wrap="square">
            <a:spAutoFit/>
          </a:bodyPr>
          <a:lstStyle/>
          <a:p>
            <a:r>
              <a:rPr lang="en-GB" sz="2800" dirty="0" smtClean="0"/>
              <a:t>Bravo !</a:t>
            </a:r>
            <a:endParaRPr lang="en-GB" sz="2800" dirty="0"/>
          </a:p>
        </p:txBody>
      </p:sp>
      <p:sp>
        <p:nvSpPr>
          <p:cNvPr id="17" name="Explosion 1 16"/>
          <p:cNvSpPr/>
          <p:nvPr/>
        </p:nvSpPr>
        <p:spPr>
          <a:xfrm>
            <a:off x="2123729" y="4451604"/>
            <a:ext cx="2376264" cy="1929724"/>
          </a:xfrm>
          <a:prstGeom prst="irregularSeal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Bravo !</a:t>
            </a:r>
          </a:p>
        </p:txBody>
      </p:sp>
      <p:sp>
        <p:nvSpPr>
          <p:cNvPr id="18" name="Rectangle 17"/>
          <p:cNvSpPr/>
          <p:nvPr/>
        </p:nvSpPr>
        <p:spPr>
          <a:xfrm>
            <a:off x="2559583" y="5103440"/>
            <a:ext cx="1648570" cy="523220"/>
          </a:xfrm>
          <a:prstGeom prst="rect">
            <a:avLst/>
          </a:prstGeom>
        </p:spPr>
        <p:txBody>
          <a:bodyPr wrap="square">
            <a:spAutoFit/>
          </a:bodyPr>
          <a:lstStyle/>
          <a:p>
            <a:r>
              <a:rPr lang="en-GB" sz="2800" dirty="0" smtClean="0"/>
              <a:t>Bien fait !</a:t>
            </a:r>
            <a:endParaRPr lang="en-GB" sz="2800" dirty="0"/>
          </a:p>
        </p:txBody>
      </p:sp>
      <p:sp>
        <p:nvSpPr>
          <p:cNvPr id="19" name="Explosion 1 18"/>
          <p:cNvSpPr/>
          <p:nvPr/>
        </p:nvSpPr>
        <p:spPr>
          <a:xfrm>
            <a:off x="4499992" y="4273932"/>
            <a:ext cx="2376264" cy="2388882"/>
          </a:xfrm>
          <a:prstGeom prst="irregularSeal1">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Bravo !</a:t>
            </a:r>
          </a:p>
        </p:txBody>
      </p:sp>
      <p:sp>
        <p:nvSpPr>
          <p:cNvPr id="20" name="Rectangle 19"/>
          <p:cNvSpPr/>
          <p:nvPr/>
        </p:nvSpPr>
        <p:spPr>
          <a:xfrm>
            <a:off x="4835731" y="4869160"/>
            <a:ext cx="1644481" cy="954107"/>
          </a:xfrm>
          <a:prstGeom prst="rect">
            <a:avLst/>
          </a:prstGeom>
        </p:spPr>
        <p:txBody>
          <a:bodyPr wrap="square">
            <a:spAutoFit/>
          </a:bodyPr>
          <a:lstStyle/>
          <a:p>
            <a:pPr algn="ctr"/>
            <a:r>
              <a:rPr lang="en-GB" sz="2800" dirty="0" smtClean="0"/>
              <a:t>Bon travail !</a:t>
            </a:r>
            <a:endParaRPr lang="en-GB" sz="2800" dirty="0"/>
          </a:p>
        </p:txBody>
      </p:sp>
    </p:spTree>
    <p:extLst>
      <p:ext uri="{BB962C8B-B14F-4D97-AF65-F5344CB8AC3E}">
        <p14:creationId xmlns:p14="http://schemas.microsoft.com/office/powerpoint/2010/main" val="1389688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1983</TotalTime>
  <Words>2104</Words>
  <Application>Microsoft Office PowerPoint</Application>
  <PresentationFormat>On-screen Show (4:3)</PresentationFormat>
  <Paragraphs>171</Paragraphs>
  <Slides>16</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Narrow</vt:lpstr>
      <vt:lpstr>Calibri</vt:lpstr>
      <vt:lpstr>Comic Sans MS</vt:lpstr>
      <vt:lpstr>Times New Roman</vt:lpstr>
      <vt:lpstr>Office Theme</vt:lpstr>
      <vt:lpstr>PowerPoint Presentation</vt:lpstr>
      <vt:lpstr>Let’s enjoy making: Session 6</vt:lpstr>
      <vt:lpstr>What you will be able to do</vt:lpstr>
      <vt:lpstr>What the children will be able to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KS2 National Curriculum coverage (MFL)</vt:lpstr>
      <vt:lpstr>KS2 National Curriculum coverage (D&amp;T)</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 Session 1</dc:title>
  <dc:creator>User</dc:creator>
  <cp:lastModifiedBy>Charlotte Johnston</cp:lastModifiedBy>
  <cp:revision>77</cp:revision>
  <dcterms:created xsi:type="dcterms:W3CDTF">2015-01-06T10:51:19Z</dcterms:created>
  <dcterms:modified xsi:type="dcterms:W3CDTF">2015-06-02T09:23:19Z</dcterms:modified>
</cp:coreProperties>
</file>