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72" y="57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3000699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3457123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3041945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33C573-16D2-447D-A7D1-8B6EF2F7D492}"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2527770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33C573-16D2-447D-A7D1-8B6EF2F7D492}" type="datetimeFigureOut">
              <a:rPr lang="en-GB" smtClean="0"/>
              <a:t>02/06/2015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1340287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133C573-16D2-447D-A7D1-8B6EF2F7D492}"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2879955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133C573-16D2-447D-A7D1-8B6EF2F7D492}" type="datetimeFigureOut">
              <a:rPr lang="en-GB" smtClean="0"/>
              <a:t>02/06/2015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2107551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133C573-16D2-447D-A7D1-8B6EF2F7D492}" type="datetimeFigureOut">
              <a:rPr lang="en-GB" smtClean="0"/>
              <a:t>02/06/2015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2888069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3C573-16D2-447D-A7D1-8B6EF2F7D492}" type="datetimeFigureOut">
              <a:rPr lang="en-GB" smtClean="0"/>
              <a:t>02/06/2015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3046137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3C573-16D2-447D-A7D1-8B6EF2F7D492}"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3960283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3C573-16D2-447D-A7D1-8B6EF2F7D492}" type="datetimeFigureOut">
              <a:rPr lang="en-GB" smtClean="0"/>
              <a:t>02/06/2015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4AD169-2F53-4FE0-A4DD-BB48A6EE2DDF}" type="slidenum">
              <a:rPr lang="en-GB" smtClean="0"/>
              <a:t>‹#›</a:t>
            </a:fld>
            <a:endParaRPr lang="en-GB"/>
          </a:p>
        </p:txBody>
      </p:sp>
    </p:spTree>
    <p:extLst>
      <p:ext uri="{BB962C8B-B14F-4D97-AF65-F5344CB8AC3E}">
        <p14:creationId xmlns:p14="http://schemas.microsoft.com/office/powerpoint/2010/main" val="2506749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3C573-16D2-447D-A7D1-8B6EF2F7D492}" type="datetimeFigureOut">
              <a:rPr lang="en-GB" smtClean="0"/>
              <a:t>02/06/2015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4AD169-2F53-4FE0-A4DD-BB48A6EE2DDF}" type="slidenum">
              <a:rPr lang="en-GB" smtClean="0"/>
              <a:t>‹#›</a:t>
            </a:fld>
            <a:endParaRPr lang="en-GB"/>
          </a:p>
        </p:txBody>
      </p:sp>
    </p:spTree>
    <p:extLst>
      <p:ext uri="{BB962C8B-B14F-4D97-AF65-F5344CB8AC3E}">
        <p14:creationId xmlns:p14="http://schemas.microsoft.com/office/powerpoint/2010/main" val="3297329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27584" y="3717032"/>
            <a:ext cx="7772400" cy="79208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6000" b="1" dirty="0" smtClean="0">
                <a:solidFill>
                  <a:srgbClr val="6DC1E3"/>
                </a:solidFill>
                <a:latin typeface="Comic Sans MS" panose="030F0702030302020204" pitchFamily="66" charset="0"/>
              </a:rPr>
              <a:t>Let’s</a:t>
            </a:r>
            <a:r>
              <a:rPr lang="en-GB" b="1" dirty="0" smtClean="0">
                <a:solidFill>
                  <a:srgbClr val="6DC1E3"/>
                </a:solidFill>
                <a:latin typeface="Comic Sans MS" panose="030F0702030302020204" pitchFamily="66" charset="0"/>
              </a:rPr>
              <a:t> </a:t>
            </a:r>
            <a:r>
              <a:rPr lang="en-GB" sz="5400" b="1" dirty="0" smtClean="0">
                <a:solidFill>
                  <a:srgbClr val="6DC1E3"/>
                </a:solidFill>
                <a:latin typeface="Comic Sans MS" panose="030F0702030302020204" pitchFamily="66" charset="0"/>
              </a:rPr>
              <a:t>enjoy</a:t>
            </a:r>
            <a:r>
              <a:rPr lang="en-GB" b="1" dirty="0" smtClean="0">
                <a:solidFill>
                  <a:srgbClr val="6DC1E3"/>
                </a:solidFill>
                <a:latin typeface="Comic Sans MS" panose="030F0702030302020204" pitchFamily="66" charset="0"/>
              </a:rPr>
              <a:t> </a:t>
            </a:r>
            <a:r>
              <a:rPr lang="en-GB" sz="6000" b="1" dirty="0" smtClean="0">
                <a:solidFill>
                  <a:srgbClr val="6DC1E3"/>
                </a:solidFill>
                <a:latin typeface="Comic Sans MS" panose="030F0702030302020204" pitchFamily="66" charset="0"/>
              </a:rPr>
              <a:t>making</a:t>
            </a:r>
            <a:endParaRPr lang="en-GB" sz="6000" b="1" dirty="0">
              <a:solidFill>
                <a:srgbClr val="6DC1E3"/>
              </a:solidFill>
              <a:latin typeface="Comic Sans MS" panose="030F0702030302020204" pitchFamily="66" charset="0"/>
            </a:endParaRPr>
          </a:p>
        </p:txBody>
      </p:sp>
      <p:sp>
        <p:nvSpPr>
          <p:cNvPr id="5" name="Subtitle 2"/>
          <p:cNvSpPr txBox="1">
            <a:spLocks/>
          </p:cNvSpPr>
          <p:nvPr/>
        </p:nvSpPr>
        <p:spPr>
          <a:xfrm>
            <a:off x="1371600" y="4671213"/>
            <a:ext cx="6400800" cy="12241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smtClean="0"/>
              <a:t>Overview for Learners</a:t>
            </a:r>
            <a:endParaRPr lang="en-GB" b="1"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767138" y="838429"/>
            <a:ext cx="1609725" cy="1276350"/>
          </a:xfrm>
          <a:prstGeom prst="rect">
            <a:avLst/>
          </a:prstGeom>
        </p:spPr>
      </p:pic>
    </p:spTree>
    <p:extLst>
      <p:ext uri="{BB962C8B-B14F-4D97-AF65-F5344CB8AC3E}">
        <p14:creationId xmlns:p14="http://schemas.microsoft.com/office/powerpoint/2010/main" val="682002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What</a:t>
            </a:r>
            <a:r>
              <a:rPr lang="en-GB" sz="4000" b="1" dirty="0">
                <a:solidFill>
                  <a:srgbClr val="6DC1E3"/>
                </a:solidFill>
                <a:latin typeface="Comic Sans MS" panose="030F0702030302020204" pitchFamily="66" charset="0"/>
              </a:rPr>
              <a:t> you will learn</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683568" y="1916832"/>
            <a:ext cx="7920880" cy="3960440"/>
          </a:xfrm>
        </p:spPr>
        <p:txBody>
          <a:bodyPr>
            <a:normAutofit lnSpcReduction="10000"/>
          </a:bodyPr>
          <a:lstStyle/>
          <a:p>
            <a:pPr marL="457200" indent="-457200" algn="l">
              <a:buFont typeface="Arial" panose="020B0604020202020204" pitchFamily="34" charset="0"/>
              <a:buChar char="•"/>
            </a:pPr>
            <a:r>
              <a:rPr lang="en-GB" b="1" dirty="0" smtClean="0">
                <a:solidFill>
                  <a:schemeClr val="tx1"/>
                </a:solidFill>
              </a:rPr>
              <a:t>How to integrate the foreign language into another area of the curriculum  (</a:t>
            </a:r>
            <a:r>
              <a:rPr lang="en-GB" b="1" dirty="0" err="1" smtClean="0">
                <a:solidFill>
                  <a:schemeClr val="tx1"/>
                </a:solidFill>
              </a:rPr>
              <a:t>D&amp;T</a:t>
            </a:r>
            <a:r>
              <a:rPr lang="en-GB" b="1" dirty="0" smtClean="0">
                <a:solidFill>
                  <a:schemeClr val="tx1"/>
                </a:solidFill>
              </a:rPr>
              <a:t>)</a:t>
            </a:r>
          </a:p>
          <a:p>
            <a:pPr marL="457200" indent="-457200" algn="l">
              <a:buFont typeface="Arial" panose="020B0604020202020204" pitchFamily="34" charset="0"/>
              <a:buChar char="•"/>
            </a:pPr>
            <a:r>
              <a:rPr lang="en-GB" b="1" dirty="0" smtClean="0">
                <a:solidFill>
                  <a:schemeClr val="tx1"/>
                </a:solidFill>
              </a:rPr>
              <a:t>To plan and teach activities that will enable children to use their second language in a meaningful and rewarding context</a:t>
            </a:r>
          </a:p>
          <a:p>
            <a:pPr marL="457200" indent="-457200" algn="l">
              <a:buFont typeface="Arial" panose="020B0604020202020204" pitchFamily="34" charset="0"/>
              <a:buChar char="•"/>
            </a:pPr>
            <a:r>
              <a:rPr lang="en-GB" b="1" dirty="0" smtClean="0">
                <a:solidFill>
                  <a:schemeClr val="tx1"/>
                </a:solidFill>
              </a:rPr>
              <a:t>How to teach and reinforce the notion of gender </a:t>
            </a:r>
          </a:p>
        </p:txBody>
      </p:sp>
    </p:spTree>
    <p:extLst>
      <p:ext uri="{BB962C8B-B14F-4D97-AF65-F5344CB8AC3E}">
        <p14:creationId xmlns:p14="http://schemas.microsoft.com/office/powerpoint/2010/main" val="15791818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What you will be able to do</a:t>
            </a:r>
            <a:endParaRPr lang="en-GB" sz="4000" b="1" dirty="0">
              <a:solidFill>
                <a:srgbClr val="6DC1E3"/>
              </a:solidFill>
              <a:latin typeface="Comic Sans MS" panose="030F0702030302020204" pitchFamily="66" charset="0"/>
            </a:endParaRPr>
          </a:p>
        </p:txBody>
      </p:sp>
      <p:sp>
        <p:nvSpPr>
          <p:cNvPr id="5" name="Subtitle 2"/>
          <p:cNvSpPr>
            <a:spLocks noGrp="1"/>
          </p:cNvSpPr>
          <p:nvPr>
            <p:ph type="subTitle" idx="1"/>
          </p:nvPr>
        </p:nvSpPr>
        <p:spPr>
          <a:xfrm>
            <a:off x="395536" y="1916832"/>
            <a:ext cx="7376864" cy="4176464"/>
          </a:xfrm>
        </p:spPr>
        <p:txBody>
          <a:bodyPr>
            <a:normAutofit fontScale="85000" lnSpcReduction="20000"/>
          </a:bodyPr>
          <a:lstStyle/>
          <a:p>
            <a:pPr algn="l"/>
            <a:r>
              <a:rPr lang="en-GB" b="1" dirty="0" smtClean="0">
                <a:solidFill>
                  <a:schemeClr val="tx1"/>
                </a:solidFill>
              </a:rPr>
              <a:t>Help children to :</a:t>
            </a:r>
          </a:p>
          <a:p>
            <a:pPr marL="457200" indent="-457200" algn="l">
              <a:buFont typeface="Arial" panose="020B0604020202020204" pitchFamily="34" charset="0"/>
              <a:buChar char="•"/>
            </a:pPr>
            <a:r>
              <a:rPr lang="en-GB" b="1" dirty="0" smtClean="0">
                <a:solidFill>
                  <a:schemeClr val="tx1"/>
                </a:solidFill>
              </a:rPr>
              <a:t>develop their language learning strategies</a:t>
            </a:r>
          </a:p>
          <a:p>
            <a:pPr marL="457200" indent="-457200" algn="l">
              <a:buFont typeface="Arial" panose="020B0604020202020204" pitchFamily="34" charset="0"/>
              <a:buChar char="•"/>
            </a:pPr>
            <a:r>
              <a:rPr lang="en-GB" b="1" dirty="0">
                <a:solidFill>
                  <a:schemeClr val="tx1"/>
                </a:solidFill>
              </a:rPr>
              <a:t>u</a:t>
            </a:r>
            <a:r>
              <a:rPr lang="en-GB" b="1" dirty="0" smtClean="0">
                <a:solidFill>
                  <a:schemeClr val="tx1"/>
                </a:solidFill>
              </a:rPr>
              <a:t>nderstand that gender affects the working of the language</a:t>
            </a:r>
          </a:p>
          <a:p>
            <a:pPr marL="457200" indent="-457200" algn="l">
              <a:buFont typeface="Arial" panose="020B0604020202020204" pitchFamily="34" charset="0"/>
              <a:buChar char="•"/>
            </a:pPr>
            <a:r>
              <a:rPr lang="en-GB" b="1" dirty="0" smtClean="0">
                <a:solidFill>
                  <a:schemeClr val="tx1"/>
                </a:solidFill>
              </a:rPr>
              <a:t>describe a room using adjectives and prepositions</a:t>
            </a:r>
          </a:p>
          <a:p>
            <a:pPr marL="457200" indent="-457200" algn="l">
              <a:buFont typeface="Arial" panose="020B0604020202020204" pitchFamily="34" charset="0"/>
              <a:buChar char="•"/>
            </a:pPr>
            <a:r>
              <a:rPr lang="en-GB" b="1" dirty="0" smtClean="0">
                <a:solidFill>
                  <a:schemeClr val="tx1"/>
                </a:solidFill>
              </a:rPr>
              <a:t>produce a design brief in French</a:t>
            </a:r>
          </a:p>
          <a:p>
            <a:pPr marL="457200" indent="-457200" algn="l">
              <a:buFont typeface="Arial" panose="020B0604020202020204" pitchFamily="34" charset="0"/>
              <a:buChar char="•"/>
            </a:pPr>
            <a:r>
              <a:rPr lang="en-GB" b="1" dirty="0" smtClean="0">
                <a:solidFill>
                  <a:schemeClr val="tx1"/>
                </a:solidFill>
              </a:rPr>
              <a:t>use their French to work on a design project</a:t>
            </a:r>
          </a:p>
          <a:p>
            <a:pPr marL="457200" indent="-457200" algn="l">
              <a:buFont typeface="Arial" panose="020B0604020202020204" pitchFamily="34" charset="0"/>
              <a:buChar char="•"/>
            </a:pPr>
            <a:r>
              <a:rPr lang="en-GB" b="1" dirty="0" smtClean="0">
                <a:solidFill>
                  <a:schemeClr val="tx1"/>
                </a:solidFill>
              </a:rPr>
              <a:t>evaluate each other’s work and make judgments about its quality</a:t>
            </a:r>
            <a:endParaRPr lang="en-GB" b="1" dirty="0">
              <a:solidFill>
                <a:schemeClr val="tx1"/>
              </a:solidFill>
            </a:endParaRPr>
          </a:p>
          <a:p>
            <a:pPr marL="457200" indent="-457200" algn="l">
              <a:buFont typeface="Arial" panose="020B0604020202020204" pitchFamily="34" charset="0"/>
              <a:buChar char="•"/>
            </a:pPr>
            <a:endParaRPr lang="en-GB" b="1" dirty="0">
              <a:solidFill>
                <a:schemeClr val="tx1"/>
              </a:solidFill>
            </a:endParaRPr>
          </a:p>
        </p:txBody>
      </p:sp>
    </p:spTree>
    <p:extLst>
      <p:ext uri="{BB962C8B-B14F-4D97-AF65-F5344CB8AC3E}">
        <p14:creationId xmlns:p14="http://schemas.microsoft.com/office/powerpoint/2010/main" val="2579208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11560" y="620688"/>
            <a:ext cx="7772400" cy="792088"/>
          </a:xfrm>
        </p:spPr>
        <p:txBody>
          <a:bodyPr>
            <a:normAutofit/>
          </a:bodyPr>
          <a:lstStyle/>
          <a:p>
            <a:r>
              <a:rPr lang="en-GB" sz="4000" b="1" dirty="0">
                <a:solidFill>
                  <a:srgbClr val="6DC1E3"/>
                </a:solidFill>
                <a:latin typeface="Comic Sans MS" panose="030F0702030302020204" pitchFamily="66" charset="0"/>
              </a:rPr>
              <a:t>Links</a:t>
            </a:r>
            <a:r>
              <a:rPr lang="en-GB" sz="4000" b="1" dirty="0">
                <a:solidFill>
                  <a:srgbClr val="6DC1E3"/>
                </a:solidFill>
                <a:latin typeface="Comic Sans MS" panose="030F0702030302020204" pitchFamily="66" charset="0"/>
              </a:rPr>
              <a:t> and coverage</a:t>
            </a:r>
            <a:endParaRPr lang="en-GB" sz="4000" b="1" dirty="0">
              <a:solidFill>
                <a:srgbClr val="6DC1E3"/>
              </a:solidFill>
              <a:latin typeface="Comic Sans MS" panose="030F0702030302020204" pitchFamily="66" charset="0"/>
            </a:endParaRPr>
          </a:p>
        </p:txBody>
      </p:sp>
      <p:sp>
        <p:nvSpPr>
          <p:cNvPr id="6" name="Content Placeholder 2"/>
          <p:cNvSpPr txBox="1">
            <a:spLocks/>
          </p:cNvSpPr>
          <p:nvPr/>
        </p:nvSpPr>
        <p:spPr>
          <a:xfrm>
            <a:off x="251520" y="1988840"/>
            <a:ext cx="8496944" cy="4525963"/>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dirty="0" smtClean="0">
                <a:solidFill>
                  <a:schemeClr val="tx1"/>
                </a:solidFill>
              </a:rPr>
              <a:t>The module covers 6 sessions. It maps to the Common European Framework of Reference for languages (</a:t>
            </a:r>
            <a:r>
              <a:rPr lang="en-GB" dirty="0" err="1" smtClean="0">
                <a:solidFill>
                  <a:schemeClr val="tx1"/>
                </a:solidFill>
              </a:rPr>
              <a:t>CEFR</a:t>
            </a:r>
            <a:r>
              <a:rPr lang="en-GB" dirty="0" smtClean="0">
                <a:solidFill>
                  <a:schemeClr val="tx1"/>
                </a:solidFill>
              </a:rPr>
              <a:t>), level A1 (Breakthrough or Beginner) and when teaching the children, you will be developing aspects of the National Curriculum Subject Content for Key Stage 2 Languages. In each session you will learn new language as well as activities to use in the classroom. You can start  teaching as you learn. At the end of each session you can take away a prompt sheet for the language you will need and links to supporting resources.</a:t>
            </a:r>
          </a:p>
          <a:p>
            <a:endParaRPr lang="en-GB" dirty="0"/>
          </a:p>
        </p:txBody>
      </p:sp>
    </p:spTree>
    <p:extLst>
      <p:ext uri="{BB962C8B-B14F-4D97-AF65-F5344CB8AC3E}">
        <p14:creationId xmlns:p14="http://schemas.microsoft.com/office/powerpoint/2010/main" val="27816471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472008" y="188640"/>
            <a:ext cx="8132440" cy="792088"/>
          </a:xfrm>
        </p:spPr>
        <p:txBody>
          <a:bodyPr>
            <a:noAutofit/>
          </a:bodyPr>
          <a:lstStyle/>
          <a:p>
            <a:r>
              <a:rPr lang="en-GB" sz="3200" b="1" dirty="0">
                <a:solidFill>
                  <a:srgbClr val="6DC1E3"/>
                </a:solidFill>
                <a:latin typeface="Comic Sans MS" panose="030F0702030302020204" pitchFamily="66" charset="0"/>
              </a:rPr>
              <a:t>KS2</a:t>
            </a:r>
            <a:r>
              <a:rPr lang="en-GB" sz="2800" b="1" dirty="0" smtClean="0">
                <a:solidFill>
                  <a:srgbClr val="FF0000"/>
                </a:solidFill>
              </a:rPr>
              <a:t> </a:t>
            </a:r>
            <a:r>
              <a:rPr lang="en-GB" sz="3200" b="1" dirty="0">
                <a:solidFill>
                  <a:srgbClr val="6DC1E3"/>
                </a:solidFill>
                <a:latin typeface="Comic Sans MS" panose="030F0702030302020204" pitchFamily="66" charset="0"/>
              </a:rPr>
              <a:t>National Curriculum coverage (</a:t>
            </a:r>
            <a:r>
              <a:rPr lang="en-GB" sz="3200" b="1" dirty="0" err="1">
                <a:solidFill>
                  <a:srgbClr val="6DC1E3"/>
                </a:solidFill>
                <a:latin typeface="Comic Sans MS" panose="030F0702030302020204" pitchFamily="66" charset="0"/>
              </a:rPr>
              <a:t>MFL</a:t>
            </a:r>
            <a:r>
              <a:rPr lang="en-GB" sz="3200" b="1" dirty="0">
                <a:solidFill>
                  <a:srgbClr val="6DC1E3"/>
                </a:solidFill>
                <a:latin typeface="Comic Sans MS" panose="030F0702030302020204" pitchFamily="66" charset="0"/>
              </a:rPr>
              <a:t>)</a:t>
            </a:r>
            <a:endParaRPr lang="en-GB" sz="3200" b="1" dirty="0">
              <a:solidFill>
                <a:srgbClr val="6DC1E3"/>
              </a:solidFill>
              <a:latin typeface="Comic Sans MS" panose="030F0702030302020204" pitchFamily="66" charset="0"/>
            </a:endParaRPr>
          </a:p>
        </p:txBody>
      </p:sp>
      <p:sp>
        <p:nvSpPr>
          <p:cNvPr id="5" name="Content Placeholder 2"/>
          <p:cNvSpPr txBox="1">
            <a:spLocks/>
          </p:cNvSpPr>
          <p:nvPr/>
        </p:nvSpPr>
        <p:spPr>
          <a:xfrm>
            <a:off x="457200" y="1052736"/>
            <a:ext cx="8229600" cy="5217443"/>
          </a:xfrm>
          <a:prstGeom prst="rect">
            <a:avLst/>
          </a:prstGeom>
        </p:spPr>
        <p:txBody>
          <a:bodyPr vert="horz" lIns="91440" tIns="45720" rIns="91440" bIns="45720" rtlCol="0">
            <a:normAutofit fontScale="5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4000" dirty="0" smtClean="0">
                <a:solidFill>
                  <a:schemeClr val="tx1"/>
                </a:solidFill>
              </a:rPr>
              <a:t>Children will have opportunities to:</a:t>
            </a:r>
          </a:p>
          <a:p>
            <a:pPr marL="571500" indent="-571500" algn="l">
              <a:buFont typeface="Arial" panose="020B0604020202020204" pitchFamily="34" charset="0"/>
              <a:buChar char="•"/>
            </a:pPr>
            <a:endParaRPr lang="en-GB" sz="4000" dirty="0" smtClean="0">
              <a:solidFill>
                <a:schemeClr val="tx1"/>
              </a:solidFill>
            </a:endParaRPr>
          </a:p>
          <a:p>
            <a:pPr marL="571500" indent="-571500" algn="l">
              <a:buFont typeface="Arial" panose="020B0604020202020204" pitchFamily="34" charset="0"/>
              <a:buChar char="•"/>
            </a:pPr>
            <a:r>
              <a:rPr lang="en-GB" sz="3800" dirty="0">
                <a:solidFill>
                  <a:schemeClr val="tx1"/>
                </a:solidFill>
              </a:rPr>
              <a:t>Listen attentively and understand more complex phrases and </a:t>
            </a:r>
            <a:r>
              <a:rPr lang="en-GB" sz="3800" dirty="0" smtClean="0">
                <a:solidFill>
                  <a:schemeClr val="tx1"/>
                </a:solidFill>
              </a:rPr>
              <a:t>sentences</a:t>
            </a:r>
          </a:p>
          <a:p>
            <a:pPr marL="571500" indent="-571500" algn="l">
              <a:buFont typeface="Arial" panose="020B0604020202020204" pitchFamily="34" charset="0"/>
              <a:buChar char="•"/>
            </a:pPr>
            <a:r>
              <a:rPr lang="en-GB" sz="4000" dirty="0">
                <a:solidFill>
                  <a:schemeClr val="tx1"/>
                </a:solidFill>
              </a:rPr>
              <a:t>S</a:t>
            </a:r>
            <a:r>
              <a:rPr lang="en-GB" sz="4000" smtClean="0">
                <a:solidFill>
                  <a:schemeClr val="tx1"/>
                </a:solidFill>
              </a:rPr>
              <a:t>peak </a:t>
            </a:r>
            <a:r>
              <a:rPr lang="en-GB" sz="4000" dirty="0" smtClean="0">
                <a:solidFill>
                  <a:schemeClr val="tx1"/>
                </a:solidFill>
              </a:rPr>
              <a:t>in sentences, using familiar vocabulary, phrases and basic language structures </a:t>
            </a:r>
          </a:p>
          <a:p>
            <a:pPr marL="571500" lvl="0" indent="-571500" algn="l">
              <a:buFont typeface="Arial" panose="020B0604020202020204" pitchFamily="34" charset="0"/>
              <a:buChar char="•"/>
            </a:pPr>
            <a:r>
              <a:rPr lang="en-GB" sz="3800" dirty="0">
                <a:solidFill>
                  <a:schemeClr val="tx1"/>
                </a:solidFill>
              </a:rPr>
              <a:t>Write simple sentences and short texts using a model and a dictionary to check the spelling of words</a:t>
            </a:r>
          </a:p>
          <a:p>
            <a:pPr marL="571500" lvl="0" indent="-571500" algn="l">
              <a:buFont typeface="Arial" panose="020B0604020202020204" pitchFamily="34" charset="0"/>
              <a:buChar char="•"/>
            </a:pPr>
            <a:r>
              <a:rPr lang="en-GB" sz="3800" dirty="0">
                <a:solidFill>
                  <a:schemeClr val="tx1"/>
                </a:solidFill>
              </a:rPr>
              <a:t>Recognise patterns when building sentences and apply knowledge of grammatical </a:t>
            </a:r>
            <a:r>
              <a:rPr lang="en-GB" sz="3800" dirty="0" smtClean="0">
                <a:solidFill>
                  <a:schemeClr val="tx1"/>
                </a:solidFill>
              </a:rPr>
              <a:t>rules</a:t>
            </a:r>
          </a:p>
          <a:p>
            <a:pPr marL="571500" lvl="0" indent="-571500" algn="l">
              <a:buFont typeface="Arial" panose="020B0604020202020204" pitchFamily="34" charset="0"/>
              <a:buChar char="•"/>
            </a:pPr>
            <a:r>
              <a:rPr lang="en-GB" sz="3800" dirty="0">
                <a:solidFill>
                  <a:schemeClr val="tx1"/>
                </a:solidFill>
              </a:rPr>
              <a:t>Use spoken language to initiate and sustain simple conversations on familiar topics </a:t>
            </a:r>
            <a:endParaRPr lang="en-GB" sz="3800" dirty="0" smtClean="0">
              <a:solidFill>
                <a:schemeClr val="tx1"/>
              </a:solidFill>
            </a:endParaRPr>
          </a:p>
          <a:p>
            <a:pPr marL="571500" indent="-571500" algn="l">
              <a:buFont typeface="Arial" panose="020B0604020202020204" pitchFamily="34" charset="0"/>
              <a:buChar char="•"/>
            </a:pPr>
            <a:r>
              <a:rPr lang="en-GB" sz="3800" dirty="0">
                <a:solidFill>
                  <a:schemeClr val="tx1"/>
                </a:solidFill>
              </a:rPr>
              <a:t>Present to an audience e.g. </a:t>
            </a:r>
            <a:r>
              <a:rPr lang="en-GB" sz="3800" i="1" dirty="0">
                <a:solidFill>
                  <a:schemeClr val="tx1"/>
                </a:solidFill>
              </a:rPr>
              <a:t>role-play, presentation, performance, read aloud from a text</a:t>
            </a:r>
            <a:endParaRPr lang="en-GB" sz="3800" dirty="0">
              <a:solidFill>
                <a:schemeClr val="tx1"/>
              </a:solidFill>
            </a:endParaRPr>
          </a:p>
          <a:p>
            <a:pPr marL="571500" indent="-571500" algn="l">
              <a:buFont typeface="Arial" panose="020B0604020202020204" pitchFamily="34" charset="0"/>
              <a:buChar char="•"/>
            </a:pPr>
            <a:r>
              <a:rPr lang="en-GB" sz="3800" dirty="0">
                <a:solidFill>
                  <a:schemeClr val="tx1"/>
                </a:solidFill>
              </a:rPr>
              <a:t>Write sentences and construct short texts using a model and from memory, using knowledge of words, text and structure</a:t>
            </a:r>
          </a:p>
          <a:p>
            <a:pPr lvl="0" algn="l"/>
            <a:endParaRPr lang="en-GB" dirty="0"/>
          </a:p>
          <a:p>
            <a:pPr algn="l"/>
            <a:endParaRPr lang="en-GB" dirty="0">
              <a:solidFill>
                <a:schemeClr val="tx1"/>
              </a:solidFill>
            </a:endParaRPr>
          </a:p>
        </p:txBody>
      </p:sp>
    </p:spTree>
    <p:extLst>
      <p:ext uri="{BB962C8B-B14F-4D97-AF65-F5344CB8AC3E}">
        <p14:creationId xmlns:p14="http://schemas.microsoft.com/office/powerpoint/2010/main" val="466239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472008" y="188640"/>
            <a:ext cx="8132440" cy="792088"/>
          </a:xfrm>
        </p:spPr>
        <p:txBody>
          <a:bodyPr>
            <a:noAutofit/>
          </a:bodyPr>
          <a:lstStyle/>
          <a:p>
            <a:r>
              <a:rPr lang="en-GB" sz="3200" b="1" dirty="0">
                <a:solidFill>
                  <a:srgbClr val="6DC1E3"/>
                </a:solidFill>
                <a:latin typeface="Comic Sans MS" panose="030F0702030302020204" pitchFamily="66" charset="0"/>
              </a:rPr>
              <a:t>KS2 National Curriculum coverage (</a:t>
            </a:r>
            <a:r>
              <a:rPr lang="en-GB" sz="3200" b="1" dirty="0" err="1">
                <a:solidFill>
                  <a:srgbClr val="6DC1E3"/>
                </a:solidFill>
                <a:latin typeface="Comic Sans MS" panose="030F0702030302020204" pitchFamily="66" charset="0"/>
              </a:rPr>
              <a:t>D&amp;T</a:t>
            </a:r>
            <a:r>
              <a:rPr lang="en-GB" sz="3200" b="1" dirty="0">
                <a:solidFill>
                  <a:srgbClr val="6DC1E3"/>
                </a:solidFill>
                <a:latin typeface="Comic Sans MS" panose="030F0702030302020204" pitchFamily="66" charset="0"/>
              </a:rPr>
              <a:t>)</a:t>
            </a:r>
            <a:endParaRPr lang="en-GB" sz="3200" b="1" dirty="0">
              <a:solidFill>
                <a:srgbClr val="6DC1E3"/>
              </a:solidFill>
              <a:latin typeface="Comic Sans MS" panose="030F0702030302020204" pitchFamily="66" charset="0"/>
            </a:endParaRPr>
          </a:p>
        </p:txBody>
      </p:sp>
      <p:sp>
        <p:nvSpPr>
          <p:cNvPr id="5" name="Content Placeholder 2"/>
          <p:cNvSpPr txBox="1">
            <a:spLocks/>
          </p:cNvSpPr>
          <p:nvPr/>
        </p:nvSpPr>
        <p:spPr>
          <a:xfrm>
            <a:off x="457200" y="1052736"/>
            <a:ext cx="8229600" cy="521744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GB" sz="4000" dirty="0" smtClean="0">
                <a:solidFill>
                  <a:schemeClr val="tx1"/>
                </a:solidFill>
              </a:rPr>
              <a:t>Children will have opportunities to:</a:t>
            </a:r>
          </a:p>
          <a:p>
            <a:pPr marL="571500" indent="-571500" algn="l">
              <a:buFont typeface="Arial" panose="020B0604020202020204" pitchFamily="34" charset="0"/>
              <a:buChar char="•"/>
            </a:pPr>
            <a:r>
              <a:rPr lang="en-GB" sz="2400" dirty="0">
                <a:solidFill>
                  <a:schemeClr val="tx1"/>
                </a:solidFill>
              </a:rPr>
              <a:t>produce creative work, exploring their ideas and recording their experiences </a:t>
            </a:r>
          </a:p>
          <a:p>
            <a:pPr marL="571500" indent="-571500" algn="l">
              <a:buFont typeface="Arial" panose="020B0604020202020204" pitchFamily="34" charset="0"/>
              <a:buChar char="•"/>
            </a:pPr>
            <a:r>
              <a:rPr lang="en-GB" sz="2400" dirty="0" smtClean="0">
                <a:solidFill>
                  <a:schemeClr val="tx1"/>
                </a:solidFill>
              </a:rPr>
              <a:t>become </a:t>
            </a:r>
            <a:r>
              <a:rPr lang="en-GB" sz="2400" dirty="0">
                <a:solidFill>
                  <a:schemeClr val="tx1"/>
                </a:solidFill>
              </a:rPr>
              <a:t>proficient in drawing, painting, sculpture and other art, craft and design </a:t>
            </a:r>
            <a:r>
              <a:rPr lang="en-GB" sz="2400" dirty="0" smtClean="0">
                <a:solidFill>
                  <a:schemeClr val="tx1"/>
                </a:solidFill>
              </a:rPr>
              <a:t>techniques</a:t>
            </a:r>
          </a:p>
          <a:p>
            <a:pPr marL="571500" indent="-571500" algn="l">
              <a:buFont typeface="Arial" panose="020B0604020202020204" pitchFamily="34" charset="0"/>
              <a:buChar char="•"/>
            </a:pPr>
            <a:r>
              <a:rPr lang="en-GB" sz="2400" dirty="0" smtClean="0">
                <a:solidFill>
                  <a:schemeClr val="tx1"/>
                </a:solidFill>
              </a:rPr>
              <a:t>develop </a:t>
            </a:r>
            <a:r>
              <a:rPr lang="en-GB" sz="2400" dirty="0">
                <a:solidFill>
                  <a:schemeClr val="tx1"/>
                </a:solidFill>
              </a:rPr>
              <a:t>their techniques, including their control and their use of materials, with creativity, experimentation and an increasing awareness of different kinds of art, craft and </a:t>
            </a:r>
            <a:r>
              <a:rPr lang="en-GB" sz="2400" dirty="0" smtClean="0">
                <a:solidFill>
                  <a:schemeClr val="tx1"/>
                </a:solidFill>
              </a:rPr>
              <a:t>design</a:t>
            </a:r>
          </a:p>
          <a:p>
            <a:pPr marL="571500" indent="-571500" algn="l">
              <a:buFont typeface="Arial" panose="020B0604020202020204" pitchFamily="34" charset="0"/>
              <a:buChar char="•"/>
            </a:pPr>
            <a:r>
              <a:rPr lang="en-GB" sz="2400" dirty="0">
                <a:solidFill>
                  <a:schemeClr val="tx1"/>
                </a:solidFill>
              </a:rPr>
              <a:t>explore and evaluate a range of existing </a:t>
            </a:r>
            <a:r>
              <a:rPr lang="en-GB" sz="2400" dirty="0" smtClean="0">
                <a:solidFill>
                  <a:schemeClr val="tx1"/>
                </a:solidFill>
              </a:rPr>
              <a:t>products</a:t>
            </a:r>
          </a:p>
          <a:p>
            <a:pPr marL="571500" indent="-571500" algn="l">
              <a:buFont typeface="Arial" panose="020B0604020202020204" pitchFamily="34" charset="0"/>
              <a:buChar char="•"/>
            </a:pPr>
            <a:r>
              <a:rPr lang="en-GB" sz="2400" dirty="0" smtClean="0">
                <a:solidFill>
                  <a:schemeClr val="tx1"/>
                </a:solidFill>
              </a:rPr>
              <a:t>evaluate </a:t>
            </a:r>
            <a:r>
              <a:rPr lang="en-GB" sz="2400" dirty="0">
                <a:solidFill>
                  <a:schemeClr val="tx1"/>
                </a:solidFill>
              </a:rPr>
              <a:t>their ideas and products against design criteria</a:t>
            </a:r>
          </a:p>
          <a:p>
            <a:pPr algn="l"/>
            <a:endParaRPr lang="en-GB" dirty="0">
              <a:solidFill>
                <a:schemeClr val="tx1"/>
              </a:solidFill>
            </a:endParaRPr>
          </a:p>
        </p:txBody>
      </p:sp>
    </p:spTree>
    <p:extLst>
      <p:ext uri="{BB962C8B-B14F-4D97-AF65-F5344CB8AC3E}">
        <p14:creationId xmlns:p14="http://schemas.microsoft.com/office/powerpoint/2010/main" val="996611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08520" y="5259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8" name="Picture 4" descr="Creative Commons Licen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858525"/>
            <a:ext cx="847725" cy="3048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6"/>
          <p:cNvSpPr>
            <a:spLocks noChangeArrowheads="1"/>
          </p:cNvSpPr>
          <p:nvPr/>
        </p:nvSpPr>
        <p:spPr bwMode="auto">
          <a:xfrm>
            <a:off x="179512" y="6127829"/>
            <a:ext cx="9360024"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 Languages Project, 2015</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2015 for the Ensemble Languages Project, </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Ensemble_Let</a:t>
            </a:r>
            <a:r>
              <a:rPr kumimoji="0" lang="en-GB" altLang="en-US" sz="1100" b="1"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s</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Enjoy </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Making Overview</a:t>
            </a:r>
            <a:endParaRPr kumimoji="0" lang="en-GB" altLang="en-US" sz="7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This work is licensed under the Creative Commons Attribution-</a:t>
            </a:r>
            <a:r>
              <a:rPr kumimoji="0" lang="en-GB" altLang="en-US" sz="1100" b="1" i="0" u="none" strike="noStrike" cap="none" normalizeH="0" baseline="0" dirty="0" err="1"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NonCommercial</a:t>
            </a:r>
            <a:r>
              <a:rPr kumimoji="0" lang="en-GB" altLang="en-US" sz="11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Times New Roman" panose="02020603050405020304" pitchFamily="18" charset="0"/>
              </a:rPr>
              <a:t> 4.0 International License: http://creativecommons.org/licenses/by-nc/4.0/.</a:t>
            </a: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40145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448</Words>
  <Application>Microsoft Office PowerPoint</Application>
  <PresentationFormat>On-screen Show (4:3)</PresentationFormat>
  <Paragraphs>36</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Calibri</vt:lpstr>
      <vt:lpstr>Comic Sans MS</vt:lpstr>
      <vt:lpstr>Times New Roman</vt:lpstr>
      <vt:lpstr>Office Theme</vt:lpstr>
      <vt:lpstr>PowerPoint Presentation</vt:lpstr>
      <vt:lpstr>What you will learn</vt:lpstr>
      <vt:lpstr>What you will be able to do</vt:lpstr>
      <vt:lpstr>Links and coverage</vt:lpstr>
      <vt:lpstr>KS2 National Curriculum coverage (MFL)</vt:lpstr>
      <vt:lpstr>KS2 National Curriculum coverage (D&amp;T)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enjoy sounds</dc:title>
  <dc:creator>User</dc:creator>
  <cp:lastModifiedBy>Charlotte Johnston</cp:lastModifiedBy>
  <cp:revision>14</cp:revision>
  <dcterms:created xsi:type="dcterms:W3CDTF">2014-12-31T09:42:24Z</dcterms:created>
  <dcterms:modified xsi:type="dcterms:W3CDTF">2015-06-02T09:16:24Z</dcterms:modified>
</cp:coreProperties>
</file>