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 id="257" r:id="rId4"/>
    <p:sldId id="258" r:id="rId5"/>
    <p:sldId id="259" r:id="rId6"/>
    <p:sldId id="260" r:id="rId7"/>
    <p:sldId id="261"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72" y="57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7584" y="3717032"/>
            <a:ext cx="7772400" cy="79208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6000" b="1" dirty="0" smtClean="0">
                <a:solidFill>
                  <a:srgbClr val="6DC1E3"/>
                </a:solidFill>
                <a:latin typeface="Comic Sans MS" panose="030F0702030302020204" pitchFamily="66" charset="0"/>
              </a:rPr>
              <a:t>Let’s</a:t>
            </a:r>
            <a:r>
              <a:rPr lang="en-GB" b="1" dirty="0" smtClean="0">
                <a:solidFill>
                  <a:srgbClr val="6DC1E3"/>
                </a:solidFill>
                <a:latin typeface="Comic Sans MS" panose="030F0702030302020204" pitchFamily="66" charset="0"/>
              </a:rPr>
              <a:t> </a:t>
            </a:r>
            <a:r>
              <a:rPr lang="en-GB" sz="5400" b="1" dirty="0" smtClean="0">
                <a:solidFill>
                  <a:srgbClr val="6DC1E3"/>
                </a:solidFill>
                <a:latin typeface="Comic Sans MS" panose="030F0702030302020204" pitchFamily="66" charset="0"/>
              </a:rPr>
              <a:t>enjoy</a:t>
            </a:r>
            <a:r>
              <a:rPr lang="en-GB" b="1" dirty="0" smtClean="0">
                <a:solidFill>
                  <a:srgbClr val="6DC1E3"/>
                </a:solidFill>
                <a:latin typeface="Comic Sans MS" panose="030F0702030302020204" pitchFamily="66" charset="0"/>
              </a:rPr>
              <a:t> </a:t>
            </a:r>
            <a:r>
              <a:rPr lang="en-GB" sz="6000" b="1" dirty="0" smtClean="0">
                <a:solidFill>
                  <a:srgbClr val="6DC1E3"/>
                </a:solidFill>
                <a:latin typeface="Comic Sans MS" panose="030F0702030302020204" pitchFamily="66" charset="0"/>
              </a:rPr>
              <a:t>pictures</a:t>
            </a:r>
            <a:endParaRPr lang="en-GB" sz="6000" b="1" dirty="0">
              <a:solidFill>
                <a:srgbClr val="6DC1E3"/>
              </a:solidFill>
              <a:latin typeface="Comic Sans MS" panose="030F0702030302020204" pitchFamily="66" charset="0"/>
            </a:endParaRPr>
          </a:p>
        </p:txBody>
      </p:sp>
      <p:sp>
        <p:nvSpPr>
          <p:cNvPr id="5" name="Subtitle 2"/>
          <p:cNvSpPr txBox="1">
            <a:spLocks/>
          </p:cNvSpPr>
          <p:nvPr/>
        </p:nvSpPr>
        <p:spPr>
          <a:xfrm>
            <a:off x="1371600" y="4671213"/>
            <a:ext cx="6400800" cy="1224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smtClean="0"/>
              <a:t>Session </a:t>
            </a:r>
            <a:r>
              <a:rPr lang="en-GB" b="1" dirty="0" smtClean="0"/>
              <a:t>4 Summary</a:t>
            </a:r>
            <a:endParaRPr lang="en-GB" b="1"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767138" y="838429"/>
            <a:ext cx="1609725" cy="1276350"/>
          </a:xfrm>
          <a:prstGeom prst="rect">
            <a:avLst/>
          </a:prstGeom>
        </p:spPr>
      </p:pic>
    </p:spTree>
    <p:extLst>
      <p:ext uri="{BB962C8B-B14F-4D97-AF65-F5344CB8AC3E}">
        <p14:creationId xmlns:p14="http://schemas.microsoft.com/office/powerpoint/2010/main" val="202863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4000" b="1" dirty="0">
                <a:solidFill>
                  <a:srgbClr val="6DC1E3"/>
                </a:solidFill>
                <a:latin typeface="Comic Sans MS" panose="030F0702030302020204" pitchFamily="66" charset="0"/>
              </a:rPr>
              <a:t>Let’s</a:t>
            </a:r>
            <a:r>
              <a:rPr lang="en-GB" b="1" dirty="0" smtClean="0">
                <a:solidFill>
                  <a:srgbClr val="FF0000"/>
                </a:solidFill>
              </a:rPr>
              <a:t> </a:t>
            </a:r>
            <a:r>
              <a:rPr lang="en-GB" sz="4000" b="1" dirty="0">
                <a:solidFill>
                  <a:srgbClr val="6DC1E3"/>
                </a:solidFill>
                <a:latin typeface="Comic Sans MS" panose="030F0702030302020204" pitchFamily="66" charset="0"/>
              </a:rPr>
              <a:t>Enjoy Pictures – Session 4</a:t>
            </a:r>
            <a:endParaRPr lang="en-GB" sz="4000" b="1" dirty="0">
              <a:solidFill>
                <a:srgbClr val="6DC1E3"/>
              </a:solidFill>
              <a:latin typeface="Comic Sans MS" panose="030F0702030302020204" pitchFamily="66" charset="0"/>
            </a:endParaRPr>
          </a:p>
        </p:txBody>
      </p:sp>
      <p:sp>
        <p:nvSpPr>
          <p:cNvPr id="5" name="Content Placeholder 4"/>
          <p:cNvSpPr>
            <a:spLocks noGrp="1"/>
          </p:cNvSpPr>
          <p:nvPr>
            <p:ph idx="1"/>
          </p:nvPr>
        </p:nvSpPr>
        <p:spPr/>
        <p:txBody>
          <a:bodyPr>
            <a:normAutofit fontScale="62500" lnSpcReduction="20000"/>
          </a:bodyPr>
          <a:lstStyle/>
          <a:p>
            <a:pPr>
              <a:buNone/>
            </a:pPr>
            <a:r>
              <a:rPr lang="en-GB" dirty="0" smtClean="0"/>
              <a:t>All language from Sessions 1 - 3</a:t>
            </a:r>
          </a:p>
          <a:p>
            <a:pPr>
              <a:buNone/>
            </a:pPr>
            <a:r>
              <a:rPr lang="fr-FR" i="1" dirty="0" smtClean="0"/>
              <a:t> </a:t>
            </a:r>
            <a:endParaRPr lang="en-GB" dirty="0" smtClean="0"/>
          </a:p>
          <a:p>
            <a:pPr>
              <a:buNone/>
            </a:pPr>
            <a:r>
              <a:rPr lang="fr-FR" i="1" dirty="0" smtClean="0"/>
              <a:t>je vois</a:t>
            </a:r>
            <a:r>
              <a:rPr lang="fr-FR" dirty="0" smtClean="0"/>
              <a:t> – I [</a:t>
            </a:r>
            <a:r>
              <a:rPr lang="fr-FR" dirty="0" err="1" smtClean="0"/>
              <a:t>can</a:t>
            </a:r>
            <a:r>
              <a:rPr lang="fr-FR" dirty="0" smtClean="0"/>
              <a:t>] </a:t>
            </a:r>
            <a:r>
              <a:rPr lang="fr-FR" dirty="0" err="1" smtClean="0"/>
              <a:t>see</a:t>
            </a:r>
            <a:endParaRPr lang="en-GB" dirty="0" smtClean="0"/>
          </a:p>
          <a:p>
            <a:pPr>
              <a:buNone/>
            </a:pPr>
            <a:r>
              <a:rPr lang="fr-FR" i="1" dirty="0" smtClean="0"/>
              <a:t>et</a:t>
            </a:r>
            <a:r>
              <a:rPr lang="fr-FR" dirty="0" smtClean="0"/>
              <a:t> – and </a:t>
            </a:r>
            <a:endParaRPr lang="en-GB" dirty="0" smtClean="0"/>
          </a:p>
          <a:p>
            <a:pPr>
              <a:buNone/>
            </a:pPr>
            <a:r>
              <a:rPr lang="fr-FR" i="1" dirty="0" smtClean="0"/>
              <a:t>dans</a:t>
            </a:r>
            <a:r>
              <a:rPr lang="fr-FR" dirty="0" smtClean="0"/>
              <a:t> – in </a:t>
            </a:r>
            <a:endParaRPr lang="en-GB" dirty="0" smtClean="0"/>
          </a:p>
          <a:p>
            <a:pPr>
              <a:buNone/>
            </a:pPr>
            <a:r>
              <a:rPr lang="fr-FR" i="1" dirty="0" smtClean="0"/>
              <a:t>qui</a:t>
            </a:r>
            <a:r>
              <a:rPr lang="fr-FR" dirty="0" smtClean="0"/>
              <a:t> – </a:t>
            </a:r>
            <a:r>
              <a:rPr lang="fr-FR" dirty="0" err="1" smtClean="0"/>
              <a:t>who</a:t>
            </a:r>
            <a:r>
              <a:rPr lang="fr-FR" dirty="0" smtClean="0"/>
              <a:t> </a:t>
            </a:r>
            <a:endParaRPr lang="en-GB" dirty="0" smtClean="0"/>
          </a:p>
          <a:p>
            <a:pPr>
              <a:buNone/>
            </a:pPr>
            <a:r>
              <a:rPr lang="fr-FR" i="1" dirty="0" smtClean="0"/>
              <a:t>avec</a:t>
            </a:r>
            <a:r>
              <a:rPr lang="fr-FR" dirty="0" smtClean="0"/>
              <a:t> – </a:t>
            </a:r>
            <a:r>
              <a:rPr lang="fr-FR" dirty="0" err="1" smtClean="0"/>
              <a:t>with</a:t>
            </a:r>
            <a:r>
              <a:rPr lang="fr-FR" dirty="0" smtClean="0"/>
              <a:t> </a:t>
            </a:r>
            <a:endParaRPr lang="en-GB" dirty="0" smtClean="0"/>
          </a:p>
          <a:p>
            <a:pPr>
              <a:buNone/>
            </a:pPr>
            <a:r>
              <a:rPr lang="fr-FR" i="1" dirty="0" smtClean="0"/>
              <a:t> </a:t>
            </a:r>
            <a:endParaRPr lang="en-GB" dirty="0" smtClean="0"/>
          </a:p>
          <a:p>
            <a:pPr>
              <a:buNone/>
            </a:pPr>
            <a:r>
              <a:rPr lang="en-GB" b="1" dirty="0" smtClean="0"/>
              <a:t> </a:t>
            </a:r>
            <a:endParaRPr lang="en-GB" dirty="0" smtClean="0"/>
          </a:p>
          <a:p>
            <a:pPr>
              <a:buNone/>
            </a:pPr>
            <a:r>
              <a:rPr lang="es-ES_tradnl" b="1" dirty="0" err="1" smtClean="0"/>
              <a:t>Classroom</a:t>
            </a:r>
            <a:r>
              <a:rPr lang="es-ES_tradnl" b="1" dirty="0" smtClean="0"/>
              <a:t> </a:t>
            </a:r>
            <a:r>
              <a:rPr lang="es-ES_tradnl" b="1" dirty="0" err="1" smtClean="0"/>
              <a:t>language</a:t>
            </a:r>
            <a:r>
              <a:rPr lang="es-ES_tradnl" dirty="0" smtClean="0"/>
              <a:t>:</a:t>
            </a:r>
            <a:endParaRPr lang="en-GB" dirty="0" smtClean="0"/>
          </a:p>
          <a:p>
            <a:pPr>
              <a:buNone/>
            </a:pPr>
            <a:r>
              <a:rPr lang="es-ES_tradnl" i="1" dirty="0" smtClean="0"/>
              <a:t>Vas-y/</a:t>
            </a:r>
            <a:r>
              <a:rPr lang="es-ES_tradnl" i="1" dirty="0" err="1" smtClean="0"/>
              <a:t>allez</a:t>
            </a:r>
            <a:r>
              <a:rPr lang="es-ES_tradnl" i="1" dirty="0" smtClean="0"/>
              <a:t>-y</a:t>
            </a:r>
            <a:r>
              <a:rPr lang="es-ES_tradnl" dirty="0" smtClean="0"/>
              <a:t> – </a:t>
            </a:r>
            <a:r>
              <a:rPr lang="es-ES_tradnl" dirty="0" err="1" smtClean="0"/>
              <a:t>go</a:t>
            </a:r>
            <a:r>
              <a:rPr lang="es-ES_tradnl" dirty="0" smtClean="0"/>
              <a:t> </a:t>
            </a:r>
            <a:r>
              <a:rPr lang="es-ES_tradnl" dirty="0" err="1" smtClean="0"/>
              <a:t>on</a:t>
            </a:r>
            <a:endParaRPr lang="en-GB" dirty="0" smtClean="0"/>
          </a:p>
          <a:p>
            <a:pPr>
              <a:buNone/>
            </a:pPr>
            <a:r>
              <a:rPr lang="fr-FR" i="1" dirty="0" smtClean="0"/>
              <a:t>Continue/continuez </a:t>
            </a:r>
            <a:r>
              <a:rPr lang="fr-FR" dirty="0" smtClean="0"/>
              <a:t>– carry on  </a:t>
            </a:r>
            <a:endParaRPr lang="en-GB" dirty="0" smtClean="0"/>
          </a:p>
          <a:p>
            <a:pPr>
              <a:buNone/>
            </a:pPr>
            <a:r>
              <a:rPr lang="fr-FR" dirty="0" smtClean="0"/>
              <a:t> </a:t>
            </a:r>
            <a:endParaRPr lang="en-GB" dirty="0" smtClean="0"/>
          </a:p>
          <a:p>
            <a:pPr>
              <a:buNone/>
            </a:pPr>
            <a:r>
              <a:rPr lang="fr-FR" i="1" dirty="0" smtClean="0"/>
              <a:t>encore [un mot]</a:t>
            </a:r>
            <a:r>
              <a:rPr lang="fr-FR" dirty="0" smtClean="0"/>
              <a:t> – </a:t>
            </a:r>
            <a:r>
              <a:rPr lang="fr-FR" dirty="0" err="1" smtClean="0"/>
              <a:t>another</a:t>
            </a:r>
            <a:r>
              <a:rPr lang="fr-FR" dirty="0" smtClean="0"/>
              <a:t> [</a:t>
            </a:r>
            <a:r>
              <a:rPr lang="fr-FR" dirty="0" err="1" smtClean="0"/>
              <a:t>word</a:t>
            </a:r>
            <a:r>
              <a:rPr lang="fr-FR" dirty="0" smtClean="0"/>
              <a:t>]</a:t>
            </a:r>
            <a:endParaRPr lang="en-GB" dirty="0" smtClean="0"/>
          </a:p>
          <a:p>
            <a:pPr>
              <a:buNone/>
            </a:pP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Phonics Focus</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lstStyle/>
          <a:p>
            <a:r>
              <a:rPr lang="en-GB" dirty="0" smtClean="0"/>
              <a:t>Silent final consonant on </a:t>
            </a:r>
            <a:r>
              <a:rPr lang="en-GB" i="1" dirty="0" smtClean="0"/>
              <a:t>et </a:t>
            </a:r>
            <a:r>
              <a:rPr lang="en-GB" dirty="0" smtClean="0"/>
              <a:t>and </a:t>
            </a:r>
            <a:r>
              <a:rPr lang="en-GB" i="1" dirty="0" err="1" smtClean="0"/>
              <a:t>dans</a:t>
            </a:r>
            <a:endParaRPr lang="en-GB" i="1" dirty="0" smtClean="0"/>
          </a:p>
          <a:p>
            <a:r>
              <a:rPr lang="en-GB" dirty="0" smtClean="0"/>
              <a:t>Liaison of the </a:t>
            </a:r>
            <a:r>
              <a:rPr lang="en-GB" i="1" dirty="0" smtClean="0"/>
              <a:t>s</a:t>
            </a:r>
            <a:r>
              <a:rPr lang="en-GB" dirty="0" smtClean="0"/>
              <a:t> of </a:t>
            </a:r>
            <a:r>
              <a:rPr lang="en-GB" i="1" dirty="0" err="1" smtClean="0"/>
              <a:t>dans</a:t>
            </a:r>
            <a:r>
              <a:rPr lang="en-GB" dirty="0" smtClean="0"/>
              <a:t> when followed by a vowel, e.g. </a:t>
            </a:r>
            <a:r>
              <a:rPr lang="en-GB" i="1" dirty="0" err="1" smtClean="0"/>
              <a:t>dan</a:t>
            </a:r>
            <a:r>
              <a:rPr lang="en-GB" i="1" u="sng" dirty="0" err="1" smtClean="0"/>
              <a:t>s</a:t>
            </a:r>
            <a:r>
              <a:rPr lang="en-GB" i="1" u="sng" dirty="0" smtClean="0"/>
              <a:t> un</a:t>
            </a:r>
            <a:r>
              <a:rPr lang="en-GB" i="1" dirty="0" smtClean="0"/>
              <a:t> </a:t>
            </a:r>
            <a:r>
              <a:rPr lang="en-GB" i="1" dirty="0" err="1" smtClean="0"/>
              <a:t>appartement</a:t>
            </a:r>
            <a:endParaRPr lang="en-GB" i="1" dirty="0" smtClean="0"/>
          </a:p>
          <a:p>
            <a:r>
              <a:rPr lang="en-GB" i="1" dirty="0" smtClean="0"/>
              <a:t>-</a:t>
            </a:r>
            <a:r>
              <a:rPr lang="en-GB" i="1" dirty="0" err="1" smtClean="0"/>
              <a:t>ez</a:t>
            </a:r>
            <a:r>
              <a:rPr lang="en-GB" i="1" dirty="0" smtClean="0"/>
              <a:t> </a:t>
            </a:r>
            <a:r>
              <a:rPr lang="en-GB" dirty="0" smtClean="0"/>
              <a:t> ending on verbs</a:t>
            </a:r>
            <a:endParaRPr lang="en-GB" i="1" dirty="0" smtClean="0"/>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Grammar Focus</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fontScale="77500" lnSpcReduction="20000"/>
          </a:bodyPr>
          <a:lstStyle/>
          <a:p>
            <a:pPr>
              <a:buNone/>
            </a:pPr>
            <a:r>
              <a:rPr lang="en-GB" i="1" dirty="0" err="1" smtClean="0"/>
              <a:t>Tu</a:t>
            </a:r>
            <a:r>
              <a:rPr lang="en-GB" i="1" dirty="0" smtClean="0"/>
              <a:t>/</a:t>
            </a:r>
            <a:r>
              <a:rPr lang="en-GB" i="1" dirty="0" err="1" smtClean="0"/>
              <a:t>vous</a:t>
            </a:r>
            <a:r>
              <a:rPr lang="en-GB" i="1" dirty="0" smtClean="0"/>
              <a:t> </a:t>
            </a:r>
            <a:r>
              <a:rPr lang="en-GB" dirty="0" smtClean="0"/>
              <a:t>forms of imperative :</a:t>
            </a:r>
          </a:p>
          <a:p>
            <a:r>
              <a:rPr lang="en-GB" dirty="0" smtClean="0"/>
              <a:t>When speaking to one person (a child, friend or family member) use the </a:t>
            </a:r>
            <a:r>
              <a:rPr lang="en-GB" i="1" dirty="0" err="1" smtClean="0"/>
              <a:t>tu</a:t>
            </a:r>
            <a:r>
              <a:rPr lang="en-GB" dirty="0" smtClean="0"/>
              <a:t> form e.g.</a:t>
            </a:r>
          </a:p>
          <a:p>
            <a:pPr>
              <a:buNone/>
            </a:pPr>
            <a:r>
              <a:rPr lang="en-GB" i="1" dirty="0" err="1" smtClean="0"/>
              <a:t>regarde</a:t>
            </a:r>
            <a:r>
              <a:rPr lang="en-GB" i="1" dirty="0" smtClean="0"/>
              <a:t>!</a:t>
            </a:r>
            <a:endParaRPr lang="en-GB" dirty="0" smtClean="0"/>
          </a:p>
          <a:p>
            <a:pPr>
              <a:buNone/>
            </a:pPr>
            <a:r>
              <a:rPr lang="en-GB" i="1" dirty="0" err="1" smtClean="0"/>
              <a:t>écoute</a:t>
            </a:r>
            <a:r>
              <a:rPr lang="en-GB" i="1" dirty="0" smtClean="0"/>
              <a:t>!</a:t>
            </a:r>
            <a:endParaRPr lang="en-GB" dirty="0" smtClean="0"/>
          </a:p>
          <a:p>
            <a:pPr>
              <a:buNone/>
            </a:pPr>
            <a:r>
              <a:rPr lang="en-GB" i="1" dirty="0" smtClean="0"/>
              <a:t>continue!</a:t>
            </a:r>
            <a:endParaRPr lang="en-GB" dirty="0" smtClean="0"/>
          </a:p>
          <a:p>
            <a:r>
              <a:rPr lang="en-GB" dirty="0" smtClean="0"/>
              <a:t>When speaking to more than one person or to an adult in a formal situation (employer, official, senior or older person) use the </a:t>
            </a:r>
            <a:r>
              <a:rPr lang="en-GB" i="1" dirty="0" err="1" smtClean="0"/>
              <a:t>vous</a:t>
            </a:r>
            <a:r>
              <a:rPr lang="en-GB" dirty="0" smtClean="0"/>
              <a:t> form e.g.</a:t>
            </a:r>
          </a:p>
          <a:p>
            <a:pPr>
              <a:buNone/>
            </a:pPr>
            <a:r>
              <a:rPr lang="en-GB" i="1" dirty="0" err="1" smtClean="0"/>
              <a:t>regardez</a:t>
            </a:r>
            <a:r>
              <a:rPr lang="en-GB" i="1" dirty="0" smtClean="0"/>
              <a:t>!</a:t>
            </a:r>
            <a:endParaRPr lang="en-GB" dirty="0" smtClean="0"/>
          </a:p>
          <a:p>
            <a:pPr>
              <a:buNone/>
            </a:pPr>
            <a:r>
              <a:rPr lang="en-GB" i="1" dirty="0" err="1" smtClean="0"/>
              <a:t>écoutez</a:t>
            </a:r>
            <a:r>
              <a:rPr lang="en-GB" i="1" dirty="0" smtClean="0"/>
              <a:t>!</a:t>
            </a:r>
            <a:endParaRPr lang="en-GB" dirty="0" smtClean="0"/>
          </a:p>
          <a:p>
            <a:pPr>
              <a:buNone/>
            </a:pPr>
            <a:r>
              <a:rPr lang="en-GB" i="1" dirty="0" err="1" smtClean="0"/>
              <a:t>continuez</a:t>
            </a:r>
            <a:r>
              <a:rPr lang="en-GB" i="1" dirty="0" smtClean="0"/>
              <a:t>!</a:t>
            </a:r>
            <a:endParaRPr lang="en-GB" dirty="0" smtClean="0"/>
          </a:p>
          <a:p>
            <a:endParaRPr lang="en-GB" dirty="0" smtClean="0"/>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Les </a:t>
            </a:r>
            <a:r>
              <a:rPr lang="en-GB" sz="4000" b="1" dirty="0" err="1">
                <a:solidFill>
                  <a:srgbClr val="6DC1E3"/>
                </a:solidFill>
                <a:latin typeface="Comic Sans MS" panose="030F0702030302020204" pitchFamily="66" charset="0"/>
              </a:rPr>
              <a:t>Jeux</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a:xfrm>
            <a:off x="457200" y="1143000"/>
            <a:ext cx="8229600" cy="5562600"/>
          </a:xfrm>
        </p:spPr>
        <p:txBody>
          <a:bodyPr>
            <a:normAutofit fontScale="55000" lnSpcReduction="20000"/>
          </a:bodyPr>
          <a:lstStyle/>
          <a:p>
            <a:pPr>
              <a:buNone/>
            </a:pPr>
            <a:r>
              <a:rPr lang="en-GB" dirty="0" smtClean="0"/>
              <a:t>1. </a:t>
            </a:r>
            <a:r>
              <a:rPr lang="en-GB" u="sng" dirty="0" smtClean="0"/>
              <a:t>Human sentences</a:t>
            </a:r>
            <a:endParaRPr lang="en-GB" dirty="0" smtClean="0"/>
          </a:p>
          <a:p>
            <a:r>
              <a:rPr lang="en-GB" dirty="0" smtClean="0"/>
              <a:t>Print the flashcards or ask learners to write individual words on mini-whiteboards. </a:t>
            </a:r>
          </a:p>
          <a:p>
            <a:r>
              <a:rPr lang="en-GB" dirty="0" smtClean="0"/>
              <a:t>Get learners to stand in a line holding a mixture of the printed flashcards and the mini-whiteboards (one word each) to form a sentence.</a:t>
            </a:r>
          </a:p>
          <a:p>
            <a:r>
              <a:rPr lang="en-GB" dirty="0" smtClean="0"/>
              <a:t>Start with a simple one, e.g. </a:t>
            </a:r>
            <a:r>
              <a:rPr lang="en-GB" i="1" dirty="0" smtClean="0"/>
              <a:t>je </a:t>
            </a:r>
            <a:r>
              <a:rPr lang="en-GB" i="1" dirty="0" err="1" smtClean="0"/>
              <a:t>vois</a:t>
            </a:r>
            <a:r>
              <a:rPr lang="en-GB" i="1" dirty="0" smtClean="0"/>
              <a:t> un </a:t>
            </a:r>
            <a:r>
              <a:rPr lang="en-GB" i="1" dirty="0" err="1" smtClean="0"/>
              <a:t>homme</a:t>
            </a:r>
            <a:r>
              <a:rPr lang="en-GB" i="1" dirty="0" smtClean="0"/>
              <a:t> qui </a:t>
            </a:r>
            <a:r>
              <a:rPr lang="en-GB" i="1" dirty="0" err="1" smtClean="0"/>
              <a:t>habite</a:t>
            </a:r>
            <a:r>
              <a:rPr lang="en-GB" i="1" dirty="0" smtClean="0"/>
              <a:t> à Nice </a:t>
            </a:r>
            <a:r>
              <a:rPr lang="en-GB" dirty="0" smtClean="0"/>
              <a:t>and then try the following:</a:t>
            </a:r>
          </a:p>
          <a:p>
            <a:pPr lvl="0"/>
            <a:r>
              <a:rPr lang="en-GB" dirty="0" smtClean="0"/>
              <a:t>add another one of the flashcard words (</a:t>
            </a:r>
            <a:r>
              <a:rPr lang="en-GB" i="1" dirty="0" smtClean="0"/>
              <a:t>encore [un mot]</a:t>
            </a:r>
            <a:r>
              <a:rPr lang="en-GB" dirty="0" smtClean="0"/>
              <a:t>) to lengthen the sentence e.g. </a:t>
            </a:r>
            <a:r>
              <a:rPr lang="en-GB" i="1" dirty="0" err="1" smtClean="0"/>
              <a:t>dans</a:t>
            </a:r>
            <a:r>
              <a:rPr lang="en-GB" i="1" dirty="0" smtClean="0"/>
              <a:t>; avec; et</a:t>
            </a:r>
            <a:endParaRPr lang="en-GB" dirty="0" smtClean="0"/>
          </a:p>
          <a:p>
            <a:pPr lvl="0"/>
            <a:r>
              <a:rPr lang="en-GB" dirty="0" smtClean="0"/>
              <a:t>learners substitute one word for another by swapping mini-whiteboards or rubbing out a word and writing another in its place</a:t>
            </a:r>
          </a:p>
          <a:p>
            <a:pPr lvl="0"/>
            <a:r>
              <a:rPr lang="en-GB" dirty="0" smtClean="0"/>
              <a:t>one person at a time turns their card/board around and the group reads out the sentence including the ‘blank’ word – continue until all the words have been turned around and the group is ‘reading’ from memory</a:t>
            </a:r>
          </a:p>
          <a:p>
            <a:pPr>
              <a:buNone/>
            </a:pPr>
            <a:r>
              <a:rPr lang="en-GB" dirty="0" smtClean="0"/>
              <a:t>2. </a:t>
            </a:r>
            <a:r>
              <a:rPr lang="en-GB" u="sng" dirty="0" smtClean="0"/>
              <a:t>Lego sentences</a:t>
            </a:r>
            <a:endParaRPr lang="en-GB" dirty="0" smtClean="0"/>
          </a:p>
          <a:p>
            <a:r>
              <a:rPr lang="en-GB" dirty="0" smtClean="0"/>
              <a:t>Using multilink cubes or Lego-type bricks, explain (preferably by demonstrating in French) that one brick must be used per word and ask the group to work in pairs to ‘build’ the longest sentence they can.  The pairs can decide how to choose the bricks e.g. they might decide to use a certain colour for verbs, or it could be random.  The idea is that handling the different coloured bricks jogs their memory – they must be able to ‘read’ their sentence!  (A green brick could represent </a:t>
            </a:r>
            <a:r>
              <a:rPr lang="en-GB" i="1" dirty="0" err="1" smtClean="0"/>
              <a:t>plantes</a:t>
            </a:r>
            <a:r>
              <a:rPr lang="en-GB" dirty="0" smtClean="0"/>
              <a:t> for example) There could be a prize for the longest sentence – and in this game it is fine to keep adding </a:t>
            </a:r>
            <a:r>
              <a:rPr lang="en-GB" i="1" dirty="0" smtClean="0"/>
              <a:t>et</a:t>
            </a:r>
            <a:r>
              <a:rPr lang="en-GB" dirty="0" smtClean="0"/>
              <a:t> and another few words!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Teaching Tips</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r>
              <a:rPr lang="en-GB" dirty="0" smtClean="0"/>
              <a:t>Human sentences is a very flexible activity that can be varied depending on the size and ability of the group and which appeals to kinaesthetic learners. If there are too many words and too few learners, instead of holding up one word each, they could lay them out in a line on the floor or table.  The cards/boards must be easily moved around so that the sentences can evolve.</a:t>
            </a:r>
          </a:p>
          <a:p>
            <a:r>
              <a:rPr lang="en-GB" dirty="0" smtClean="0"/>
              <a:t>During activities, encourage learners to keep going by using: </a:t>
            </a:r>
          </a:p>
          <a:p>
            <a:pPr>
              <a:buNone/>
            </a:pPr>
            <a:r>
              <a:rPr lang="es-ES_tradnl" i="1" dirty="0" smtClean="0"/>
              <a:t>Vas-y/</a:t>
            </a:r>
            <a:r>
              <a:rPr lang="es-ES_tradnl" i="1" dirty="0" err="1" smtClean="0"/>
              <a:t>allez</a:t>
            </a:r>
            <a:r>
              <a:rPr lang="es-ES_tradnl" i="1" dirty="0" smtClean="0"/>
              <a:t>-y</a:t>
            </a:r>
            <a:endParaRPr lang="en-GB" dirty="0" smtClean="0"/>
          </a:p>
          <a:p>
            <a:pPr>
              <a:buNone/>
            </a:pPr>
            <a:r>
              <a:rPr lang="es-ES_tradnl" i="1" dirty="0" err="1" smtClean="0"/>
              <a:t>Continue</a:t>
            </a:r>
            <a:r>
              <a:rPr lang="es-ES_tradnl" i="1" dirty="0" smtClean="0"/>
              <a:t>/</a:t>
            </a:r>
            <a:r>
              <a:rPr lang="es-ES_tradnl" i="1" dirty="0" err="1" smtClean="0"/>
              <a:t>continuez</a:t>
            </a:r>
            <a:r>
              <a:rPr lang="es-ES_tradnl" i="1" dirty="0" smtClean="0"/>
              <a:t> </a:t>
            </a:r>
          </a:p>
          <a:p>
            <a:pPr>
              <a:buNone/>
            </a:pPr>
            <a:r>
              <a:rPr lang="en-GB" dirty="0" smtClean="0"/>
              <a:t>NB the difference between the </a:t>
            </a:r>
            <a:r>
              <a:rPr lang="en-GB" i="1" dirty="0" err="1" smtClean="0"/>
              <a:t>Tu</a:t>
            </a:r>
            <a:r>
              <a:rPr lang="en-GB" i="1" dirty="0" smtClean="0"/>
              <a:t>/</a:t>
            </a:r>
            <a:r>
              <a:rPr lang="en-GB" i="1" dirty="0" err="1" smtClean="0"/>
              <a:t>vous</a:t>
            </a:r>
            <a:r>
              <a:rPr lang="en-GB" i="1" dirty="0" smtClean="0"/>
              <a:t> </a:t>
            </a:r>
            <a:r>
              <a:rPr lang="en-GB" dirty="0" smtClean="0"/>
              <a:t>forms of the imperative when you are talking to one or more than one person.</a:t>
            </a:r>
          </a:p>
          <a:p>
            <a:endParaRPr lang="en-GB" dirty="0" smtClean="0"/>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Do One Thing!</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lnSpcReduction="10000"/>
          </a:bodyPr>
          <a:lstStyle/>
          <a:p>
            <a:r>
              <a:rPr lang="en-GB" dirty="0" smtClean="0"/>
              <a:t>Try out either Human sentences or Lego sentences with your class.</a:t>
            </a:r>
          </a:p>
          <a:p>
            <a:r>
              <a:rPr lang="en-GB" dirty="0" smtClean="0"/>
              <a:t>Practise using the correct imperatives when talking to one child (</a:t>
            </a:r>
            <a:r>
              <a:rPr lang="en-GB" i="1" dirty="0" err="1" smtClean="0"/>
              <a:t>regarde</a:t>
            </a:r>
            <a:r>
              <a:rPr lang="en-GB" i="1" dirty="0" smtClean="0"/>
              <a:t>! </a:t>
            </a:r>
            <a:r>
              <a:rPr lang="en-GB" i="1" dirty="0" err="1" smtClean="0"/>
              <a:t>écoute</a:t>
            </a:r>
            <a:r>
              <a:rPr lang="en-GB" i="1" dirty="0" smtClean="0"/>
              <a:t>! continue!) </a:t>
            </a:r>
            <a:r>
              <a:rPr lang="en-GB" dirty="0" smtClean="0"/>
              <a:t>or more than one child (</a:t>
            </a:r>
            <a:r>
              <a:rPr lang="en-GB" i="1" dirty="0" err="1" smtClean="0"/>
              <a:t>regardez</a:t>
            </a:r>
            <a:r>
              <a:rPr lang="en-GB" i="1" dirty="0" smtClean="0"/>
              <a:t>! </a:t>
            </a:r>
            <a:r>
              <a:rPr lang="en-GB" i="1" dirty="0" err="1" smtClean="0"/>
              <a:t>écoutez</a:t>
            </a:r>
            <a:r>
              <a:rPr lang="en-GB" i="1" dirty="0" smtClean="0"/>
              <a:t>! </a:t>
            </a:r>
            <a:r>
              <a:rPr lang="en-GB" i="1" dirty="0" err="1" smtClean="0"/>
              <a:t>continuez</a:t>
            </a:r>
            <a:r>
              <a:rPr lang="en-GB" i="1" dirty="0" smtClean="0"/>
              <a:t>!)</a:t>
            </a:r>
          </a:p>
          <a:p>
            <a:r>
              <a:rPr lang="en-GB" dirty="0" smtClean="0"/>
              <a:t>Make a poster of some simple connectives that you can get the children to use in sentence building, e.g.</a:t>
            </a:r>
            <a:r>
              <a:rPr lang="en-GB" i="1" dirty="0" smtClean="0"/>
              <a:t> et, </a:t>
            </a:r>
            <a:r>
              <a:rPr lang="en-GB" i="1" dirty="0" err="1" smtClean="0"/>
              <a:t>dans</a:t>
            </a:r>
            <a:r>
              <a:rPr lang="en-GB" i="1" dirty="0" smtClean="0"/>
              <a:t>, qui, avec.</a:t>
            </a:r>
          </a:p>
          <a:p>
            <a:endParaRPr lang="en-GB" dirty="0" smtClean="0"/>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Pictures Session </a:t>
            </a:r>
            <a:r>
              <a:rPr lang="en-GB" altLang="en-US" sz="1100" b="1" dirty="0" smtClean="0">
                <a:latin typeface="Arial Narrow" panose="020B0606020202030204" pitchFamily="34" charset="0"/>
                <a:ea typeface="Calibri" panose="020F0502020204030204" pitchFamily="34" charset="0"/>
                <a:cs typeface="Times New Roman" panose="02020603050405020304" pitchFamily="18" charset="0"/>
              </a:rPr>
              <a:t>4 Summary</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070294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TotalTime>
  <Words>562</Words>
  <Application>Microsoft Office PowerPoint</Application>
  <PresentationFormat>On-screen Show (4:3)</PresentationFormat>
  <Paragraphs>54</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Arial Narrow</vt:lpstr>
      <vt:lpstr>Calibri</vt:lpstr>
      <vt:lpstr>Comic Sans MS</vt:lpstr>
      <vt:lpstr>Times New Roman</vt:lpstr>
      <vt:lpstr>Office Theme</vt:lpstr>
      <vt:lpstr>PowerPoint Presentation</vt:lpstr>
      <vt:lpstr>Let’s Enjoy Pictures – Session 4</vt:lpstr>
      <vt:lpstr>Phonics Focus</vt:lpstr>
      <vt:lpstr>Grammar Focus</vt:lpstr>
      <vt:lpstr>Les Jeux</vt:lpstr>
      <vt:lpstr>Teaching Tips</vt:lpstr>
      <vt:lpstr>Do One Thing!</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Love One Picture – Session 1</dc:title>
  <dc:creator>Susan</dc:creator>
  <cp:lastModifiedBy>Charlotte Johnston</cp:lastModifiedBy>
  <cp:revision>11</cp:revision>
  <dcterms:created xsi:type="dcterms:W3CDTF">2006-08-16T00:00:00Z</dcterms:created>
  <dcterms:modified xsi:type="dcterms:W3CDTF">2015-05-29T11:34:48Z</dcterms:modified>
</cp:coreProperties>
</file>