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19A03-C058-437A-950D-52A5B28B4109}" type="datetimeFigureOut">
              <a:rPr lang="en-GB" smtClean="0"/>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46ADF2-A4EE-4F70-8EA7-BA678CED62C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7691.JPG"/>
          <p:cNvPicPr/>
          <p:nvPr/>
        </p:nvPicPr>
        <p:blipFill>
          <a:blip r:embed="rId2" cstate="print"/>
          <a:stretch>
            <a:fillRect/>
          </a:stretch>
        </p:blipFill>
        <p:spPr>
          <a:xfrm>
            <a:off x="0" y="0"/>
            <a:ext cx="9144000" cy="6858000"/>
          </a:xfrm>
          <a:prstGeom prst="rect">
            <a:avLst/>
          </a:prstGeom>
        </p:spPr>
      </p:pic>
      <p:sp>
        <p:nvSpPr>
          <p:cNvPr id="4" name="Rectangle 3"/>
          <p:cNvSpPr/>
          <p:nvPr/>
        </p:nvSpPr>
        <p:spPr>
          <a:xfrm>
            <a:off x="251520" y="3356992"/>
            <a:ext cx="7560840" cy="846386"/>
          </a:xfrm>
          <a:prstGeom prst="rect">
            <a:avLst/>
          </a:prstGeom>
          <a:solidFill>
            <a:schemeClr val="bg2">
              <a:lumMod val="90000"/>
            </a:schemeClr>
          </a:solidFill>
        </p:spPr>
        <p:txBody>
          <a:bodyPr wrap="square">
            <a:spAutoFit/>
          </a:bodyPr>
          <a:lstStyle/>
          <a:p>
            <a:pPr algn="ctr"/>
            <a:r>
              <a:rPr lang="en-GB" sz="4900" b="1" dirty="0">
                <a:solidFill>
                  <a:srgbClr val="6DC1E3"/>
                </a:solidFill>
                <a:latin typeface="Comic Sans MS" panose="030F0702030302020204" pitchFamily="66" charset="0"/>
                <a:ea typeface="+mj-ea"/>
                <a:cs typeface="+mj-cs"/>
              </a:rPr>
              <a:t>Let’s </a:t>
            </a:r>
            <a:r>
              <a:rPr lang="en-GB" sz="4900" b="1" dirty="0">
                <a:solidFill>
                  <a:srgbClr val="6DC1E3"/>
                </a:solidFill>
                <a:latin typeface="Comic Sans MS" panose="030F0702030302020204" pitchFamily="66" charset="0"/>
                <a:ea typeface="+mj-ea"/>
                <a:cs typeface="+mj-cs"/>
              </a:rPr>
              <a:t>Enjoy</a:t>
            </a:r>
            <a:r>
              <a:rPr lang="en-GB" sz="4900" b="1" dirty="0">
                <a:solidFill>
                  <a:srgbClr val="6DC1E3"/>
                </a:solidFill>
                <a:latin typeface="Comic Sans MS" panose="030F0702030302020204" pitchFamily="66" charset="0"/>
                <a:ea typeface="+mj-ea"/>
                <a:cs typeface="+mj-cs"/>
              </a:rPr>
              <a:t> Pictures</a:t>
            </a:r>
            <a:endParaRPr lang="en-GB" sz="4900" b="1" dirty="0">
              <a:solidFill>
                <a:srgbClr val="6DC1E3"/>
              </a:solidFill>
              <a:latin typeface="Comic Sans MS" panose="030F0702030302020204" pitchFamily="66" charset="0"/>
              <a:ea typeface="+mj-ea"/>
              <a:cs typeface="+mj-cs"/>
            </a:endParaRPr>
          </a:p>
        </p:txBody>
      </p:sp>
      <p:sp>
        <p:nvSpPr>
          <p:cNvPr id="5" name="Rectangle 4"/>
          <p:cNvSpPr/>
          <p:nvPr/>
        </p:nvSpPr>
        <p:spPr>
          <a:xfrm>
            <a:off x="2771800" y="5301208"/>
            <a:ext cx="3877408" cy="584775"/>
          </a:xfrm>
          <a:prstGeom prst="rect">
            <a:avLst/>
          </a:prstGeom>
          <a:solidFill>
            <a:schemeClr val="bg2">
              <a:lumMod val="90000"/>
            </a:schemeClr>
          </a:solidFill>
        </p:spPr>
        <p:txBody>
          <a:bodyPr wrap="none">
            <a:spAutoFit/>
          </a:bodyPr>
          <a:lstStyle/>
          <a:p>
            <a:r>
              <a:rPr lang="en-GB" sz="3200" b="1" dirty="0" smtClean="0"/>
              <a:t>Overview for learners</a:t>
            </a:r>
            <a:endParaRPr lang="en-GB"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What</a:t>
            </a:r>
            <a:r>
              <a:rPr lang="en-GB" sz="4000" b="1" dirty="0">
                <a:solidFill>
                  <a:srgbClr val="6DC1E3"/>
                </a:solidFill>
                <a:latin typeface="Comic Sans MS" panose="030F0702030302020204" pitchFamily="66" charset="0"/>
              </a:rPr>
              <a:t> you will learn</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lvl="0"/>
            <a:r>
              <a:rPr lang="en-GB" dirty="0" smtClean="0"/>
              <a:t>How to talk about a picture in French: describing what you see and speculating about what is going on ‘behind the scenes’ of the picture</a:t>
            </a:r>
          </a:p>
          <a:p>
            <a:pPr lvl="0"/>
            <a:r>
              <a:rPr lang="en-GB" dirty="0" smtClean="0"/>
              <a:t>How to construct simple sentences from the words you learn</a:t>
            </a:r>
          </a:p>
          <a:p>
            <a:pPr lvl="0"/>
            <a:r>
              <a:rPr lang="en-GB" dirty="0" smtClean="0"/>
              <a:t>Good pronunciation</a:t>
            </a:r>
          </a:p>
          <a:p>
            <a:pPr lvl="0"/>
            <a:r>
              <a:rPr lang="en-GB" dirty="0" smtClean="0"/>
              <a:t>Good intonation</a:t>
            </a:r>
          </a:p>
          <a:p>
            <a:pPr lvl="0"/>
            <a:r>
              <a:rPr lang="en-GB" dirty="0" smtClean="0"/>
              <a:t>A limited range of simple structures and rules</a:t>
            </a:r>
          </a:p>
          <a:p>
            <a:pPr lvl="0"/>
            <a:r>
              <a:rPr lang="en-GB" dirty="0" smtClean="0"/>
              <a:t>Key vocabulary to talk about people, where they live, what they are doing and what they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a:solidFill>
                  <a:srgbClr val="6DC1E3"/>
                </a:solidFill>
                <a:latin typeface="Comic Sans MS" panose="030F0702030302020204" pitchFamily="66" charset="0"/>
              </a:rPr>
              <a:t>What you will be able to do</a:t>
            </a:r>
            <a:br>
              <a:rPr lang="en-GB" sz="3600" b="1" dirty="0">
                <a:solidFill>
                  <a:srgbClr val="6DC1E3"/>
                </a:solidFill>
                <a:latin typeface="Comic Sans MS" panose="030F0702030302020204" pitchFamily="66" charset="0"/>
              </a:rPr>
            </a:b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pPr lvl="0"/>
            <a:r>
              <a:rPr lang="en-GB" dirty="0" smtClean="0"/>
              <a:t>Teach the children how to talk about what they see in a picture</a:t>
            </a:r>
          </a:p>
          <a:p>
            <a:pPr lvl="0"/>
            <a:r>
              <a:rPr lang="en-GB" dirty="0" smtClean="0"/>
              <a:t>Teach them how to make simple sentences</a:t>
            </a:r>
          </a:p>
          <a:p>
            <a:pPr lvl="0"/>
            <a:r>
              <a:rPr lang="en-GB" dirty="0" smtClean="0"/>
              <a:t>Teach how to say what people are doing and what they like</a:t>
            </a:r>
          </a:p>
          <a:p>
            <a:pPr lvl="0"/>
            <a:r>
              <a:rPr lang="en-GB" dirty="0" smtClean="0"/>
              <a:t>Set up a number of activities using a picture as a stimulus for language learning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6DC1E3"/>
                </a:solidFill>
                <a:latin typeface="Comic Sans MS" panose="030F0702030302020204" pitchFamily="66" charset="0"/>
              </a:rPr>
              <a:t>Links</a:t>
            </a:r>
            <a:r>
              <a:rPr lang="en-GB" sz="3600" b="1" dirty="0">
                <a:solidFill>
                  <a:srgbClr val="6DC1E3"/>
                </a:solidFill>
                <a:latin typeface="Comic Sans MS" panose="030F0702030302020204" pitchFamily="66" charset="0"/>
              </a:rPr>
              <a:t> and coverage</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indent="0">
              <a:buNone/>
            </a:pPr>
            <a:r>
              <a:rPr lang="en-GB" dirty="0"/>
              <a:t>The module covers 6 sessions. It maps to the Common European Framework of Reference for languages (CEFR), level A1 (Breakthrough or Beginner) and when teaching the children, you will be developing aspects of the National Curriculum Subject Content for Key Stage 2 Languages. In each session you will learn new language as well as activities to use in the classroom. You can start straight away teaching as you learn. At the end of each session you can take away a prompt sheet for the language you will need and links to supporting resources.</a:t>
            </a:r>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Autofit/>
          </a:bodyPr>
          <a:lstStyle/>
          <a:p>
            <a:r>
              <a:rPr lang="en-GB" sz="3200" b="1" dirty="0">
                <a:solidFill>
                  <a:srgbClr val="6DC1E3"/>
                </a:solidFill>
                <a:latin typeface="Comic Sans MS" panose="030F0702030302020204" pitchFamily="66" charset="0"/>
              </a:rPr>
              <a:t>KS2 National Curriculum coverage</a:t>
            </a:r>
            <a:br>
              <a:rPr lang="en-GB" sz="3200" b="1" dirty="0">
                <a:solidFill>
                  <a:srgbClr val="6DC1E3"/>
                </a:solidFill>
                <a:latin typeface="Comic Sans MS" panose="030F0702030302020204" pitchFamily="66" charset="0"/>
              </a:rPr>
            </a:br>
            <a:endParaRPr lang="en-GB" sz="32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908720"/>
            <a:ext cx="8229600" cy="5217443"/>
          </a:xfrm>
        </p:spPr>
        <p:txBody>
          <a:bodyPr>
            <a:normAutofit fontScale="92500" lnSpcReduction="20000"/>
          </a:bodyPr>
          <a:lstStyle/>
          <a:p>
            <a:pPr>
              <a:buNone/>
            </a:pPr>
            <a:r>
              <a:rPr lang="en-GB" sz="2600" dirty="0"/>
              <a:t>Children will have opportunities to</a:t>
            </a:r>
            <a:r>
              <a:rPr lang="en-GB" sz="2600" dirty="0" smtClean="0"/>
              <a:t>:</a:t>
            </a:r>
          </a:p>
          <a:p>
            <a:pPr lvl="0"/>
            <a:r>
              <a:rPr lang="en-GB" sz="2400" dirty="0" smtClean="0"/>
              <a:t>listen attentively to spoken language and show understanding by joining in and responding</a:t>
            </a:r>
          </a:p>
          <a:p>
            <a:pPr lvl="0"/>
            <a:r>
              <a:rPr lang="en-GB" sz="2400" dirty="0" smtClean="0"/>
              <a:t>engage in conversations; ask and answer questions; express opinions and respond to those of others; seek clarification and help </a:t>
            </a:r>
          </a:p>
          <a:p>
            <a:pPr lvl="0"/>
            <a:r>
              <a:rPr lang="en-GB" sz="2400" dirty="0" smtClean="0"/>
              <a:t>speak in sentences, using familiar vocabulary, phrases and basic language structures</a:t>
            </a:r>
          </a:p>
          <a:p>
            <a:pPr lvl="0"/>
            <a:r>
              <a:rPr lang="en-GB" sz="2400" dirty="0" smtClean="0"/>
              <a:t>develop accurate pronunciation and intonation so that others understand when they are reading aloud or using familiar words and phrases</a:t>
            </a:r>
          </a:p>
          <a:p>
            <a:pPr lvl="0"/>
            <a:r>
              <a:rPr lang="en-GB" sz="2400" dirty="0" smtClean="0"/>
              <a:t>present ideas and information orally to a range of audiences </a:t>
            </a:r>
          </a:p>
          <a:p>
            <a:pPr lvl="0"/>
            <a:r>
              <a:rPr lang="en-GB" sz="2400" dirty="0" smtClean="0"/>
              <a:t>describe people, places, things and actions orally and in writing </a:t>
            </a:r>
          </a:p>
          <a:p>
            <a:r>
              <a:rPr lang="en-GB" sz="2400" dirty="0" smtClean="0"/>
              <a:t>understand basic grammar appropriate to the language being studied, including (where relevant): feminine, masculine and neuter forms and the conjugation of high-frequency verbs; key features and patterns of the language; how to apply these, for instance, to build sentences; and how these differ from or are similar to English.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Pictures Overview for Learners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79743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2202</TotalTime>
  <Words>433</Words>
  <Application>Microsoft Office PowerPoint</Application>
  <PresentationFormat>On-screen Show (4:3)</PresentationFormat>
  <Paragraphs>28</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Narrow</vt:lpstr>
      <vt:lpstr>Calibri</vt:lpstr>
      <vt:lpstr>Comic Sans MS</vt:lpstr>
      <vt:lpstr>Times New Roman</vt:lpstr>
      <vt:lpstr>Office Theme</vt:lpstr>
      <vt:lpstr>PowerPoint Presentation</vt:lpstr>
      <vt:lpstr>What you will learn</vt:lpstr>
      <vt:lpstr>What you will be able to do </vt:lpstr>
      <vt:lpstr>Links and coverage</vt:lpstr>
      <vt:lpstr>KS2 National Curriculum coverage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dc:title>
  <dc:creator>Susan</dc:creator>
  <cp:lastModifiedBy>Charlotte Johnston</cp:lastModifiedBy>
  <cp:revision>110</cp:revision>
  <dcterms:created xsi:type="dcterms:W3CDTF">2014-02-17T14:39:18Z</dcterms:created>
  <dcterms:modified xsi:type="dcterms:W3CDTF">2015-05-29T11:20:56Z</dcterms:modified>
</cp:coreProperties>
</file>