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57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pictures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smtClean="0"/>
              <a:t>3 Summary</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1156619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00" b="1" dirty="0">
                <a:solidFill>
                  <a:srgbClr val="6DC1E3"/>
                </a:solidFill>
                <a:latin typeface="Comic Sans MS" panose="030F0702030302020204" pitchFamily="66" charset="0"/>
              </a:rPr>
              <a:t>Let’s</a:t>
            </a:r>
            <a:r>
              <a:rPr lang="en-GB" sz="4000" b="1" dirty="0" smtClean="0">
                <a:solidFill>
                  <a:srgbClr val="FF0000"/>
                </a:solidFill>
              </a:rPr>
              <a:t> </a:t>
            </a:r>
            <a:r>
              <a:rPr lang="en-GB" sz="3600" b="1" dirty="0">
                <a:solidFill>
                  <a:srgbClr val="6DC1E3"/>
                </a:solidFill>
                <a:latin typeface="Comic Sans MS" panose="030F0702030302020204" pitchFamily="66" charset="0"/>
              </a:rPr>
              <a:t>Enjoy Pictures – Session 3</a:t>
            </a:r>
            <a:endParaRPr lang="en-GB" sz="3600" b="1" dirty="0">
              <a:solidFill>
                <a:srgbClr val="6DC1E3"/>
              </a:solidFill>
              <a:latin typeface="Comic Sans MS" panose="030F0702030302020204" pitchFamily="66" charset="0"/>
            </a:endParaRPr>
          </a:p>
        </p:txBody>
      </p:sp>
      <p:sp>
        <p:nvSpPr>
          <p:cNvPr id="5" name="Content Placeholder 4"/>
          <p:cNvSpPr>
            <a:spLocks noGrp="1"/>
          </p:cNvSpPr>
          <p:nvPr>
            <p:ph idx="1"/>
          </p:nvPr>
        </p:nvSpPr>
        <p:spPr>
          <a:xfrm>
            <a:off x="457200" y="1143000"/>
            <a:ext cx="8229600" cy="5181600"/>
          </a:xfrm>
        </p:spPr>
        <p:txBody>
          <a:bodyPr>
            <a:normAutofit fontScale="47500" lnSpcReduction="20000"/>
          </a:bodyPr>
          <a:lstStyle/>
          <a:p>
            <a:pPr>
              <a:buNone/>
            </a:pPr>
            <a:r>
              <a:rPr lang="en-GB" dirty="0" smtClean="0"/>
              <a:t>Re-cap all language from Sessions 1 and 2</a:t>
            </a:r>
          </a:p>
          <a:p>
            <a:pPr>
              <a:buNone/>
            </a:pPr>
            <a:r>
              <a:rPr lang="en-GB" i="1" dirty="0" smtClean="0"/>
              <a:t>aimer </a:t>
            </a:r>
            <a:r>
              <a:rPr lang="en-GB" dirty="0" smtClean="0"/>
              <a:t>– to like</a:t>
            </a:r>
          </a:p>
          <a:p>
            <a:pPr>
              <a:buNone/>
            </a:pPr>
            <a:r>
              <a:rPr lang="en-GB" i="1" dirty="0" err="1" smtClean="0"/>
              <a:t>il</a:t>
            </a:r>
            <a:r>
              <a:rPr lang="en-GB" i="1" dirty="0" smtClean="0"/>
              <a:t>/</a:t>
            </a:r>
            <a:r>
              <a:rPr lang="en-GB" i="1" dirty="0" err="1" smtClean="0"/>
              <a:t>elle</a:t>
            </a:r>
            <a:r>
              <a:rPr lang="en-GB" i="1" dirty="0" smtClean="0"/>
              <a:t> </a:t>
            </a:r>
            <a:r>
              <a:rPr lang="en-GB" i="1" dirty="0" err="1" smtClean="0"/>
              <a:t>aime</a:t>
            </a:r>
            <a:r>
              <a:rPr lang="en-GB" i="1" dirty="0" smtClean="0"/>
              <a:t> </a:t>
            </a:r>
            <a:r>
              <a:rPr lang="en-GB" dirty="0" smtClean="0"/>
              <a:t>– he/she likes</a:t>
            </a:r>
          </a:p>
          <a:p>
            <a:pPr>
              <a:buNone/>
            </a:pPr>
            <a:endParaRPr lang="en-GB" dirty="0" smtClean="0"/>
          </a:p>
          <a:p>
            <a:pPr>
              <a:buNone/>
            </a:pPr>
            <a:r>
              <a:rPr lang="en-GB" dirty="0" smtClean="0"/>
              <a:t>Infinitives of verbs already met in the third person (</a:t>
            </a:r>
            <a:r>
              <a:rPr lang="en-GB" i="1" dirty="0" err="1" smtClean="0"/>
              <a:t>il</a:t>
            </a:r>
            <a:r>
              <a:rPr lang="en-GB" i="1" dirty="0" smtClean="0"/>
              <a:t>/</a:t>
            </a:r>
            <a:r>
              <a:rPr lang="en-GB" i="1" dirty="0" err="1" smtClean="0"/>
              <a:t>elle</a:t>
            </a:r>
            <a:r>
              <a:rPr lang="en-GB" dirty="0" smtClean="0"/>
              <a:t> form):</a:t>
            </a:r>
          </a:p>
          <a:p>
            <a:pPr>
              <a:buNone/>
            </a:pPr>
            <a:r>
              <a:rPr lang="en-GB" i="1" dirty="0" err="1" smtClean="0"/>
              <a:t>nager</a:t>
            </a:r>
            <a:r>
              <a:rPr lang="en-GB" i="1" dirty="0" smtClean="0"/>
              <a:t> </a:t>
            </a:r>
            <a:r>
              <a:rPr lang="en-GB" dirty="0" smtClean="0"/>
              <a:t>– to swim</a:t>
            </a:r>
            <a:endParaRPr lang="en-GB" i="1" dirty="0" smtClean="0"/>
          </a:p>
          <a:p>
            <a:pPr>
              <a:buNone/>
            </a:pPr>
            <a:r>
              <a:rPr lang="en-GB" i="1" dirty="0" err="1" smtClean="0"/>
              <a:t>dormir</a:t>
            </a:r>
            <a:r>
              <a:rPr lang="en-GB" i="1" dirty="0" smtClean="0"/>
              <a:t> </a:t>
            </a:r>
            <a:r>
              <a:rPr lang="en-GB" dirty="0" smtClean="0"/>
              <a:t>– to sleep</a:t>
            </a:r>
            <a:endParaRPr lang="en-GB" i="1" dirty="0" smtClean="0"/>
          </a:p>
          <a:p>
            <a:pPr>
              <a:buNone/>
            </a:pPr>
            <a:r>
              <a:rPr lang="en-GB" i="1" dirty="0" smtClean="0"/>
              <a:t>manger </a:t>
            </a:r>
            <a:r>
              <a:rPr lang="en-GB" dirty="0" smtClean="0"/>
              <a:t>– to eat</a:t>
            </a:r>
            <a:endParaRPr lang="en-GB" i="1" dirty="0" smtClean="0"/>
          </a:p>
          <a:p>
            <a:pPr>
              <a:buNone/>
            </a:pPr>
            <a:r>
              <a:rPr lang="en-GB" i="1" dirty="0" err="1" smtClean="0"/>
              <a:t>habiter</a:t>
            </a:r>
            <a:r>
              <a:rPr lang="en-GB" dirty="0" smtClean="0"/>
              <a:t> – to live</a:t>
            </a:r>
            <a:endParaRPr lang="en-GB" i="1" dirty="0" smtClean="0"/>
          </a:p>
          <a:p>
            <a:pPr>
              <a:buNone/>
            </a:pPr>
            <a:r>
              <a:rPr lang="en-GB" i="1" dirty="0" smtClean="0"/>
              <a:t>chanter</a:t>
            </a:r>
            <a:r>
              <a:rPr lang="en-GB" dirty="0" smtClean="0"/>
              <a:t> – to sing</a:t>
            </a:r>
            <a:endParaRPr lang="en-GB" i="1" dirty="0" smtClean="0"/>
          </a:p>
          <a:p>
            <a:pPr>
              <a:buNone/>
            </a:pPr>
            <a:r>
              <a:rPr lang="en-GB" i="1" dirty="0" err="1" smtClean="0"/>
              <a:t>travailler</a:t>
            </a:r>
            <a:r>
              <a:rPr lang="en-GB" dirty="0" smtClean="0"/>
              <a:t> – to work</a:t>
            </a:r>
            <a:endParaRPr lang="en-GB" i="1" dirty="0" smtClean="0"/>
          </a:p>
          <a:p>
            <a:pPr>
              <a:buNone/>
            </a:pPr>
            <a:r>
              <a:rPr lang="en-GB" i="1" dirty="0" err="1" smtClean="0"/>
              <a:t>jardiner</a:t>
            </a:r>
            <a:r>
              <a:rPr lang="en-GB" i="1" dirty="0" smtClean="0"/>
              <a:t> </a:t>
            </a:r>
            <a:r>
              <a:rPr lang="en-GB" dirty="0" smtClean="0"/>
              <a:t>– to garden</a:t>
            </a:r>
            <a:endParaRPr lang="en-GB" i="1" dirty="0" smtClean="0"/>
          </a:p>
          <a:p>
            <a:pPr>
              <a:buNone/>
            </a:pPr>
            <a:r>
              <a:rPr lang="en-GB" i="1" dirty="0" err="1" smtClean="0"/>
              <a:t>dessiner</a:t>
            </a:r>
            <a:r>
              <a:rPr lang="en-GB" dirty="0" smtClean="0"/>
              <a:t> – to draw</a:t>
            </a:r>
            <a:endParaRPr lang="en-GB" i="1" dirty="0" smtClean="0"/>
          </a:p>
          <a:p>
            <a:pPr>
              <a:buNone/>
            </a:pPr>
            <a:r>
              <a:rPr lang="en-GB" i="1" dirty="0" err="1" smtClean="0"/>
              <a:t>préparer</a:t>
            </a:r>
            <a:r>
              <a:rPr lang="en-GB" i="1" dirty="0" smtClean="0"/>
              <a:t> –</a:t>
            </a:r>
            <a:r>
              <a:rPr lang="en-GB" dirty="0" smtClean="0"/>
              <a:t> to prepare </a:t>
            </a:r>
          </a:p>
          <a:p>
            <a:pPr>
              <a:buNone/>
            </a:pPr>
            <a:r>
              <a:rPr lang="en-GB" i="1" dirty="0" err="1" smtClean="0"/>
              <a:t>regarder</a:t>
            </a:r>
            <a:r>
              <a:rPr lang="en-GB" i="1" dirty="0" smtClean="0"/>
              <a:t> </a:t>
            </a:r>
            <a:r>
              <a:rPr lang="en-GB" dirty="0" smtClean="0"/>
              <a:t>– to watch </a:t>
            </a:r>
            <a:endParaRPr lang="en-GB" i="1" dirty="0" smtClean="0"/>
          </a:p>
          <a:p>
            <a:pPr>
              <a:buNone/>
            </a:pPr>
            <a:endParaRPr lang="fr-FR" b="1" dirty="0" smtClean="0"/>
          </a:p>
          <a:p>
            <a:pPr>
              <a:buNone/>
            </a:pPr>
            <a:r>
              <a:rPr lang="fr-FR" i="1" dirty="0" smtClean="0"/>
              <a:t>J’aime</a:t>
            </a:r>
            <a:r>
              <a:rPr lang="fr-FR" dirty="0" smtClean="0"/>
              <a:t> – I </a:t>
            </a:r>
            <a:r>
              <a:rPr lang="fr-FR" dirty="0" err="1" smtClean="0"/>
              <a:t>like</a:t>
            </a:r>
            <a:endParaRPr lang="fr-FR" i="1" dirty="0" smtClean="0"/>
          </a:p>
          <a:p>
            <a:pPr>
              <a:buNone/>
            </a:pPr>
            <a:r>
              <a:rPr lang="fr-FR" i="1" dirty="0" smtClean="0"/>
              <a:t>Je n’aime pas</a:t>
            </a:r>
            <a:r>
              <a:rPr lang="fr-FR" dirty="0" smtClean="0"/>
              <a:t> – I </a:t>
            </a:r>
            <a:r>
              <a:rPr lang="fr-FR" dirty="0" err="1" smtClean="0"/>
              <a:t>don’t</a:t>
            </a:r>
            <a:r>
              <a:rPr lang="fr-FR" dirty="0" smtClean="0"/>
              <a:t> </a:t>
            </a:r>
            <a:r>
              <a:rPr lang="fr-FR" dirty="0" err="1" smtClean="0"/>
              <a:t>like</a:t>
            </a:r>
            <a:endParaRPr lang="fr-FR" i="1" dirty="0" smtClean="0"/>
          </a:p>
          <a:p>
            <a:pPr>
              <a:buNone/>
            </a:pPr>
            <a:r>
              <a:rPr lang="fr-FR" i="1" dirty="0" smtClean="0"/>
              <a:t>il n’aime pas </a:t>
            </a:r>
            <a:r>
              <a:rPr lang="fr-FR" dirty="0" smtClean="0"/>
              <a:t>– </a:t>
            </a:r>
            <a:r>
              <a:rPr lang="fr-FR" dirty="0" err="1" smtClean="0"/>
              <a:t>he</a:t>
            </a:r>
            <a:r>
              <a:rPr lang="fr-FR" dirty="0" smtClean="0"/>
              <a:t> </a:t>
            </a:r>
            <a:r>
              <a:rPr lang="fr-FR" dirty="0" err="1" smtClean="0"/>
              <a:t>doesn’t</a:t>
            </a:r>
            <a:r>
              <a:rPr lang="fr-FR" dirty="0" smtClean="0"/>
              <a:t> </a:t>
            </a:r>
            <a:r>
              <a:rPr lang="fr-FR" dirty="0" err="1" smtClean="0"/>
              <a:t>like</a:t>
            </a:r>
            <a:endParaRPr lang="en-GB" dirty="0" smtClean="0"/>
          </a:p>
          <a:p>
            <a:pPr>
              <a:buNone/>
            </a:pPr>
            <a:r>
              <a:rPr lang="fr-FR" i="1" dirty="0" smtClean="0"/>
              <a:t>elle n’aime pas</a:t>
            </a:r>
            <a:r>
              <a:rPr lang="fr-FR" dirty="0" smtClean="0"/>
              <a:t> – </a:t>
            </a:r>
            <a:r>
              <a:rPr lang="fr-FR" dirty="0" err="1" smtClean="0"/>
              <a:t>she</a:t>
            </a:r>
            <a:r>
              <a:rPr lang="fr-FR" dirty="0" smtClean="0"/>
              <a:t> </a:t>
            </a:r>
            <a:r>
              <a:rPr lang="fr-FR" dirty="0" err="1" smtClean="0"/>
              <a:t>doesn’t</a:t>
            </a:r>
            <a:r>
              <a:rPr lang="fr-FR" dirty="0" smtClean="0"/>
              <a:t> </a:t>
            </a:r>
            <a:r>
              <a:rPr lang="fr-FR" dirty="0" err="1" smtClean="0"/>
              <a:t>like</a:t>
            </a:r>
            <a:endParaRPr lang="fr-FR" dirty="0" smtClean="0"/>
          </a:p>
          <a:p>
            <a:pPr>
              <a:buNone/>
            </a:pPr>
            <a:endParaRPr lang="fr-FR" dirty="0" smtClean="0"/>
          </a:p>
          <a:p>
            <a:pPr>
              <a:buNone/>
            </a:pPr>
            <a:r>
              <a:rPr lang="fr-FR" i="1" dirty="0" smtClean="0"/>
              <a:t>Et toi?</a:t>
            </a:r>
            <a:r>
              <a:rPr lang="fr-FR" dirty="0" smtClean="0"/>
              <a:t> – and </a:t>
            </a:r>
            <a:r>
              <a:rPr lang="fr-FR" dirty="0" err="1" smtClean="0"/>
              <a:t>you</a:t>
            </a:r>
            <a:r>
              <a:rPr lang="fr-FR" dirty="0" smtClean="0"/>
              <a:t>?</a:t>
            </a:r>
            <a:endParaRPr lang="en-GB"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6DC1E3"/>
                </a:solidFill>
                <a:latin typeface="Comic Sans MS" panose="030F0702030302020204" pitchFamily="66" charset="0"/>
              </a:rPr>
              <a:t>Phonics</a:t>
            </a:r>
            <a:r>
              <a:rPr lang="en-GB" b="1" dirty="0" smtClean="0">
                <a:solidFill>
                  <a:srgbClr val="FF0000"/>
                </a:solidFill>
              </a:rPr>
              <a:t> </a:t>
            </a:r>
            <a:r>
              <a:rPr lang="en-GB" sz="3600" b="1" dirty="0">
                <a:solidFill>
                  <a:srgbClr val="6DC1E3"/>
                </a:solidFill>
                <a:latin typeface="Comic Sans MS" panose="030F0702030302020204" pitchFamily="66" charset="0"/>
              </a:rPr>
              <a:t>Focus</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pPr>
              <a:buNone/>
            </a:pPr>
            <a:r>
              <a:rPr lang="fr-FR" dirty="0" smtClean="0"/>
              <a:t>Compare the </a:t>
            </a:r>
            <a:r>
              <a:rPr lang="fr-FR" dirty="0" err="1" smtClean="0"/>
              <a:t>different</a:t>
            </a:r>
            <a:r>
              <a:rPr lang="fr-FR" dirty="0" smtClean="0"/>
              <a:t> </a:t>
            </a:r>
            <a:r>
              <a:rPr lang="fr-FR" dirty="0" err="1" smtClean="0"/>
              <a:t>sounds</a:t>
            </a:r>
            <a:r>
              <a:rPr lang="fr-FR" dirty="0" smtClean="0"/>
              <a:t> made by  </a:t>
            </a:r>
            <a:r>
              <a:rPr lang="fr-FR" i="1" dirty="0" smtClean="0"/>
              <a:t>‘</a:t>
            </a:r>
            <a:r>
              <a:rPr lang="fr-FR" i="1" dirty="0" err="1" smtClean="0"/>
              <a:t>ll</a:t>
            </a:r>
            <a:r>
              <a:rPr lang="fr-FR" i="1" dirty="0" smtClean="0"/>
              <a:t>’ </a:t>
            </a:r>
            <a:r>
              <a:rPr lang="fr-FR" dirty="0" smtClean="0"/>
              <a:t> </a:t>
            </a:r>
          </a:p>
          <a:p>
            <a:pPr>
              <a:buNone/>
            </a:pPr>
            <a:r>
              <a:rPr lang="fr-FR" dirty="0" err="1" smtClean="0"/>
              <a:t>e.g</a:t>
            </a:r>
            <a:r>
              <a:rPr lang="fr-FR" dirty="0" smtClean="0"/>
              <a:t>. as in </a:t>
            </a:r>
            <a:r>
              <a:rPr lang="fr-FR" i="1" dirty="0" smtClean="0"/>
              <a:t>elle/allez/ville </a:t>
            </a:r>
          </a:p>
          <a:p>
            <a:pPr>
              <a:buNone/>
            </a:pPr>
            <a:r>
              <a:rPr lang="fr-FR" dirty="0" smtClean="0"/>
              <a:t>Or in </a:t>
            </a:r>
            <a:r>
              <a:rPr lang="fr-FR" i="1" dirty="0" smtClean="0"/>
              <a:t>fille/travaille</a:t>
            </a:r>
            <a:endParaRPr lang="en-GB" dirty="0" smtClean="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6DC1E3"/>
                </a:solidFill>
                <a:latin typeface="Comic Sans MS" panose="030F0702030302020204" pitchFamily="66" charset="0"/>
              </a:rPr>
              <a:t>Grammar Focus</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a:bodyPr>
          <a:lstStyle/>
          <a:p>
            <a:pPr>
              <a:buNone/>
            </a:pPr>
            <a:r>
              <a:rPr lang="en-GB" dirty="0" smtClean="0"/>
              <a:t>The verb </a:t>
            </a:r>
            <a:r>
              <a:rPr lang="en-GB" i="1" dirty="0" smtClean="0"/>
              <a:t>aimer</a:t>
            </a:r>
            <a:r>
              <a:rPr lang="en-GB" dirty="0" smtClean="0"/>
              <a:t> (to like) can be followed by a noun (with the definite article </a:t>
            </a:r>
            <a:r>
              <a:rPr lang="en-GB" i="1" dirty="0" smtClean="0"/>
              <a:t>le/la/l’/les)</a:t>
            </a:r>
            <a:r>
              <a:rPr lang="en-GB" dirty="0" smtClean="0"/>
              <a:t>:</a:t>
            </a:r>
          </a:p>
          <a:p>
            <a:r>
              <a:rPr lang="fr-FR" i="1" dirty="0" smtClean="0"/>
              <a:t>il aime les plantes</a:t>
            </a:r>
            <a:r>
              <a:rPr lang="fr-FR" dirty="0" smtClean="0"/>
              <a:t> = </a:t>
            </a:r>
            <a:r>
              <a:rPr lang="fr-FR" dirty="0" err="1" smtClean="0"/>
              <a:t>he</a:t>
            </a:r>
            <a:r>
              <a:rPr lang="fr-FR" dirty="0" smtClean="0"/>
              <a:t> </a:t>
            </a:r>
            <a:r>
              <a:rPr lang="fr-FR" dirty="0" err="1" smtClean="0"/>
              <a:t>likes</a:t>
            </a:r>
            <a:r>
              <a:rPr lang="fr-FR" dirty="0" smtClean="0"/>
              <a:t> plants</a:t>
            </a:r>
            <a:endParaRPr lang="en-GB" dirty="0" smtClean="0"/>
          </a:p>
          <a:p>
            <a:r>
              <a:rPr lang="en-GB" i="1" dirty="0" err="1" smtClean="0"/>
              <a:t>il</a:t>
            </a:r>
            <a:r>
              <a:rPr lang="en-GB" i="1" dirty="0" smtClean="0"/>
              <a:t> </a:t>
            </a:r>
            <a:r>
              <a:rPr lang="en-GB" i="1" dirty="0" err="1" smtClean="0"/>
              <a:t>aime</a:t>
            </a:r>
            <a:r>
              <a:rPr lang="en-GB" i="1" dirty="0" smtClean="0"/>
              <a:t> la </a:t>
            </a:r>
            <a:r>
              <a:rPr lang="en-GB" i="1" dirty="0" err="1" smtClean="0"/>
              <a:t>natation</a:t>
            </a:r>
            <a:r>
              <a:rPr lang="en-GB" i="1" dirty="0" smtClean="0"/>
              <a:t> </a:t>
            </a:r>
            <a:r>
              <a:rPr lang="en-GB" dirty="0" smtClean="0"/>
              <a:t>= he likes swimming</a:t>
            </a:r>
          </a:p>
          <a:p>
            <a:pPr>
              <a:buNone/>
            </a:pPr>
            <a:r>
              <a:rPr lang="en-GB" dirty="0" smtClean="0"/>
              <a:t>or a verb in the infinitive:</a:t>
            </a:r>
          </a:p>
          <a:p>
            <a:r>
              <a:rPr lang="en-GB" i="1" dirty="0" err="1" smtClean="0"/>
              <a:t>il</a:t>
            </a:r>
            <a:r>
              <a:rPr lang="en-GB" i="1" dirty="0" smtClean="0"/>
              <a:t> </a:t>
            </a:r>
            <a:r>
              <a:rPr lang="en-GB" i="1" dirty="0" err="1" smtClean="0"/>
              <a:t>aime</a:t>
            </a:r>
            <a:r>
              <a:rPr lang="en-GB" i="1" dirty="0" smtClean="0"/>
              <a:t> </a:t>
            </a:r>
            <a:r>
              <a:rPr lang="en-GB" i="1" dirty="0" err="1" smtClean="0"/>
              <a:t>dormir</a:t>
            </a:r>
            <a:r>
              <a:rPr lang="en-GB" dirty="0" smtClean="0"/>
              <a:t> = he likes sleeping/he likes to sleep</a:t>
            </a:r>
          </a:p>
          <a:p>
            <a:r>
              <a:rPr lang="en-GB" i="1" dirty="0" err="1" smtClean="0"/>
              <a:t>il</a:t>
            </a:r>
            <a:r>
              <a:rPr lang="en-GB" i="1" dirty="0" smtClean="0"/>
              <a:t> </a:t>
            </a:r>
            <a:r>
              <a:rPr lang="en-GB" i="1" dirty="0" err="1" smtClean="0"/>
              <a:t>aime</a:t>
            </a:r>
            <a:r>
              <a:rPr lang="en-GB" i="1" dirty="0" smtClean="0"/>
              <a:t> </a:t>
            </a:r>
            <a:r>
              <a:rPr lang="en-GB" i="1" dirty="0" err="1" smtClean="0"/>
              <a:t>nager</a:t>
            </a:r>
            <a:r>
              <a:rPr lang="en-GB" dirty="0" smtClean="0"/>
              <a:t> = he likes swimming/he likes to swim </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6DC1E3"/>
                </a:solidFill>
                <a:latin typeface="Comic Sans MS" panose="030F0702030302020204" pitchFamily="66" charset="0"/>
              </a:rPr>
              <a:t>Teaching Tips</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70000" lnSpcReduction="20000"/>
          </a:bodyPr>
          <a:lstStyle/>
          <a:p>
            <a:r>
              <a:rPr lang="en-GB" dirty="0" smtClean="0"/>
              <a:t>Encourage learners to make use of the picture, map, puppets, visuals and props to aid recall and help them pull together all the various bits of language they have learnt so far. </a:t>
            </a:r>
          </a:p>
          <a:p>
            <a:r>
              <a:rPr lang="en-GB" dirty="0" smtClean="0"/>
              <a:t>There are lots of games you can use to get learners to practise speaking, for example:</a:t>
            </a:r>
          </a:p>
          <a:p>
            <a:pPr lvl="0">
              <a:buFont typeface="Wingdings" pitchFamily="2" charset="2"/>
              <a:buChar char="v"/>
            </a:pPr>
            <a:r>
              <a:rPr lang="en-GB" dirty="0" smtClean="0"/>
              <a:t>Everyone chooses (and if desired, writes on a card or mini-whiteboard) a statement from a limited given range (or takes a card from a bag) e.g. </a:t>
            </a:r>
            <a:r>
              <a:rPr lang="en-GB" i="1" dirty="0" err="1" smtClean="0"/>
              <a:t>j’aime</a:t>
            </a:r>
            <a:r>
              <a:rPr lang="en-GB" i="1" dirty="0" smtClean="0"/>
              <a:t> chanter.</a:t>
            </a:r>
            <a:r>
              <a:rPr lang="en-GB" dirty="0" smtClean="0"/>
              <a:t> Everyone has to find other people in the room who have the same statement, by asking and answering a question in French e.g. </a:t>
            </a:r>
            <a:r>
              <a:rPr lang="en-GB" i="1" dirty="0" err="1" smtClean="0"/>
              <a:t>j’aime</a:t>
            </a:r>
            <a:r>
              <a:rPr lang="en-GB" i="1" dirty="0" smtClean="0"/>
              <a:t> chanter, et </a:t>
            </a:r>
            <a:r>
              <a:rPr lang="en-GB" i="1" dirty="0" err="1" smtClean="0"/>
              <a:t>toi</a:t>
            </a:r>
            <a:r>
              <a:rPr lang="en-GB" i="1" dirty="0" smtClean="0"/>
              <a:t>? </a:t>
            </a:r>
            <a:r>
              <a:rPr lang="en-GB" i="1" dirty="0" err="1" smtClean="0"/>
              <a:t>Oui</a:t>
            </a:r>
            <a:r>
              <a:rPr lang="en-GB" i="1" dirty="0" smtClean="0"/>
              <a:t>,[</a:t>
            </a:r>
            <a:r>
              <a:rPr lang="en-GB" i="1" dirty="0" err="1" smtClean="0"/>
              <a:t>j’aime</a:t>
            </a:r>
            <a:r>
              <a:rPr lang="en-GB" i="1" dirty="0" smtClean="0"/>
              <a:t> chanter]/Non,[ je </a:t>
            </a:r>
            <a:r>
              <a:rPr lang="en-GB" i="1" dirty="0" err="1" smtClean="0"/>
              <a:t>n’aime</a:t>
            </a:r>
            <a:r>
              <a:rPr lang="en-GB" i="1" dirty="0" smtClean="0"/>
              <a:t> pas chanter].</a:t>
            </a:r>
            <a:r>
              <a:rPr lang="en-GB" dirty="0" smtClean="0"/>
              <a:t> </a:t>
            </a:r>
          </a:p>
          <a:p>
            <a:pPr lvl="0">
              <a:buFont typeface="Wingdings" pitchFamily="2" charset="2"/>
              <a:buChar char="v"/>
            </a:pPr>
            <a:r>
              <a:rPr lang="en-GB" dirty="0" smtClean="0"/>
              <a:t>The trainer/teacher writes a statement (or draws a picture) on a mini-whiteboard and secretly shows it to one of the learners.  The others have to try to guess the statement by asking the first learner </a:t>
            </a:r>
            <a:r>
              <a:rPr lang="en-GB" i="1" dirty="0" err="1" smtClean="0"/>
              <a:t>il</a:t>
            </a:r>
            <a:r>
              <a:rPr lang="en-GB" i="1" dirty="0" smtClean="0"/>
              <a:t> </a:t>
            </a:r>
            <a:r>
              <a:rPr lang="en-GB" i="1" dirty="0" err="1" smtClean="0"/>
              <a:t>aime</a:t>
            </a:r>
            <a:r>
              <a:rPr lang="en-GB" i="1" dirty="0" smtClean="0"/>
              <a:t> chanter? Il </a:t>
            </a:r>
            <a:r>
              <a:rPr lang="en-GB" i="1" dirty="0" err="1" smtClean="0"/>
              <a:t>aime</a:t>
            </a:r>
            <a:r>
              <a:rPr lang="en-GB" i="1" dirty="0" smtClean="0"/>
              <a:t> </a:t>
            </a:r>
            <a:r>
              <a:rPr lang="en-GB" i="1" dirty="0" err="1" smtClean="0"/>
              <a:t>dessiner</a:t>
            </a:r>
            <a:r>
              <a:rPr lang="en-GB" i="1" dirty="0" smtClean="0"/>
              <a:t>? </a:t>
            </a:r>
            <a:r>
              <a:rPr lang="en-GB" dirty="0" smtClean="0"/>
              <a:t>until they guess correctly.</a:t>
            </a:r>
          </a:p>
          <a:p>
            <a:endParaRPr lang="en-GB" dirty="0" smtClean="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6DC1E3"/>
                </a:solidFill>
                <a:latin typeface="Comic Sans MS" panose="030F0702030302020204" pitchFamily="66" charset="0"/>
              </a:rPr>
              <a:t>Do One Thing!</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r>
              <a:rPr lang="en-GB" i="1" dirty="0" smtClean="0"/>
              <a:t>Et </a:t>
            </a:r>
            <a:r>
              <a:rPr lang="en-GB" i="1" dirty="0" err="1" smtClean="0"/>
              <a:t>toi</a:t>
            </a:r>
            <a:r>
              <a:rPr lang="en-GB" i="1" dirty="0" smtClean="0"/>
              <a:t>?</a:t>
            </a:r>
            <a:r>
              <a:rPr lang="en-GB" dirty="0" smtClean="0"/>
              <a:t> Is a great multi-purpose question.  Try using it to simplify speaking activities in pairs.</a:t>
            </a:r>
          </a:p>
          <a:p>
            <a:r>
              <a:rPr lang="en-GB" dirty="0" smtClean="0"/>
              <a:t>Make and use a large heart-shaped visual for practising </a:t>
            </a:r>
            <a:r>
              <a:rPr lang="en-GB" i="1" dirty="0" err="1" smtClean="0"/>
              <a:t>j’aime</a:t>
            </a:r>
            <a:r>
              <a:rPr lang="en-GB" i="1" dirty="0" smtClean="0"/>
              <a:t> </a:t>
            </a:r>
            <a:r>
              <a:rPr lang="en-GB" dirty="0" smtClean="0"/>
              <a:t>with your class</a:t>
            </a:r>
            <a:r>
              <a:rPr lang="en-GB" i="1" dirty="0" smtClean="0"/>
              <a:t>.</a:t>
            </a:r>
          </a:p>
          <a:p>
            <a:r>
              <a:rPr lang="en-GB" dirty="0" smtClean="0"/>
              <a:t>Revisit all the language learned so far and devise ways of recalling the words effectively using mime/actions/visuals.  Reflect on what works </a:t>
            </a:r>
            <a:r>
              <a:rPr lang="en-GB" smtClean="0"/>
              <a:t>best for </a:t>
            </a:r>
            <a:r>
              <a:rPr lang="en-GB" dirty="0" smtClean="0"/>
              <a:t>you.</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Pictures Session </a:t>
            </a:r>
            <a:r>
              <a:rPr lang="en-GB" altLang="en-US" sz="1100" b="1" dirty="0" smtClean="0">
                <a:latin typeface="Arial Narrow" panose="020B0606020202030204" pitchFamily="34" charset="0"/>
                <a:ea typeface="Calibri" panose="020F0502020204030204" pitchFamily="34" charset="0"/>
                <a:cs typeface="Times New Roman" panose="02020603050405020304" pitchFamily="18" charset="0"/>
              </a:rPr>
              <a:t>3 Summary</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57936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483</Words>
  <Application>Microsoft Office PowerPoint</Application>
  <PresentationFormat>On-screen Show (4:3)</PresentationFormat>
  <Paragraphs>48</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 Narrow</vt:lpstr>
      <vt:lpstr>Calibri</vt:lpstr>
      <vt:lpstr>Comic Sans MS</vt:lpstr>
      <vt:lpstr>Times New Roman</vt:lpstr>
      <vt:lpstr>Wingdings</vt:lpstr>
      <vt:lpstr>Office Theme</vt:lpstr>
      <vt:lpstr>PowerPoint Presentation</vt:lpstr>
      <vt:lpstr>Let’s Enjoy Pictures – Session 3</vt:lpstr>
      <vt:lpstr>Phonics Focus</vt:lpstr>
      <vt:lpstr>Grammar Focus</vt:lpstr>
      <vt:lpstr>Teaching Tips</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 – Session 1</dc:title>
  <dc:creator>Susan</dc:creator>
  <cp:lastModifiedBy>Charlotte Johnston</cp:lastModifiedBy>
  <cp:revision>17</cp:revision>
  <dcterms:created xsi:type="dcterms:W3CDTF">2006-08-16T00:00:00Z</dcterms:created>
  <dcterms:modified xsi:type="dcterms:W3CDTF">2015-05-29T11:32:22Z</dcterms:modified>
</cp:coreProperties>
</file>