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cetourisme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pictures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1 Summary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2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sz="6400" i="1" dirty="0" err="1" smtClean="0"/>
              <a:t>ici</a:t>
            </a:r>
            <a:r>
              <a:rPr lang="en-GB" sz="6400" i="1" dirty="0" smtClean="0"/>
              <a:t> </a:t>
            </a:r>
            <a:r>
              <a:rPr lang="en-GB" sz="6400" dirty="0" smtClean="0"/>
              <a:t> - here</a:t>
            </a:r>
          </a:p>
          <a:p>
            <a:pPr>
              <a:buNone/>
            </a:pPr>
            <a:r>
              <a:rPr lang="en-GB" sz="6400" i="1" dirty="0" err="1" smtClean="0"/>
              <a:t>voilà</a:t>
            </a:r>
            <a:r>
              <a:rPr lang="en-GB" sz="6400" i="1" dirty="0" smtClean="0"/>
              <a:t>/</a:t>
            </a:r>
            <a:r>
              <a:rPr lang="en-GB" sz="6400" i="1" dirty="0" err="1" smtClean="0"/>
              <a:t>voici</a:t>
            </a:r>
            <a:r>
              <a:rPr lang="en-GB" sz="6400" i="1" dirty="0" smtClean="0"/>
              <a:t>  </a:t>
            </a:r>
            <a:r>
              <a:rPr lang="en-GB" sz="6400" dirty="0" smtClean="0"/>
              <a:t>- there is/here is</a:t>
            </a:r>
          </a:p>
          <a:p>
            <a:pPr>
              <a:buNone/>
            </a:pPr>
            <a:r>
              <a:rPr lang="en-GB" sz="6400" i="1" dirty="0" smtClean="0"/>
              <a:t>je </a:t>
            </a:r>
            <a:r>
              <a:rPr lang="en-GB" sz="6400" i="1" dirty="0" err="1" smtClean="0"/>
              <a:t>vois</a:t>
            </a:r>
            <a:r>
              <a:rPr lang="en-GB" sz="6400" i="1" dirty="0" smtClean="0"/>
              <a:t> </a:t>
            </a:r>
            <a:r>
              <a:rPr lang="en-GB" sz="6400" dirty="0" smtClean="0"/>
              <a:t>– I see/I can see</a:t>
            </a:r>
            <a:r>
              <a:rPr lang="en-GB" sz="6400" i="1" dirty="0" smtClean="0"/>
              <a:t> </a:t>
            </a:r>
            <a:r>
              <a:rPr lang="en-GB" sz="6400" dirty="0" smtClean="0"/>
              <a:t> </a:t>
            </a:r>
          </a:p>
          <a:p>
            <a:pPr>
              <a:buNone/>
            </a:pPr>
            <a:r>
              <a:rPr lang="fr-FR" sz="6400" i="1" dirty="0" smtClean="0"/>
              <a:t>un immeuble </a:t>
            </a:r>
            <a:r>
              <a:rPr lang="fr-FR" sz="6400" dirty="0" smtClean="0"/>
              <a:t>– a block of flats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 appartement </a:t>
            </a:r>
            <a:r>
              <a:rPr lang="fr-FR" sz="6400" dirty="0" smtClean="0"/>
              <a:t>– a flat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une table</a:t>
            </a:r>
            <a:r>
              <a:rPr lang="fr-FR" sz="6400" dirty="0" smtClean="0"/>
              <a:t> – a table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une chaise</a:t>
            </a:r>
            <a:r>
              <a:rPr lang="fr-FR" sz="6400" dirty="0" smtClean="0"/>
              <a:t> – a chair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une serviette </a:t>
            </a:r>
            <a:r>
              <a:rPr lang="fr-FR" sz="6400" dirty="0" smtClean="0"/>
              <a:t>– a </a:t>
            </a:r>
            <a:r>
              <a:rPr lang="fr-FR" sz="6400" dirty="0" err="1" smtClean="0"/>
              <a:t>towel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 maillot de bain</a:t>
            </a:r>
            <a:r>
              <a:rPr lang="fr-FR" sz="6400" dirty="0" smtClean="0"/>
              <a:t> – a </a:t>
            </a:r>
            <a:r>
              <a:rPr lang="fr-FR" sz="6400" dirty="0" err="1" smtClean="0"/>
              <a:t>swimming</a:t>
            </a:r>
            <a:r>
              <a:rPr lang="fr-FR" sz="6400" dirty="0" smtClean="0"/>
              <a:t> costume/</a:t>
            </a:r>
            <a:r>
              <a:rPr lang="fr-FR" sz="6400" dirty="0" err="1" smtClean="0"/>
              <a:t>trunks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une antenne </a:t>
            </a:r>
            <a:r>
              <a:rPr lang="fr-FR" sz="6400" dirty="0" smtClean="0"/>
              <a:t>– an </a:t>
            </a:r>
            <a:r>
              <a:rPr lang="fr-FR" sz="6400" dirty="0" err="1" smtClean="0"/>
              <a:t>aerial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des plantes </a:t>
            </a:r>
            <a:r>
              <a:rPr lang="fr-FR" sz="6400" dirty="0" smtClean="0"/>
              <a:t>– plants 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des vêtements </a:t>
            </a:r>
            <a:r>
              <a:rPr lang="fr-FR" sz="6400" dirty="0" smtClean="0"/>
              <a:t> - </a:t>
            </a:r>
            <a:r>
              <a:rPr lang="fr-FR" sz="6400" dirty="0" err="1" smtClean="0"/>
              <a:t>clothes</a:t>
            </a:r>
            <a:r>
              <a:rPr lang="fr-FR" sz="6400" dirty="0" smtClean="0"/>
              <a:t> </a:t>
            </a:r>
            <a:r>
              <a:rPr lang="fr-FR" sz="6400" i="1" dirty="0" smtClean="0"/>
              <a:t> </a:t>
            </a:r>
            <a:r>
              <a:rPr lang="fr-FR" sz="6400" dirty="0" smtClean="0"/>
              <a:t>   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à Nice </a:t>
            </a:r>
            <a:r>
              <a:rPr lang="fr-FR" sz="6400" dirty="0" smtClean="0"/>
              <a:t>– in Nice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en France</a:t>
            </a:r>
            <a:r>
              <a:rPr lang="fr-FR" sz="6400" dirty="0" smtClean="0"/>
              <a:t> – in France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à Londres </a:t>
            </a:r>
            <a:r>
              <a:rPr lang="fr-FR" sz="6400" dirty="0" smtClean="0"/>
              <a:t>– in London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en Angleterre  - </a:t>
            </a:r>
            <a:r>
              <a:rPr lang="fr-FR" sz="6400" dirty="0" smtClean="0"/>
              <a:t>in </a:t>
            </a:r>
            <a:r>
              <a:rPr lang="fr-FR" sz="6400" dirty="0" err="1" smtClean="0"/>
              <a:t>England</a:t>
            </a:r>
            <a:r>
              <a:rPr lang="fr-FR" sz="6400" dirty="0" smtClean="0"/>
              <a:t> 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 homme </a:t>
            </a:r>
            <a:r>
              <a:rPr lang="fr-FR" sz="6400" dirty="0" smtClean="0"/>
              <a:t>– a man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une femme</a:t>
            </a:r>
            <a:r>
              <a:rPr lang="fr-FR" sz="6400" dirty="0" smtClean="0"/>
              <a:t> – a </a:t>
            </a:r>
            <a:r>
              <a:rPr lang="fr-FR" sz="6400" dirty="0" err="1" smtClean="0"/>
              <a:t>woman</a:t>
            </a:r>
            <a:endParaRPr lang="en-GB" sz="6400" dirty="0" smtClean="0"/>
          </a:p>
          <a:p>
            <a:pPr>
              <a:buNone/>
            </a:pPr>
            <a:r>
              <a:rPr lang="fr-FR" sz="6400" i="1" dirty="0" smtClean="0"/>
              <a:t>un couple</a:t>
            </a:r>
            <a:r>
              <a:rPr lang="fr-FR" sz="6400" dirty="0" smtClean="0"/>
              <a:t> – a couple</a:t>
            </a:r>
          </a:p>
          <a:p>
            <a:pPr>
              <a:buNone/>
            </a:pPr>
            <a:r>
              <a:rPr lang="fr-FR" sz="6400" i="1" dirty="0" smtClean="0"/>
              <a:t>un garçon </a:t>
            </a:r>
            <a:r>
              <a:rPr lang="fr-FR" sz="6400" dirty="0" smtClean="0"/>
              <a:t>– a boy</a:t>
            </a:r>
          </a:p>
          <a:p>
            <a:pPr>
              <a:buNone/>
            </a:pPr>
            <a:r>
              <a:rPr lang="fr-FR" sz="6400" i="1" dirty="0" smtClean="0"/>
              <a:t>une fille </a:t>
            </a:r>
            <a:r>
              <a:rPr lang="fr-FR" sz="6400" dirty="0" smtClean="0"/>
              <a:t>– a girl</a:t>
            </a:r>
          </a:p>
          <a:p>
            <a:pPr>
              <a:buNone/>
            </a:pPr>
            <a:r>
              <a:rPr lang="fr-FR" sz="6400" dirty="0" smtClean="0"/>
              <a:t>une famille – a </a:t>
            </a:r>
            <a:r>
              <a:rPr lang="fr-FR" sz="6400" dirty="0" err="1" smtClean="0"/>
              <a:t>family</a:t>
            </a:r>
            <a:endParaRPr lang="en-GB" sz="6400" dirty="0" smtClean="0"/>
          </a:p>
          <a:p>
            <a:pPr>
              <a:buNone/>
            </a:pPr>
            <a:r>
              <a:rPr lang="fr-FR" sz="4000" dirty="0" smtClean="0"/>
              <a:t> 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9624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600" b="1" dirty="0" err="1" smtClean="0"/>
              <a:t>Verbs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il/elle habite </a:t>
            </a:r>
            <a:r>
              <a:rPr lang="fr-FR" sz="1600" dirty="0" smtClean="0"/>
              <a:t>– </a:t>
            </a:r>
            <a:r>
              <a:rPr lang="fr-FR" sz="1600" dirty="0" err="1" smtClean="0"/>
              <a:t>he</a:t>
            </a:r>
            <a:r>
              <a:rPr lang="fr-FR" sz="1600" dirty="0" smtClean="0"/>
              <a:t>/</a:t>
            </a:r>
            <a:r>
              <a:rPr lang="fr-FR" sz="1600" dirty="0" err="1" smtClean="0"/>
              <a:t>she</a:t>
            </a:r>
            <a:r>
              <a:rPr lang="fr-FR" sz="1600" dirty="0" smtClean="0"/>
              <a:t> </a:t>
            </a:r>
            <a:r>
              <a:rPr lang="fr-FR" sz="1600" dirty="0" err="1" smtClean="0"/>
              <a:t>lives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j’habite</a:t>
            </a:r>
            <a:r>
              <a:rPr lang="fr-FR" sz="1600" b="1" dirty="0" smtClean="0"/>
              <a:t> </a:t>
            </a:r>
            <a:r>
              <a:rPr lang="fr-FR" sz="1600" dirty="0" smtClean="0"/>
              <a:t>– I live </a:t>
            </a:r>
            <a:endParaRPr lang="en-GB" sz="1600" dirty="0" smtClean="0"/>
          </a:p>
          <a:p>
            <a:pPr>
              <a:buNone/>
            </a:pPr>
            <a:r>
              <a:rPr lang="fr-FR" sz="1600" b="1" dirty="0" smtClean="0"/>
              <a:t>Questions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Qui… ?</a:t>
            </a:r>
            <a:r>
              <a:rPr lang="fr-FR" sz="1600" dirty="0" smtClean="0"/>
              <a:t> – </a:t>
            </a:r>
            <a:r>
              <a:rPr lang="fr-FR" sz="1600" dirty="0" err="1" smtClean="0"/>
              <a:t>who</a:t>
            </a:r>
            <a:r>
              <a:rPr lang="fr-FR" sz="1600" dirty="0" smtClean="0"/>
              <a:t>…?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Où… ? </a:t>
            </a:r>
            <a:r>
              <a:rPr lang="fr-FR" sz="1600" dirty="0" smtClean="0"/>
              <a:t>– </a:t>
            </a:r>
            <a:r>
              <a:rPr lang="fr-FR" sz="1600" dirty="0" err="1" smtClean="0"/>
              <a:t>where</a:t>
            </a:r>
            <a:r>
              <a:rPr lang="fr-FR" sz="1600" dirty="0" smtClean="0"/>
              <a:t>…?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Où habites-tu? </a:t>
            </a:r>
            <a:r>
              <a:rPr lang="fr-FR" sz="1600" dirty="0" smtClean="0"/>
              <a:t> - </a:t>
            </a:r>
            <a:r>
              <a:rPr lang="fr-FR" sz="1600" dirty="0" err="1" smtClean="0"/>
              <a:t>where</a:t>
            </a:r>
            <a:r>
              <a:rPr lang="fr-FR" sz="1600" dirty="0" smtClean="0"/>
              <a:t> do </a:t>
            </a:r>
            <a:r>
              <a:rPr lang="fr-FR" sz="1600" dirty="0" err="1" smtClean="0"/>
              <a:t>you</a:t>
            </a:r>
            <a:r>
              <a:rPr lang="fr-FR" sz="1600" dirty="0" smtClean="0"/>
              <a:t> live? </a:t>
            </a:r>
            <a:r>
              <a:rPr lang="fr-FR" sz="1600" i="1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Pourquoi? </a:t>
            </a:r>
            <a:r>
              <a:rPr lang="fr-FR" sz="1600" dirty="0" smtClean="0"/>
              <a:t>– </a:t>
            </a:r>
            <a:r>
              <a:rPr lang="fr-FR" sz="1600" dirty="0" err="1" smtClean="0"/>
              <a:t>why</a:t>
            </a:r>
            <a:r>
              <a:rPr lang="fr-FR" sz="1600" dirty="0" smtClean="0"/>
              <a:t>?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Parce que… </a:t>
            </a:r>
            <a:r>
              <a:rPr lang="fr-FR" sz="1600" dirty="0" smtClean="0"/>
              <a:t>- </a:t>
            </a:r>
            <a:r>
              <a:rPr lang="fr-FR" sz="1600" dirty="0" err="1" smtClean="0"/>
              <a:t>because</a:t>
            </a:r>
            <a:r>
              <a:rPr lang="fr-FR" sz="1600" dirty="0" smtClean="0"/>
              <a:t>… </a:t>
            </a:r>
            <a:endParaRPr lang="en-GB" sz="1600" dirty="0" smtClean="0"/>
          </a:p>
          <a:p>
            <a:pPr>
              <a:buNone/>
            </a:pPr>
            <a:r>
              <a:rPr lang="fr-FR" sz="1600" b="1" dirty="0" err="1" smtClean="0"/>
              <a:t>Classroom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language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Montrez-moi</a:t>
            </a:r>
            <a:r>
              <a:rPr lang="fr-FR" sz="1600" dirty="0" smtClean="0"/>
              <a:t>  - show me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Indiquez </a:t>
            </a:r>
            <a:r>
              <a:rPr lang="fr-FR" sz="1600" dirty="0" smtClean="0"/>
              <a:t>– point to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Imaginez </a:t>
            </a:r>
            <a:r>
              <a:rPr lang="fr-FR" sz="1600" dirty="0" smtClean="0"/>
              <a:t>– imagine </a:t>
            </a:r>
            <a:endParaRPr lang="fr-FR" sz="1600" i="1" dirty="0" smtClean="0"/>
          </a:p>
          <a:p>
            <a:pPr>
              <a:buNone/>
            </a:pPr>
            <a:r>
              <a:rPr lang="fr-FR" sz="1600" i="1" dirty="0" smtClean="0"/>
              <a:t>Regardez l’image! </a:t>
            </a:r>
            <a:r>
              <a:rPr lang="fr-FR" sz="1600" dirty="0" smtClean="0"/>
              <a:t>– look </a:t>
            </a:r>
            <a:r>
              <a:rPr lang="fr-FR" sz="1600" dirty="0" err="1" smtClean="0"/>
              <a:t>at</a:t>
            </a:r>
            <a:r>
              <a:rPr lang="fr-FR" sz="1600" dirty="0" smtClean="0"/>
              <a:t> the </a:t>
            </a:r>
            <a:r>
              <a:rPr lang="fr-FR" sz="1600" dirty="0" err="1" smtClean="0"/>
              <a:t>picture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Regardez bien !</a:t>
            </a:r>
            <a:r>
              <a:rPr lang="fr-FR" sz="1600" dirty="0" smtClean="0"/>
              <a:t> – look </a:t>
            </a:r>
            <a:r>
              <a:rPr lang="fr-FR" sz="1600" dirty="0" err="1" smtClean="0"/>
              <a:t>carefully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Écoutez! –</a:t>
            </a:r>
            <a:r>
              <a:rPr lang="fr-FR" sz="1600" dirty="0" smtClean="0"/>
              <a:t> </a:t>
            </a:r>
            <a:r>
              <a:rPr lang="fr-FR" sz="1600" dirty="0" err="1" smtClean="0"/>
              <a:t>listen</a:t>
            </a:r>
            <a:r>
              <a:rPr lang="fr-FR" sz="1600" dirty="0" smtClean="0"/>
              <a:t>!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Répétez ! </a:t>
            </a:r>
            <a:r>
              <a:rPr lang="fr-FR" sz="1600" dirty="0" smtClean="0"/>
              <a:t>– </a:t>
            </a:r>
            <a:r>
              <a:rPr lang="fr-FR" sz="1600" dirty="0" err="1" smtClean="0"/>
              <a:t>repeat</a:t>
            </a:r>
            <a:r>
              <a:rPr lang="fr-FR" sz="1600" dirty="0" smtClean="0"/>
              <a:t>!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Encore une fois </a:t>
            </a:r>
            <a:r>
              <a:rPr lang="fr-FR" sz="1600" dirty="0" smtClean="0"/>
              <a:t>– once </a:t>
            </a:r>
            <a:r>
              <a:rPr lang="fr-FR" sz="1600" dirty="0" err="1" smtClean="0"/>
              <a:t>again</a:t>
            </a:r>
            <a:endParaRPr lang="en-GB" sz="1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oi</a:t>
            </a:r>
            <a:r>
              <a:rPr lang="fr-FR" i="1" dirty="0" smtClean="0"/>
              <a:t> </a:t>
            </a:r>
            <a:r>
              <a:rPr lang="fr-FR" dirty="0" smtClean="0"/>
              <a:t>– </a:t>
            </a:r>
            <a:r>
              <a:rPr lang="fr-FR" i="1" dirty="0" smtClean="0"/>
              <a:t>je v</a:t>
            </a:r>
            <a:r>
              <a:rPr lang="fr-FR" i="1" u="sng" dirty="0" smtClean="0"/>
              <a:t>oi</a:t>
            </a:r>
            <a:r>
              <a:rPr lang="fr-FR" i="1" dirty="0" smtClean="0"/>
              <a:t>s; v</a:t>
            </a:r>
            <a:r>
              <a:rPr lang="fr-FR" i="1" u="sng" dirty="0" smtClean="0"/>
              <a:t>oi</a:t>
            </a:r>
            <a:r>
              <a:rPr lang="fr-FR" i="1" dirty="0" smtClean="0"/>
              <a:t>ci ; v</a:t>
            </a:r>
            <a:r>
              <a:rPr lang="fr-FR" i="1" u="sng" dirty="0" smtClean="0"/>
              <a:t>oi</a:t>
            </a:r>
            <a:r>
              <a:rPr lang="fr-FR" i="1" dirty="0" smtClean="0"/>
              <a:t>là</a:t>
            </a:r>
            <a:endParaRPr lang="en-GB" dirty="0" smtClean="0"/>
          </a:p>
          <a:p>
            <a:r>
              <a:rPr lang="en-GB" dirty="0" smtClean="0"/>
              <a:t>silent </a:t>
            </a:r>
            <a:r>
              <a:rPr lang="en-GB" i="1" dirty="0" smtClean="0"/>
              <a:t>h</a:t>
            </a:r>
            <a:r>
              <a:rPr lang="en-GB" dirty="0" smtClean="0"/>
              <a:t> – </a:t>
            </a:r>
            <a:r>
              <a:rPr lang="en-GB" i="1" u="sng" dirty="0" err="1" smtClean="0"/>
              <a:t>h</a:t>
            </a:r>
            <a:r>
              <a:rPr lang="en-GB" i="1" dirty="0" err="1" smtClean="0"/>
              <a:t>abite</a:t>
            </a:r>
            <a:r>
              <a:rPr lang="en-GB" i="1" dirty="0" smtClean="0"/>
              <a:t> </a:t>
            </a:r>
            <a:r>
              <a:rPr lang="en-GB" dirty="0" smtClean="0"/>
              <a:t> 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i="1" dirty="0" smtClean="0"/>
              <a:t>à </a:t>
            </a:r>
            <a:r>
              <a:rPr lang="en-GB" dirty="0" smtClean="0"/>
              <a:t>is used with towns, and </a:t>
            </a:r>
            <a:r>
              <a:rPr lang="en-GB" i="1" dirty="0" smtClean="0"/>
              <a:t>en </a:t>
            </a:r>
            <a:r>
              <a:rPr lang="en-GB" dirty="0" smtClean="0"/>
              <a:t>with countries. NB there are exceptions to this rule, but it applies for the purposes of this session: </a:t>
            </a:r>
            <a:r>
              <a:rPr lang="en-GB" i="1" dirty="0" smtClean="0"/>
              <a:t>à Nice, en France; à </a:t>
            </a:r>
            <a:r>
              <a:rPr lang="en-GB" i="1" dirty="0" err="1" smtClean="0"/>
              <a:t>Londres</a:t>
            </a:r>
            <a:r>
              <a:rPr lang="en-GB" i="1" dirty="0" smtClean="0"/>
              <a:t>, en </a:t>
            </a:r>
            <a:r>
              <a:rPr lang="en-GB" i="1" dirty="0" err="1" smtClean="0"/>
              <a:t>Angleterre</a:t>
            </a:r>
            <a:r>
              <a:rPr lang="en-GB" i="1" dirty="0" smtClean="0"/>
              <a:t>.</a:t>
            </a:r>
          </a:p>
          <a:p>
            <a:r>
              <a:rPr lang="en-GB" dirty="0" smtClean="0"/>
              <a:t>There are several ways of expressing the present tense in English: I live; I am living; I do live, whereas in French there is only one way: </a:t>
            </a:r>
            <a:r>
              <a:rPr lang="en-GB" i="1" dirty="0" err="1" smtClean="0"/>
              <a:t>j’habite</a:t>
            </a:r>
            <a:r>
              <a:rPr lang="en-GB" i="1" dirty="0" smtClean="0"/>
              <a:t>.</a:t>
            </a:r>
            <a:endParaRPr lang="en-GB" dirty="0" smtClean="0"/>
          </a:p>
          <a:p>
            <a:r>
              <a:rPr lang="en-GB" dirty="0" smtClean="0"/>
              <a:t>Verbs of perception (e.g. </a:t>
            </a:r>
            <a:r>
              <a:rPr lang="en-GB" i="1" dirty="0" err="1" smtClean="0"/>
              <a:t>voir</a:t>
            </a:r>
            <a:r>
              <a:rPr lang="en-GB" dirty="0" smtClean="0"/>
              <a:t> – to see; </a:t>
            </a:r>
            <a:r>
              <a:rPr lang="en-GB" i="1" dirty="0" smtClean="0"/>
              <a:t>entendre</a:t>
            </a:r>
            <a:r>
              <a:rPr lang="en-GB" dirty="0" smtClean="0"/>
              <a:t> – to hear) imply that the person is able to do it.  In French it is not necessary to say ‘I </a:t>
            </a:r>
            <a:r>
              <a:rPr lang="en-GB" b="1" dirty="0" smtClean="0"/>
              <a:t>can</a:t>
            </a:r>
            <a:r>
              <a:rPr lang="en-GB" dirty="0" smtClean="0"/>
              <a:t> see’ when ‘</a:t>
            </a:r>
            <a:r>
              <a:rPr lang="en-GB" i="1" dirty="0" smtClean="0"/>
              <a:t>je </a:t>
            </a:r>
            <a:r>
              <a:rPr lang="en-GB" i="1" dirty="0" err="1" smtClean="0"/>
              <a:t>vois</a:t>
            </a:r>
            <a:r>
              <a:rPr lang="en-GB" i="1" dirty="0" smtClean="0"/>
              <a:t>’</a:t>
            </a:r>
            <a:r>
              <a:rPr lang="en-GB" dirty="0" smtClean="0"/>
              <a:t> conveys that idea already.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You may wish to provide each member of the group/class with their own copy of the picture on paper/card so that they can refer to it throughout the module.  Alternatively produce a large copy and display it on the wall.</a:t>
            </a:r>
          </a:p>
          <a:p>
            <a:r>
              <a:rPr lang="en-GB" dirty="0" smtClean="0"/>
              <a:t>The aim of the vocabulary exercise where pictures are ‘flashed up’ is to get learners to practise saying the words; therefore it is a good idea to make the images hard to see, so that they call out lots of guesses.  </a:t>
            </a:r>
          </a:p>
          <a:p>
            <a:r>
              <a:rPr lang="en-GB" dirty="0" smtClean="0"/>
              <a:t>Model mini-conversations several times with different people/reasons (using the puppets and other visuals) until learners feel confident to join in a mini-conversation with a partner. </a:t>
            </a:r>
          </a:p>
          <a:p>
            <a:r>
              <a:rPr lang="en-GB" dirty="0" smtClean="0"/>
              <a:t>Teaching </a:t>
            </a:r>
            <a:r>
              <a:rPr lang="en-GB" i="1" dirty="0" err="1" smtClean="0"/>
              <a:t>pourquoi</a:t>
            </a:r>
            <a:r>
              <a:rPr lang="en-GB" i="1" dirty="0" smtClean="0"/>
              <a:t>? </a:t>
            </a:r>
            <a:r>
              <a:rPr lang="en-GB" dirty="0" smtClean="0"/>
              <a:t>offers an opportunity to model the facial expression and intonation appropriate for asking a question.  A large question mark (made of foam, or on a flashcard) is a useful visual aid that can be brought out as a prompt at any moment when such intonation is required.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Find a picture (or painting by a French artist) of an apartment block in France or another French-speaking country and think about how you could </a:t>
            </a:r>
            <a:r>
              <a:rPr lang="en-GB" smtClean="0"/>
              <a:t>use it in </a:t>
            </a:r>
            <a:r>
              <a:rPr lang="en-GB" dirty="0" smtClean="0"/>
              <a:t>a similar way.</a:t>
            </a:r>
          </a:p>
          <a:p>
            <a:r>
              <a:rPr lang="en-GB" dirty="0" smtClean="0"/>
              <a:t>Try teaching 3 or 4 words to your class using a picture and guessing game like in the </a:t>
            </a:r>
            <a:r>
              <a:rPr lang="en-GB" i="1" dirty="0" smtClean="0"/>
              <a:t>‘je </a:t>
            </a:r>
            <a:r>
              <a:rPr lang="en-GB" i="1" dirty="0" err="1" smtClean="0"/>
              <a:t>vois</a:t>
            </a:r>
            <a:r>
              <a:rPr lang="en-GB" i="1" dirty="0" smtClean="0"/>
              <a:t>’ </a:t>
            </a:r>
            <a:r>
              <a:rPr lang="en-GB" dirty="0" smtClean="0"/>
              <a:t>PowerPoint.</a:t>
            </a:r>
          </a:p>
          <a:p>
            <a:r>
              <a:rPr lang="en-GB" dirty="0" smtClean="0"/>
              <a:t>Explore some street views of Nice and/or look at websites such as </a:t>
            </a:r>
            <a:r>
              <a:rPr lang="en-GB" u="sng" dirty="0" smtClean="0">
                <a:hlinkClick r:id="rId2"/>
              </a:rPr>
              <a:t>http://www.nicetourisme.com/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Pictures Session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Summary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853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519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Picture – Session 1</dc:title>
  <dc:creator>Susan</dc:creator>
  <cp:lastModifiedBy>Charlotte Johnston</cp:lastModifiedBy>
  <cp:revision>11</cp:revision>
  <dcterms:created xsi:type="dcterms:W3CDTF">2006-08-16T00:00:00Z</dcterms:created>
  <dcterms:modified xsi:type="dcterms:W3CDTF">2015-05-29T11:24:52Z</dcterms:modified>
</cp:coreProperties>
</file>