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57" r:id="rId4"/>
    <p:sldId id="258" r:id="rId5"/>
    <p:sldId id="260" r:id="rId6"/>
    <p:sldId id="261"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72" y="57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martinique.or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francophonie.org/" TargetMode="External"/><Relationship Id="rId2" Type="http://schemas.openxmlformats.org/officeDocument/2006/relationships/hyperlink" Target="http://www.martinique.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7584" y="3717032"/>
            <a:ext cx="7772400" cy="79208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000" b="1" dirty="0" smtClean="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dirty="0" smtClean="0">
                <a:solidFill>
                  <a:srgbClr val="6DC1E3"/>
                </a:solidFill>
                <a:latin typeface="Comic Sans MS" panose="030F0702030302020204" pitchFamily="66" charset="0"/>
              </a:rPr>
              <a:t>enjoy</a:t>
            </a:r>
            <a:r>
              <a:rPr lang="en-GB" b="1" dirty="0" smtClean="0">
                <a:solidFill>
                  <a:srgbClr val="6DC1E3"/>
                </a:solidFill>
                <a:latin typeface="Comic Sans MS" panose="030F0702030302020204" pitchFamily="66" charset="0"/>
              </a:rPr>
              <a:t> </a:t>
            </a:r>
            <a:r>
              <a:rPr lang="en-GB" sz="6000" b="1" dirty="0" smtClean="0">
                <a:solidFill>
                  <a:srgbClr val="6DC1E3"/>
                </a:solidFill>
                <a:latin typeface="Comic Sans MS" panose="030F0702030302020204" pitchFamily="66" charset="0"/>
              </a:rPr>
              <a:t>places</a:t>
            </a:r>
            <a:endParaRPr lang="en-GB" sz="6000" b="1" dirty="0">
              <a:solidFill>
                <a:srgbClr val="6DC1E3"/>
              </a:solidFill>
              <a:latin typeface="Comic Sans MS" panose="030F0702030302020204" pitchFamily="66" charset="0"/>
            </a:endParaRPr>
          </a:p>
        </p:txBody>
      </p:sp>
      <p:sp>
        <p:nvSpPr>
          <p:cNvPr id="5" name="Subtitle 2"/>
          <p:cNvSpPr txBox="1">
            <a:spLocks/>
          </p:cNvSpPr>
          <p:nvPr/>
        </p:nvSpPr>
        <p:spPr>
          <a:xfrm>
            <a:off x="1371600" y="4671213"/>
            <a:ext cx="6400800" cy="1224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smtClean="0"/>
              <a:t>Session </a:t>
            </a:r>
            <a:r>
              <a:rPr lang="en-GB" b="1" dirty="0" smtClean="0"/>
              <a:t>1 </a:t>
            </a:r>
          </a:p>
          <a:p>
            <a:pPr marL="0" indent="0" algn="ctr">
              <a:buNone/>
            </a:pPr>
            <a:endParaRPr lang="en-GB"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extLst>
      <p:ext uri="{BB962C8B-B14F-4D97-AF65-F5344CB8AC3E}">
        <p14:creationId xmlns:p14="http://schemas.microsoft.com/office/powerpoint/2010/main" val="4043374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1143000"/>
          </a:xfrm>
        </p:spPr>
        <p:txBody>
          <a:bodyPr/>
          <a:lstStyle/>
          <a:p>
            <a:r>
              <a:rPr lang="en-GB" sz="4000" b="1" dirty="0">
                <a:solidFill>
                  <a:srgbClr val="6DC1E3"/>
                </a:solidFill>
                <a:latin typeface="Comic Sans MS" panose="030F0702030302020204" pitchFamily="66" charset="0"/>
              </a:rPr>
              <a:t>Let’s</a:t>
            </a:r>
            <a:r>
              <a:rPr lang="en-GB" b="1" dirty="0" smtClean="0">
                <a:solidFill>
                  <a:srgbClr val="FF0000"/>
                </a:solidFill>
              </a:rPr>
              <a:t> </a:t>
            </a:r>
            <a:r>
              <a:rPr lang="en-GB" sz="4000" b="1" dirty="0">
                <a:solidFill>
                  <a:srgbClr val="6DC1E3"/>
                </a:solidFill>
                <a:latin typeface="Comic Sans MS" panose="030F0702030302020204" pitchFamily="66" charset="0"/>
              </a:rPr>
              <a:t>Enjoy Places – Session 1</a:t>
            </a:r>
            <a:endParaRPr lang="en-GB" sz="4000" b="1" dirty="0">
              <a:solidFill>
                <a:srgbClr val="6DC1E3"/>
              </a:solidFill>
              <a:latin typeface="Comic Sans MS" panose="030F0702030302020204" pitchFamily="66" charset="0"/>
            </a:endParaRPr>
          </a:p>
        </p:txBody>
      </p:sp>
      <p:sp>
        <p:nvSpPr>
          <p:cNvPr id="6" name="Content Placeholder 5"/>
          <p:cNvSpPr>
            <a:spLocks noGrp="1"/>
          </p:cNvSpPr>
          <p:nvPr>
            <p:ph sz="half" idx="1"/>
          </p:nvPr>
        </p:nvSpPr>
        <p:spPr>
          <a:xfrm>
            <a:off x="457200" y="838200"/>
            <a:ext cx="4038600" cy="5867400"/>
          </a:xfrm>
        </p:spPr>
        <p:txBody>
          <a:bodyPr>
            <a:noAutofit/>
          </a:bodyPr>
          <a:lstStyle/>
          <a:p>
            <a:pPr>
              <a:buNone/>
            </a:pPr>
            <a:r>
              <a:rPr lang="fr-FR" sz="1400" i="1" dirty="0" smtClean="0"/>
              <a:t>bienvenue en Martinique</a:t>
            </a:r>
            <a:r>
              <a:rPr lang="fr-FR" sz="1400" dirty="0" smtClean="0"/>
              <a:t> – </a:t>
            </a:r>
            <a:r>
              <a:rPr lang="fr-FR" sz="1400" dirty="0" err="1" smtClean="0"/>
              <a:t>welcome</a:t>
            </a:r>
            <a:r>
              <a:rPr lang="fr-FR" sz="1400" dirty="0" smtClean="0"/>
              <a:t> to Martinique</a:t>
            </a:r>
            <a:endParaRPr lang="en-GB" sz="1400" dirty="0" smtClean="0"/>
          </a:p>
          <a:p>
            <a:pPr>
              <a:buNone/>
            </a:pPr>
            <a:r>
              <a:rPr lang="fr-FR" sz="1400" i="1" dirty="0" smtClean="0"/>
              <a:t>voilà </a:t>
            </a:r>
            <a:r>
              <a:rPr lang="fr-FR" sz="1400" dirty="0" smtClean="0"/>
              <a:t>– </a:t>
            </a:r>
            <a:r>
              <a:rPr lang="fr-FR" sz="1400" dirty="0" err="1" smtClean="0"/>
              <a:t>there</a:t>
            </a:r>
            <a:r>
              <a:rPr lang="fr-FR" sz="1400" dirty="0" smtClean="0"/>
              <a:t> </a:t>
            </a:r>
            <a:r>
              <a:rPr lang="fr-FR" sz="1400" dirty="0" err="1" smtClean="0"/>
              <a:t>is</a:t>
            </a:r>
            <a:r>
              <a:rPr lang="fr-FR" sz="1400" dirty="0" smtClean="0"/>
              <a:t>/are</a:t>
            </a:r>
          </a:p>
          <a:p>
            <a:pPr>
              <a:buNone/>
            </a:pPr>
            <a:r>
              <a:rPr lang="fr-FR" sz="1400" i="1" dirty="0" smtClean="0"/>
              <a:t>Voici – </a:t>
            </a:r>
            <a:r>
              <a:rPr lang="fr-FR" sz="1400" dirty="0" err="1" smtClean="0"/>
              <a:t>here</a:t>
            </a:r>
            <a:r>
              <a:rPr lang="fr-FR" sz="1400" dirty="0" smtClean="0"/>
              <a:t> </a:t>
            </a:r>
            <a:r>
              <a:rPr lang="fr-FR" sz="1400" dirty="0" err="1" smtClean="0"/>
              <a:t>is</a:t>
            </a:r>
            <a:r>
              <a:rPr lang="fr-FR" sz="1400" dirty="0" smtClean="0"/>
              <a:t>/are</a:t>
            </a:r>
            <a:endParaRPr lang="en-GB" sz="1400" dirty="0" smtClean="0"/>
          </a:p>
          <a:p>
            <a:pPr>
              <a:buNone/>
            </a:pPr>
            <a:r>
              <a:rPr lang="fr-FR" sz="1400" i="1" dirty="0" smtClean="0"/>
              <a:t>Ici</a:t>
            </a:r>
            <a:r>
              <a:rPr lang="fr-FR" sz="1400" dirty="0" smtClean="0"/>
              <a:t> – </a:t>
            </a:r>
            <a:r>
              <a:rPr lang="fr-FR" sz="1400" dirty="0" err="1" smtClean="0"/>
              <a:t>here</a:t>
            </a:r>
            <a:r>
              <a:rPr lang="fr-FR" sz="1400" dirty="0" smtClean="0"/>
              <a:t> </a:t>
            </a:r>
            <a:endParaRPr lang="en-GB" sz="1400" dirty="0" smtClean="0"/>
          </a:p>
          <a:p>
            <a:pPr>
              <a:buNone/>
            </a:pPr>
            <a:r>
              <a:rPr lang="fr-FR" sz="1400" i="1" dirty="0" smtClean="0"/>
              <a:t>là-bas</a:t>
            </a:r>
            <a:r>
              <a:rPr lang="fr-FR" sz="1400" dirty="0" smtClean="0"/>
              <a:t> – over </a:t>
            </a:r>
            <a:r>
              <a:rPr lang="fr-FR" sz="1400" dirty="0" err="1" smtClean="0"/>
              <a:t>there</a:t>
            </a:r>
            <a:r>
              <a:rPr lang="fr-FR" sz="1400" i="1" dirty="0" smtClean="0"/>
              <a:t> </a:t>
            </a:r>
            <a:endParaRPr lang="en-GB" sz="1400" dirty="0" smtClean="0"/>
          </a:p>
          <a:p>
            <a:pPr>
              <a:buNone/>
            </a:pPr>
            <a:r>
              <a:rPr lang="fr-FR" sz="1400" i="1" dirty="0" smtClean="0"/>
              <a:t>une île</a:t>
            </a:r>
            <a:r>
              <a:rPr lang="fr-FR" sz="1400" dirty="0" smtClean="0"/>
              <a:t> – an </a:t>
            </a:r>
            <a:r>
              <a:rPr lang="fr-FR" sz="1400" dirty="0" err="1" smtClean="0"/>
              <a:t>island</a:t>
            </a:r>
            <a:endParaRPr lang="en-GB" sz="1400" dirty="0" smtClean="0"/>
          </a:p>
          <a:p>
            <a:pPr>
              <a:buNone/>
            </a:pPr>
            <a:r>
              <a:rPr lang="fr-FR" sz="1400" i="1" dirty="0" smtClean="0"/>
              <a:t>la mer des Caraïbes</a:t>
            </a:r>
            <a:r>
              <a:rPr lang="fr-FR" sz="1400" dirty="0" smtClean="0"/>
              <a:t> – the </a:t>
            </a:r>
            <a:r>
              <a:rPr lang="fr-FR" sz="1400" dirty="0" err="1" smtClean="0"/>
              <a:t>Caribbean</a:t>
            </a:r>
            <a:r>
              <a:rPr lang="fr-FR" sz="1400" dirty="0" smtClean="0"/>
              <a:t> </a:t>
            </a:r>
            <a:r>
              <a:rPr lang="fr-FR" sz="1400" dirty="0" err="1" smtClean="0"/>
              <a:t>Sea</a:t>
            </a:r>
            <a:endParaRPr lang="en-GB" sz="1400" dirty="0" smtClean="0"/>
          </a:p>
          <a:p>
            <a:pPr>
              <a:buNone/>
            </a:pPr>
            <a:r>
              <a:rPr lang="fr-FR" sz="1400" i="1" dirty="0" smtClean="0"/>
              <a:t>l’océan Atlantique</a:t>
            </a:r>
            <a:r>
              <a:rPr lang="fr-FR" sz="1400" dirty="0" smtClean="0"/>
              <a:t> – the Atlantic </a:t>
            </a:r>
            <a:r>
              <a:rPr lang="fr-FR" sz="1400" dirty="0" err="1" smtClean="0"/>
              <a:t>Ocean</a:t>
            </a:r>
            <a:endParaRPr lang="en-GB" sz="1400" dirty="0" smtClean="0"/>
          </a:p>
          <a:p>
            <a:pPr>
              <a:buNone/>
            </a:pPr>
            <a:r>
              <a:rPr lang="fr-FR" sz="1400" i="1" dirty="0" smtClean="0"/>
              <a:t>la côte</a:t>
            </a:r>
            <a:r>
              <a:rPr lang="fr-FR" sz="1400" dirty="0" smtClean="0"/>
              <a:t> – the </a:t>
            </a:r>
            <a:r>
              <a:rPr lang="fr-FR" sz="1400" dirty="0" err="1" smtClean="0"/>
              <a:t>coast</a:t>
            </a:r>
            <a:endParaRPr lang="en-GB" sz="1400" dirty="0" smtClean="0"/>
          </a:p>
          <a:p>
            <a:pPr>
              <a:buNone/>
            </a:pPr>
            <a:r>
              <a:rPr lang="fr-FR" sz="1400" i="1" dirty="0" smtClean="0"/>
              <a:t>la plage [de sable noir/blanc]</a:t>
            </a:r>
            <a:r>
              <a:rPr lang="fr-FR" sz="1400" dirty="0" smtClean="0"/>
              <a:t> – the </a:t>
            </a:r>
            <a:r>
              <a:rPr lang="fr-FR" sz="1400" dirty="0" err="1" smtClean="0"/>
              <a:t>beach</a:t>
            </a:r>
            <a:r>
              <a:rPr lang="fr-FR" sz="1400" dirty="0" smtClean="0"/>
              <a:t> [black/white </a:t>
            </a:r>
            <a:r>
              <a:rPr lang="fr-FR" sz="1400" dirty="0" err="1" smtClean="0"/>
              <a:t>sand</a:t>
            </a:r>
            <a:r>
              <a:rPr lang="fr-FR" sz="1400" dirty="0" smtClean="0"/>
              <a:t>]</a:t>
            </a:r>
            <a:endParaRPr lang="en-GB" sz="1400" dirty="0" smtClean="0"/>
          </a:p>
          <a:p>
            <a:pPr>
              <a:buNone/>
            </a:pPr>
            <a:r>
              <a:rPr lang="fr-FR" sz="1400" i="1" dirty="0" smtClean="0"/>
              <a:t>la forêt tropicale</a:t>
            </a:r>
            <a:r>
              <a:rPr lang="fr-FR" sz="1400" dirty="0" smtClean="0"/>
              <a:t> – the tropical </a:t>
            </a:r>
            <a:r>
              <a:rPr lang="fr-FR" sz="1400" dirty="0" err="1" smtClean="0"/>
              <a:t>forest</a:t>
            </a:r>
            <a:endParaRPr lang="en-GB" sz="1400" dirty="0" smtClean="0"/>
          </a:p>
          <a:p>
            <a:pPr>
              <a:buNone/>
            </a:pPr>
            <a:r>
              <a:rPr lang="fr-FR" sz="1400" i="1" dirty="0" smtClean="0"/>
              <a:t>la montagne Pelée</a:t>
            </a:r>
            <a:r>
              <a:rPr lang="fr-FR" sz="1400" dirty="0" smtClean="0"/>
              <a:t> – the Pelée </a:t>
            </a:r>
            <a:r>
              <a:rPr lang="fr-FR" sz="1400" dirty="0" err="1" smtClean="0"/>
              <a:t>Mountain</a:t>
            </a:r>
            <a:endParaRPr lang="en-GB" sz="1400" dirty="0" smtClean="0"/>
          </a:p>
          <a:p>
            <a:pPr>
              <a:buNone/>
            </a:pPr>
            <a:r>
              <a:rPr lang="fr-FR" sz="1400" i="1" dirty="0" smtClean="0"/>
              <a:t>le volcan</a:t>
            </a:r>
            <a:r>
              <a:rPr lang="fr-FR" sz="1400" dirty="0" smtClean="0"/>
              <a:t> – the </a:t>
            </a:r>
            <a:r>
              <a:rPr lang="fr-FR" sz="1400" dirty="0" err="1" smtClean="0"/>
              <a:t>volcano</a:t>
            </a:r>
            <a:endParaRPr lang="en-GB" sz="1400" dirty="0" smtClean="0"/>
          </a:p>
          <a:p>
            <a:pPr>
              <a:buNone/>
            </a:pPr>
            <a:r>
              <a:rPr lang="fr-FR" sz="1400" i="1" dirty="0" smtClean="0"/>
              <a:t>le rocher du Diamant</a:t>
            </a:r>
            <a:r>
              <a:rPr lang="fr-FR" sz="1400" dirty="0" smtClean="0"/>
              <a:t> – the </a:t>
            </a:r>
            <a:r>
              <a:rPr lang="fr-FR" sz="1400" dirty="0" err="1" smtClean="0"/>
              <a:t>Diamond</a:t>
            </a:r>
            <a:r>
              <a:rPr lang="fr-FR" sz="1400" dirty="0" smtClean="0"/>
              <a:t> Rock</a:t>
            </a:r>
            <a:endParaRPr lang="en-GB" sz="1400" dirty="0" smtClean="0"/>
          </a:p>
          <a:p>
            <a:pPr>
              <a:buNone/>
            </a:pPr>
            <a:r>
              <a:rPr lang="fr-FR" sz="1400" i="1" dirty="0" smtClean="0"/>
              <a:t>la capitale – the capital</a:t>
            </a:r>
            <a:endParaRPr lang="en-GB" sz="1400" dirty="0" smtClean="0"/>
          </a:p>
          <a:p>
            <a:pPr>
              <a:buNone/>
            </a:pPr>
            <a:r>
              <a:rPr lang="fr-FR" sz="1400" i="1" dirty="0" smtClean="0"/>
              <a:t>au nord</a:t>
            </a:r>
            <a:r>
              <a:rPr lang="fr-FR" sz="1400" dirty="0" smtClean="0"/>
              <a:t> – in the </a:t>
            </a:r>
            <a:r>
              <a:rPr lang="fr-FR" sz="1400" dirty="0" err="1" smtClean="0"/>
              <a:t>north</a:t>
            </a:r>
            <a:endParaRPr lang="en-GB" sz="1400" dirty="0" smtClean="0"/>
          </a:p>
          <a:p>
            <a:pPr>
              <a:buNone/>
            </a:pPr>
            <a:r>
              <a:rPr lang="fr-FR" sz="1400" i="1" dirty="0" smtClean="0"/>
              <a:t>au sud</a:t>
            </a:r>
            <a:r>
              <a:rPr lang="fr-FR" sz="1400" dirty="0" smtClean="0"/>
              <a:t> – in the </a:t>
            </a:r>
            <a:r>
              <a:rPr lang="fr-FR" sz="1400" dirty="0" err="1" smtClean="0"/>
              <a:t>south</a:t>
            </a:r>
            <a:endParaRPr lang="en-GB" sz="1400" dirty="0" smtClean="0"/>
          </a:p>
          <a:p>
            <a:pPr>
              <a:buNone/>
            </a:pPr>
            <a:r>
              <a:rPr lang="fr-FR" sz="1400" i="1" dirty="0" smtClean="0"/>
              <a:t>à l’ouest</a:t>
            </a:r>
            <a:r>
              <a:rPr lang="fr-FR" sz="1400" dirty="0" smtClean="0"/>
              <a:t> – in the </a:t>
            </a:r>
            <a:r>
              <a:rPr lang="fr-FR" sz="1400" dirty="0" err="1" smtClean="0"/>
              <a:t>west</a:t>
            </a:r>
            <a:endParaRPr lang="en-GB" sz="1400" dirty="0" smtClean="0"/>
          </a:p>
          <a:p>
            <a:pPr>
              <a:buNone/>
            </a:pPr>
            <a:r>
              <a:rPr lang="fr-FR" sz="1400" i="1" dirty="0" smtClean="0"/>
              <a:t>à l’est</a:t>
            </a:r>
            <a:r>
              <a:rPr lang="fr-FR" sz="1400" dirty="0" smtClean="0"/>
              <a:t> – in the </a:t>
            </a:r>
            <a:r>
              <a:rPr lang="fr-FR" sz="1400" dirty="0" err="1" smtClean="0"/>
              <a:t>east</a:t>
            </a:r>
            <a:endParaRPr lang="en-GB" sz="1400" dirty="0" smtClean="0"/>
          </a:p>
          <a:p>
            <a:pPr>
              <a:buNone/>
            </a:pPr>
            <a:r>
              <a:rPr lang="fr-FR" sz="1400" i="1" dirty="0" smtClean="0"/>
              <a:t>une boussole</a:t>
            </a:r>
            <a:r>
              <a:rPr lang="fr-FR" sz="1400" dirty="0" smtClean="0"/>
              <a:t> – a </a:t>
            </a:r>
            <a:r>
              <a:rPr lang="fr-FR" sz="1400" dirty="0" err="1" smtClean="0"/>
              <a:t>compass</a:t>
            </a:r>
            <a:r>
              <a:rPr lang="fr-FR" sz="1400" i="1" dirty="0" smtClean="0"/>
              <a:t> </a:t>
            </a:r>
            <a:endParaRPr lang="en-GB" sz="1400" dirty="0" smtClean="0"/>
          </a:p>
          <a:p>
            <a:pPr>
              <a:buNone/>
            </a:pPr>
            <a:r>
              <a:rPr lang="fr-FR" sz="1400" i="1" dirty="0" smtClean="0"/>
              <a:t>sur la côte</a:t>
            </a:r>
            <a:r>
              <a:rPr lang="fr-FR" sz="1400" dirty="0" smtClean="0"/>
              <a:t> – on the </a:t>
            </a:r>
            <a:r>
              <a:rPr lang="fr-FR" sz="1400" dirty="0" err="1" smtClean="0"/>
              <a:t>coast</a:t>
            </a:r>
            <a:endParaRPr lang="en-GB" sz="1400" dirty="0" smtClean="0"/>
          </a:p>
          <a:p>
            <a:pPr>
              <a:buNone/>
            </a:pPr>
            <a:r>
              <a:rPr lang="fr-FR" sz="1400" i="1" dirty="0" smtClean="0"/>
              <a:t>à l’intérieur</a:t>
            </a:r>
            <a:r>
              <a:rPr lang="fr-FR" sz="1400" dirty="0" smtClean="0"/>
              <a:t> – </a:t>
            </a:r>
            <a:r>
              <a:rPr lang="fr-FR" sz="1400" dirty="0" err="1" smtClean="0"/>
              <a:t>inland</a:t>
            </a:r>
            <a:r>
              <a:rPr lang="fr-FR" sz="1400" b="1" dirty="0" smtClean="0"/>
              <a:t> </a:t>
            </a:r>
            <a:endParaRPr lang="en-GB" sz="1400" dirty="0" smtClean="0"/>
          </a:p>
          <a:p>
            <a:pPr>
              <a:buNone/>
            </a:pPr>
            <a:endParaRPr lang="en-GB" sz="1400" dirty="0" smtClean="0"/>
          </a:p>
        </p:txBody>
      </p:sp>
      <p:sp>
        <p:nvSpPr>
          <p:cNvPr id="7" name="Content Placeholder 6"/>
          <p:cNvSpPr>
            <a:spLocks noGrp="1"/>
          </p:cNvSpPr>
          <p:nvPr>
            <p:ph sz="half" idx="2"/>
          </p:nvPr>
        </p:nvSpPr>
        <p:spPr>
          <a:xfrm>
            <a:off x="4572000" y="838200"/>
            <a:ext cx="3962400" cy="5867400"/>
          </a:xfrm>
        </p:spPr>
        <p:txBody>
          <a:bodyPr>
            <a:noAutofit/>
          </a:bodyPr>
          <a:lstStyle/>
          <a:p>
            <a:pPr>
              <a:buNone/>
            </a:pPr>
            <a:r>
              <a:rPr lang="fr-FR" sz="1400" i="1" dirty="0" smtClean="0"/>
              <a:t>est/sont</a:t>
            </a:r>
            <a:r>
              <a:rPr lang="fr-FR" sz="1400" dirty="0" smtClean="0"/>
              <a:t> – </a:t>
            </a:r>
            <a:r>
              <a:rPr lang="fr-FR" sz="1400" dirty="0" err="1" smtClean="0"/>
              <a:t>is</a:t>
            </a:r>
            <a:r>
              <a:rPr lang="fr-FR" sz="1400" dirty="0" smtClean="0"/>
              <a:t>/are</a:t>
            </a:r>
            <a:endParaRPr lang="en-GB" sz="1400" dirty="0" smtClean="0"/>
          </a:p>
          <a:p>
            <a:pPr>
              <a:buNone/>
            </a:pPr>
            <a:r>
              <a:rPr lang="fr-FR" sz="1400" i="1" dirty="0" smtClean="0"/>
              <a:t>est situé/se trouve </a:t>
            </a:r>
            <a:r>
              <a:rPr lang="fr-FR" sz="1400" dirty="0" smtClean="0"/>
              <a:t> – </a:t>
            </a:r>
            <a:r>
              <a:rPr lang="fr-FR" sz="1400" dirty="0" err="1" smtClean="0"/>
              <a:t>is</a:t>
            </a:r>
            <a:r>
              <a:rPr lang="fr-FR" sz="1400" dirty="0" smtClean="0"/>
              <a:t> </a:t>
            </a:r>
            <a:r>
              <a:rPr lang="fr-FR" sz="1400" dirty="0" err="1" smtClean="0"/>
              <a:t>situated</a:t>
            </a:r>
            <a:r>
              <a:rPr lang="fr-FR" sz="1400" dirty="0" smtClean="0"/>
              <a:t>/</a:t>
            </a:r>
            <a:r>
              <a:rPr lang="fr-FR" sz="1400" dirty="0" err="1" smtClean="0"/>
              <a:t>is</a:t>
            </a:r>
            <a:r>
              <a:rPr lang="fr-FR" sz="1400" dirty="0" smtClean="0"/>
              <a:t> [</a:t>
            </a:r>
            <a:r>
              <a:rPr lang="fr-FR" sz="1400" dirty="0" err="1" smtClean="0"/>
              <a:t>found</a:t>
            </a:r>
            <a:r>
              <a:rPr lang="fr-FR" sz="1400" dirty="0" smtClean="0"/>
              <a:t>]</a:t>
            </a:r>
            <a:endParaRPr lang="en-GB" sz="1400" dirty="0" smtClean="0"/>
          </a:p>
          <a:p>
            <a:pPr>
              <a:buNone/>
            </a:pPr>
            <a:r>
              <a:rPr lang="fr-FR" sz="1400" b="1" dirty="0" smtClean="0"/>
              <a:t>Questions</a:t>
            </a:r>
          </a:p>
          <a:p>
            <a:pPr>
              <a:buNone/>
            </a:pPr>
            <a:r>
              <a:rPr lang="fr-FR" sz="1400" i="1" dirty="0" smtClean="0"/>
              <a:t>où… ?</a:t>
            </a:r>
            <a:r>
              <a:rPr lang="fr-FR" sz="1400" dirty="0" smtClean="0"/>
              <a:t> – </a:t>
            </a:r>
            <a:r>
              <a:rPr lang="fr-FR" sz="1400" dirty="0" err="1" smtClean="0"/>
              <a:t>where</a:t>
            </a:r>
            <a:r>
              <a:rPr lang="fr-FR" sz="1400" dirty="0" smtClean="0"/>
              <a:t>?</a:t>
            </a:r>
            <a:endParaRPr lang="en-GB" sz="1400" dirty="0" smtClean="0"/>
          </a:p>
          <a:p>
            <a:pPr>
              <a:buNone/>
            </a:pPr>
            <a:r>
              <a:rPr lang="fr-FR" sz="1400" i="1" dirty="0" smtClean="0"/>
              <a:t>où est ? où sont ?</a:t>
            </a:r>
            <a:r>
              <a:rPr lang="fr-FR" sz="1400" dirty="0" smtClean="0"/>
              <a:t> – </a:t>
            </a:r>
            <a:r>
              <a:rPr lang="fr-FR" sz="1400" dirty="0" err="1" smtClean="0"/>
              <a:t>where</a:t>
            </a:r>
            <a:r>
              <a:rPr lang="fr-FR" sz="1400" dirty="0" smtClean="0"/>
              <a:t> </a:t>
            </a:r>
            <a:r>
              <a:rPr lang="fr-FR" sz="1400" dirty="0" err="1" smtClean="0"/>
              <a:t>is</a:t>
            </a:r>
            <a:r>
              <a:rPr lang="fr-FR" sz="1400" dirty="0" smtClean="0"/>
              <a:t>? </a:t>
            </a:r>
            <a:r>
              <a:rPr lang="fr-FR" sz="1400" dirty="0" err="1" smtClean="0"/>
              <a:t>where</a:t>
            </a:r>
            <a:r>
              <a:rPr lang="fr-FR" sz="1400" dirty="0" smtClean="0"/>
              <a:t> are?</a:t>
            </a:r>
            <a:endParaRPr lang="en-GB" sz="1400" dirty="0" smtClean="0"/>
          </a:p>
          <a:p>
            <a:pPr>
              <a:buNone/>
            </a:pPr>
            <a:r>
              <a:rPr lang="fr-FR" sz="1400" i="1" dirty="0" smtClean="0"/>
              <a:t>où se trouve ? </a:t>
            </a:r>
            <a:r>
              <a:rPr lang="fr-FR" sz="1400" dirty="0" smtClean="0"/>
              <a:t>– </a:t>
            </a:r>
            <a:r>
              <a:rPr lang="fr-FR" sz="1400" dirty="0" err="1" smtClean="0"/>
              <a:t>where</a:t>
            </a:r>
            <a:r>
              <a:rPr lang="fr-FR" sz="1400" dirty="0" smtClean="0"/>
              <a:t> </a:t>
            </a:r>
            <a:r>
              <a:rPr lang="fr-FR" sz="1400" dirty="0" err="1" smtClean="0"/>
              <a:t>is</a:t>
            </a:r>
            <a:r>
              <a:rPr lang="fr-FR" sz="1400" dirty="0" smtClean="0"/>
              <a:t>?</a:t>
            </a:r>
            <a:endParaRPr lang="en-GB" sz="1400" dirty="0" smtClean="0"/>
          </a:p>
          <a:p>
            <a:pPr>
              <a:buNone/>
            </a:pPr>
            <a:r>
              <a:rPr lang="fr-FR" sz="1400" i="1" dirty="0" smtClean="0"/>
              <a:t>qu’est-ce que c’est ? </a:t>
            </a:r>
            <a:r>
              <a:rPr lang="fr-FR" sz="1400" dirty="0" smtClean="0"/>
              <a:t>– </a:t>
            </a:r>
            <a:r>
              <a:rPr lang="fr-FR" sz="1400" dirty="0" err="1" smtClean="0"/>
              <a:t>what</a:t>
            </a:r>
            <a:r>
              <a:rPr lang="fr-FR" sz="1400" dirty="0" smtClean="0"/>
              <a:t> </a:t>
            </a:r>
            <a:r>
              <a:rPr lang="fr-FR" sz="1400" dirty="0" err="1" smtClean="0"/>
              <a:t>is</a:t>
            </a:r>
            <a:r>
              <a:rPr lang="fr-FR" sz="1400" dirty="0" smtClean="0"/>
              <a:t> </a:t>
            </a:r>
            <a:r>
              <a:rPr lang="fr-FR" sz="1400" dirty="0" err="1" smtClean="0"/>
              <a:t>it</a:t>
            </a:r>
            <a:r>
              <a:rPr lang="fr-FR" sz="1400" dirty="0" smtClean="0"/>
              <a:t>?</a:t>
            </a:r>
            <a:endParaRPr lang="en-GB" sz="1400" dirty="0" smtClean="0"/>
          </a:p>
          <a:p>
            <a:pPr>
              <a:buNone/>
            </a:pPr>
            <a:r>
              <a:rPr lang="fr-FR" sz="1400" b="1" dirty="0" err="1" smtClean="0"/>
              <a:t>Classroom</a:t>
            </a:r>
            <a:r>
              <a:rPr lang="fr-FR" sz="1400" b="1" dirty="0" smtClean="0"/>
              <a:t> </a:t>
            </a:r>
            <a:r>
              <a:rPr lang="fr-FR" sz="1400" b="1" dirty="0" err="1" smtClean="0"/>
              <a:t>language</a:t>
            </a:r>
            <a:endParaRPr lang="en-GB" sz="1400" dirty="0" smtClean="0"/>
          </a:p>
          <a:p>
            <a:pPr>
              <a:buNone/>
            </a:pPr>
            <a:r>
              <a:rPr lang="fr-FR" sz="1400" i="1" dirty="0" smtClean="0"/>
              <a:t>montrez-moi</a:t>
            </a:r>
            <a:r>
              <a:rPr lang="fr-FR" sz="1400" dirty="0" smtClean="0"/>
              <a:t>  - show me</a:t>
            </a:r>
            <a:endParaRPr lang="en-GB" sz="1400" dirty="0" smtClean="0"/>
          </a:p>
          <a:p>
            <a:pPr>
              <a:buNone/>
            </a:pPr>
            <a:r>
              <a:rPr lang="fr-FR" sz="1400" i="1" dirty="0" smtClean="0"/>
              <a:t>indiquez </a:t>
            </a:r>
            <a:r>
              <a:rPr lang="fr-FR" sz="1400" dirty="0" smtClean="0"/>
              <a:t>– point to</a:t>
            </a:r>
            <a:endParaRPr lang="en-GB" sz="1400" dirty="0" smtClean="0"/>
          </a:p>
          <a:p>
            <a:pPr>
              <a:buNone/>
            </a:pPr>
            <a:r>
              <a:rPr lang="fr-FR" sz="1400" i="1" dirty="0" smtClean="0"/>
              <a:t>trouvez </a:t>
            </a:r>
            <a:r>
              <a:rPr lang="fr-FR" sz="1400" dirty="0" smtClean="0"/>
              <a:t>– </a:t>
            </a:r>
            <a:r>
              <a:rPr lang="fr-FR" sz="1400" dirty="0" err="1" smtClean="0"/>
              <a:t>find</a:t>
            </a:r>
            <a:endParaRPr lang="fr-FR" sz="1400" i="1" dirty="0" smtClean="0"/>
          </a:p>
          <a:p>
            <a:pPr>
              <a:buNone/>
            </a:pPr>
            <a:r>
              <a:rPr lang="fr-FR" sz="1400" i="1" dirty="0" smtClean="0"/>
              <a:t>regardez la carte </a:t>
            </a:r>
            <a:r>
              <a:rPr lang="fr-FR" sz="1400" dirty="0" smtClean="0"/>
              <a:t>– look </a:t>
            </a:r>
            <a:r>
              <a:rPr lang="fr-FR" sz="1400" dirty="0" err="1" smtClean="0"/>
              <a:t>at</a:t>
            </a:r>
            <a:r>
              <a:rPr lang="fr-FR" sz="1400" dirty="0" smtClean="0"/>
              <a:t> the </a:t>
            </a:r>
            <a:r>
              <a:rPr lang="fr-FR" sz="1400" dirty="0" err="1" smtClean="0"/>
              <a:t>map</a:t>
            </a:r>
            <a:endParaRPr lang="en-GB" sz="1400" dirty="0" smtClean="0"/>
          </a:p>
          <a:p>
            <a:pPr>
              <a:buNone/>
            </a:pPr>
            <a:r>
              <a:rPr lang="fr-FR" sz="1400" i="1" dirty="0" smtClean="0"/>
              <a:t>regardez bien !</a:t>
            </a:r>
            <a:r>
              <a:rPr lang="fr-FR" sz="1400" dirty="0" smtClean="0"/>
              <a:t> – look </a:t>
            </a:r>
            <a:r>
              <a:rPr lang="fr-FR" sz="1400" dirty="0" err="1" smtClean="0"/>
              <a:t>carefully</a:t>
            </a:r>
            <a:endParaRPr lang="en-GB" sz="1400" dirty="0" smtClean="0"/>
          </a:p>
          <a:p>
            <a:pPr>
              <a:buNone/>
            </a:pPr>
            <a:r>
              <a:rPr lang="fr-FR" sz="1400" i="1" dirty="0" smtClean="0"/>
              <a:t>écoutez! –</a:t>
            </a:r>
            <a:r>
              <a:rPr lang="fr-FR" sz="1400" dirty="0" smtClean="0"/>
              <a:t> </a:t>
            </a:r>
            <a:r>
              <a:rPr lang="fr-FR" sz="1400" dirty="0" err="1" smtClean="0"/>
              <a:t>listen</a:t>
            </a:r>
            <a:r>
              <a:rPr lang="fr-FR" sz="1400" dirty="0" smtClean="0"/>
              <a:t>!</a:t>
            </a:r>
            <a:endParaRPr lang="en-GB" sz="1400" dirty="0" smtClean="0"/>
          </a:p>
          <a:p>
            <a:pPr>
              <a:buNone/>
            </a:pPr>
            <a:r>
              <a:rPr lang="fr-FR" sz="1400" i="1" dirty="0" smtClean="0"/>
              <a:t>répétez ! </a:t>
            </a:r>
            <a:r>
              <a:rPr lang="fr-FR" sz="1400" dirty="0" smtClean="0"/>
              <a:t>– </a:t>
            </a:r>
            <a:r>
              <a:rPr lang="fr-FR" sz="1400" dirty="0" err="1" smtClean="0"/>
              <a:t>repeat</a:t>
            </a:r>
            <a:r>
              <a:rPr lang="fr-FR" sz="1400" dirty="0" smtClean="0"/>
              <a:t>!</a:t>
            </a:r>
            <a:endParaRPr lang="en-GB" sz="1400" dirty="0" smtClean="0"/>
          </a:p>
          <a:p>
            <a:pPr>
              <a:buNone/>
            </a:pPr>
            <a:r>
              <a:rPr lang="fr-FR" sz="1400" i="1" dirty="0" smtClean="0"/>
              <a:t>encore une fois </a:t>
            </a:r>
            <a:r>
              <a:rPr lang="fr-FR" sz="1400" dirty="0" smtClean="0"/>
              <a:t>– once </a:t>
            </a:r>
            <a:r>
              <a:rPr lang="fr-FR" sz="1400" dirty="0" err="1" smtClean="0"/>
              <a:t>again</a:t>
            </a:r>
            <a:endParaRPr lang="fr-FR" sz="1400" dirty="0" smtClean="0"/>
          </a:p>
          <a:p>
            <a:pPr>
              <a:buNone/>
            </a:pPr>
            <a:r>
              <a:rPr lang="fr-FR" sz="1400" b="1" dirty="0" smtClean="0"/>
              <a:t>Extra</a:t>
            </a:r>
            <a:endParaRPr lang="en-GB" sz="1400" dirty="0" smtClean="0"/>
          </a:p>
          <a:p>
            <a:pPr>
              <a:buNone/>
            </a:pPr>
            <a:r>
              <a:rPr lang="fr-FR" sz="1400" i="1" dirty="0" smtClean="0"/>
              <a:t>les quatre points cardinaux</a:t>
            </a:r>
            <a:r>
              <a:rPr lang="fr-FR" sz="1400" dirty="0" smtClean="0"/>
              <a:t> – the four </a:t>
            </a:r>
            <a:r>
              <a:rPr lang="fr-FR" sz="1400" dirty="0" err="1" smtClean="0"/>
              <a:t>compass</a:t>
            </a:r>
            <a:r>
              <a:rPr lang="fr-FR" sz="1400" dirty="0" smtClean="0"/>
              <a:t> points</a:t>
            </a:r>
            <a:endParaRPr lang="en-GB" sz="1400" dirty="0" smtClean="0"/>
          </a:p>
          <a:p>
            <a:pPr>
              <a:buNone/>
            </a:pPr>
            <a:r>
              <a:rPr lang="fr-FR" sz="1400" i="1" dirty="0" smtClean="0"/>
              <a:t>la boussole indique le nord</a:t>
            </a:r>
            <a:r>
              <a:rPr lang="fr-FR" sz="1400" dirty="0" smtClean="0"/>
              <a:t> – the </a:t>
            </a:r>
            <a:r>
              <a:rPr lang="fr-FR" sz="1400" dirty="0" err="1" smtClean="0"/>
              <a:t>compass</a:t>
            </a:r>
            <a:r>
              <a:rPr lang="fr-FR" sz="1400" dirty="0" smtClean="0"/>
              <a:t> </a:t>
            </a:r>
            <a:r>
              <a:rPr lang="fr-FR" sz="1400" dirty="0" err="1" smtClean="0"/>
              <a:t>is</a:t>
            </a:r>
            <a:r>
              <a:rPr lang="fr-FR" sz="1400" dirty="0" smtClean="0"/>
              <a:t> </a:t>
            </a:r>
            <a:r>
              <a:rPr lang="fr-FR" sz="1400" dirty="0" err="1" smtClean="0"/>
              <a:t>pointing</a:t>
            </a:r>
            <a:r>
              <a:rPr lang="fr-FR" sz="1400" dirty="0" smtClean="0"/>
              <a:t> </a:t>
            </a:r>
            <a:r>
              <a:rPr lang="fr-FR" sz="1400" dirty="0" err="1" smtClean="0"/>
              <a:t>north</a:t>
            </a:r>
            <a:r>
              <a:rPr lang="fr-FR" sz="1400" dirty="0" smtClean="0"/>
              <a:t> </a:t>
            </a:r>
            <a:endParaRPr lang="en-GB" sz="1400" dirty="0" smtClean="0"/>
          </a:p>
          <a:p>
            <a:pPr>
              <a:buNone/>
            </a:pPr>
            <a:r>
              <a:rPr lang="fr-FR" sz="1400" i="1" dirty="0" smtClean="0"/>
              <a:t>oui, c’est ça !</a:t>
            </a:r>
            <a:r>
              <a:rPr lang="fr-FR" sz="1400" dirty="0" smtClean="0"/>
              <a:t> – </a:t>
            </a:r>
            <a:r>
              <a:rPr lang="fr-FR" sz="1400" dirty="0" err="1" smtClean="0"/>
              <a:t>yes</a:t>
            </a:r>
            <a:r>
              <a:rPr lang="fr-FR" sz="1400" dirty="0" smtClean="0"/>
              <a:t>, </a:t>
            </a:r>
            <a:r>
              <a:rPr lang="fr-FR" sz="1400" dirty="0" err="1" smtClean="0"/>
              <a:t>that’s</a:t>
            </a:r>
            <a:r>
              <a:rPr lang="fr-FR" sz="1400" dirty="0" smtClean="0"/>
              <a:t> </a:t>
            </a:r>
            <a:r>
              <a:rPr lang="fr-FR" sz="1400" dirty="0" err="1" smtClean="0"/>
              <a:t>it!</a:t>
            </a:r>
            <a:endParaRPr lang="en-GB" sz="1400" dirty="0" smtClean="0"/>
          </a:p>
          <a:p>
            <a:pPr>
              <a:buNone/>
            </a:pPr>
            <a:r>
              <a:rPr lang="fr-FR" sz="1400" i="1" dirty="0" smtClean="0"/>
              <a:t>très bien !</a:t>
            </a:r>
            <a:r>
              <a:rPr lang="fr-FR" sz="1400" dirty="0" smtClean="0"/>
              <a:t> – </a:t>
            </a:r>
            <a:r>
              <a:rPr lang="fr-FR" sz="1400" dirty="0" err="1" smtClean="0"/>
              <a:t>very</a:t>
            </a:r>
            <a:r>
              <a:rPr lang="fr-FR" sz="1400" dirty="0" smtClean="0"/>
              <a:t> good!</a:t>
            </a:r>
            <a:endParaRPr lang="en-GB" sz="1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Phonics Focus</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lstStyle/>
          <a:p>
            <a:r>
              <a:rPr lang="fr-FR" i="1" dirty="0" smtClean="0"/>
              <a:t>i </a:t>
            </a:r>
            <a:r>
              <a:rPr lang="fr-FR" dirty="0" smtClean="0"/>
              <a:t>–</a:t>
            </a:r>
            <a:r>
              <a:rPr lang="fr-FR" i="1" dirty="0" smtClean="0"/>
              <a:t> voic</a:t>
            </a:r>
            <a:r>
              <a:rPr lang="fr-FR" i="1" u="sng" dirty="0" smtClean="0"/>
              <a:t>i</a:t>
            </a:r>
            <a:r>
              <a:rPr lang="fr-FR" i="1" dirty="0" smtClean="0"/>
              <a:t> ; </a:t>
            </a:r>
            <a:r>
              <a:rPr lang="fr-FR" i="1" u="sng" dirty="0" smtClean="0"/>
              <a:t>i</a:t>
            </a:r>
            <a:r>
              <a:rPr lang="fr-FR" i="1" dirty="0" smtClean="0"/>
              <a:t>c</a:t>
            </a:r>
            <a:r>
              <a:rPr lang="fr-FR" i="1" u="sng" dirty="0" smtClean="0"/>
              <a:t>i</a:t>
            </a:r>
            <a:r>
              <a:rPr lang="fr-FR" i="1" dirty="0" smtClean="0"/>
              <a:t> ; Martin</a:t>
            </a:r>
            <a:r>
              <a:rPr lang="fr-FR" i="1" u="sng" dirty="0" smtClean="0"/>
              <a:t>i</a:t>
            </a:r>
            <a:r>
              <a:rPr lang="fr-FR" i="1" dirty="0" smtClean="0"/>
              <a:t>que ; D</a:t>
            </a:r>
            <a:r>
              <a:rPr lang="fr-FR" i="1" u="sng" dirty="0" smtClean="0"/>
              <a:t>i</a:t>
            </a:r>
            <a:r>
              <a:rPr lang="fr-FR" i="1" dirty="0" smtClean="0"/>
              <a:t>amant ; </a:t>
            </a:r>
            <a:r>
              <a:rPr lang="fr-FR" i="1" u="sng" dirty="0" smtClean="0"/>
              <a:t>î</a:t>
            </a:r>
            <a:r>
              <a:rPr lang="fr-FR" i="1" dirty="0" smtClean="0"/>
              <a:t>le ; Atlant</a:t>
            </a:r>
            <a:r>
              <a:rPr lang="fr-FR" i="1" u="sng" dirty="0" smtClean="0"/>
              <a:t>i</a:t>
            </a:r>
            <a:r>
              <a:rPr lang="fr-FR" i="1" dirty="0" smtClean="0"/>
              <a:t>que ; s</a:t>
            </a:r>
            <a:r>
              <a:rPr lang="fr-FR" i="1" u="sng" dirty="0" smtClean="0"/>
              <a:t>i</a:t>
            </a:r>
            <a:r>
              <a:rPr lang="fr-FR" i="1" dirty="0" smtClean="0"/>
              <a:t>tué</a:t>
            </a:r>
            <a:endParaRPr lang="en-GB" dirty="0" smtClean="0"/>
          </a:p>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Grammar Focus</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fontScale="92500" lnSpcReduction="20000"/>
          </a:bodyPr>
          <a:lstStyle/>
          <a:p>
            <a:pPr>
              <a:buNone/>
            </a:pPr>
            <a:r>
              <a:rPr lang="en-GB" i="1" dirty="0" smtClean="0"/>
              <a:t>à</a:t>
            </a:r>
            <a:r>
              <a:rPr lang="en-GB" dirty="0" smtClean="0"/>
              <a:t> + nouns:</a:t>
            </a:r>
          </a:p>
          <a:p>
            <a:r>
              <a:rPr lang="en-GB" i="1" dirty="0" smtClean="0"/>
              <a:t>au  </a:t>
            </a:r>
            <a:r>
              <a:rPr lang="en-GB" dirty="0" smtClean="0"/>
              <a:t>with masculine nouns</a:t>
            </a:r>
          </a:p>
          <a:p>
            <a:r>
              <a:rPr lang="en-GB" i="1" dirty="0" smtClean="0"/>
              <a:t>à la</a:t>
            </a:r>
            <a:r>
              <a:rPr lang="en-GB" dirty="0" smtClean="0"/>
              <a:t> with feminine nouns</a:t>
            </a:r>
          </a:p>
          <a:p>
            <a:r>
              <a:rPr lang="en-GB" i="1" dirty="0" smtClean="0"/>
              <a:t>à l’</a:t>
            </a:r>
            <a:r>
              <a:rPr lang="en-GB" dirty="0" smtClean="0"/>
              <a:t> with nouns beginning with a vowel</a:t>
            </a:r>
          </a:p>
          <a:p>
            <a:r>
              <a:rPr lang="en-GB" i="1" dirty="0" smtClean="0"/>
              <a:t>aux</a:t>
            </a:r>
            <a:r>
              <a:rPr lang="en-GB" dirty="0" smtClean="0"/>
              <a:t> with plural nouns (both m. and f.)</a:t>
            </a:r>
          </a:p>
          <a:p>
            <a:pPr>
              <a:buNone/>
            </a:pPr>
            <a:endParaRPr lang="fr-FR" dirty="0" smtClean="0"/>
          </a:p>
          <a:p>
            <a:pPr>
              <a:buNone/>
            </a:pPr>
            <a:r>
              <a:rPr lang="fr-FR" dirty="0" err="1" smtClean="0"/>
              <a:t>singular</a:t>
            </a:r>
            <a:r>
              <a:rPr lang="fr-FR" dirty="0" smtClean="0"/>
              <a:t> and plural </a:t>
            </a:r>
            <a:r>
              <a:rPr lang="fr-FR" dirty="0" err="1" smtClean="0"/>
              <a:t>verbs</a:t>
            </a:r>
            <a:r>
              <a:rPr lang="fr-FR" dirty="0" smtClean="0"/>
              <a:t> :</a:t>
            </a:r>
            <a:endParaRPr lang="en-GB" dirty="0" smtClean="0"/>
          </a:p>
          <a:p>
            <a:r>
              <a:rPr lang="fr-FR" i="1" dirty="0" smtClean="0"/>
              <a:t>la plage </a:t>
            </a:r>
            <a:r>
              <a:rPr lang="fr-FR" b="1" i="1" dirty="0" smtClean="0"/>
              <a:t>est</a:t>
            </a:r>
            <a:endParaRPr lang="en-GB" dirty="0" smtClean="0"/>
          </a:p>
          <a:p>
            <a:r>
              <a:rPr lang="fr-FR" i="1" dirty="0" smtClean="0"/>
              <a:t>les plages </a:t>
            </a:r>
            <a:r>
              <a:rPr lang="fr-FR" b="1" i="1" dirty="0" smtClean="0"/>
              <a:t>sont</a:t>
            </a:r>
            <a:endParaRPr lang="en-GB"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Teaching Tips</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fontScale="77500" lnSpcReduction="20000"/>
          </a:bodyPr>
          <a:lstStyle/>
          <a:p>
            <a:r>
              <a:rPr lang="en-GB" dirty="0" smtClean="0"/>
              <a:t>You may wish to provide each member of the group with their own copy of a map of Martinique so that they can refer to it throughout the module.  Alternatively produce a large copy and display it on the wall.</a:t>
            </a:r>
          </a:p>
          <a:p>
            <a:r>
              <a:rPr lang="en-GB" dirty="0" smtClean="0"/>
              <a:t>These slides could be used simply as stimulus for further oral practice, or as a quiz or test.  The aim of this exercise is to get learners to practise saying the words; therefore you may wish to introduce an element of competition, against each other or against the clock, or perhaps ask them to anticipate which item will be next (before you click to reveal it) so that they call out lots of guesses.  </a:t>
            </a:r>
          </a:p>
          <a:p>
            <a:r>
              <a:rPr lang="en-GB" dirty="0" smtClean="0"/>
              <a:t>You could also explore some views of Martinique online and/or look at websites such as </a:t>
            </a:r>
            <a:r>
              <a:rPr lang="en-GB" u="sng" dirty="0" smtClean="0">
                <a:hlinkClick r:id="rId2"/>
              </a:rPr>
              <a:t>http://www.martinique.org</a:t>
            </a:r>
            <a:r>
              <a:rPr lang="en-GB" dirty="0" smtClean="0"/>
              <a:t>  or if time is short, ask learners to do this between sessions.</a:t>
            </a:r>
          </a:p>
          <a:p>
            <a:pPr>
              <a:buNone/>
            </a:pP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Do One Thing!</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fontScale="92500" lnSpcReduction="10000"/>
          </a:bodyPr>
          <a:lstStyle/>
          <a:p>
            <a:r>
              <a:rPr lang="en-GB" dirty="0" smtClean="0"/>
              <a:t>Try teaching the compass points to your class and get them to respond by physically moving around the room/hall/playground</a:t>
            </a:r>
          </a:p>
          <a:p>
            <a:r>
              <a:rPr lang="en-GB" dirty="0" smtClean="0"/>
              <a:t>Explore the island of Martinique by looking at French language websites such as </a:t>
            </a:r>
            <a:r>
              <a:rPr lang="en-GB" u="sng" dirty="0" smtClean="0">
                <a:hlinkClick r:id="rId2"/>
              </a:rPr>
              <a:t>http://www.martinique.org</a:t>
            </a:r>
            <a:r>
              <a:rPr lang="en-GB" dirty="0" smtClean="0"/>
              <a:t> </a:t>
            </a:r>
          </a:p>
          <a:p>
            <a:r>
              <a:rPr lang="en-GB" dirty="0" smtClean="0"/>
              <a:t>Research other French-speaking islands such as Guadeloupe or La </a:t>
            </a:r>
            <a:r>
              <a:rPr lang="en-GB" dirty="0" err="1" smtClean="0"/>
              <a:t>Réunion</a:t>
            </a:r>
            <a:r>
              <a:rPr lang="en-GB" dirty="0" smtClean="0"/>
              <a:t>.  Consult websites such as </a:t>
            </a:r>
            <a:r>
              <a:rPr lang="en-GB" dirty="0" smtClean="0">
                <a:hlinkClick r:id="rId3"/>
              </a:rPr>
              <a:t>www.francophonie.org</a:t>
            </a:r>
            <a:r>
              <a:rPr lang="en-GB" dirty="0" smtClean="0"/>
              <a:t> and think about places that might interest your class</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Places Session 1 Summary</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698811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1618</TotalTime>
  <Words>356</Words>
  <Application>Microsoft Office PowerPoint</Application>
  <PresentationFormat>On-screen Show (4:3)</PresentationFormat>
  <Paragraphs>69</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Narrow</vt:lpstr>
      <vt:lpstr>Calibri</vt:lpstr>
      <vt:lpstr>Comic Sans MS</vt:lpstr>
      <vt:lpstr>Times New Roman</vt:lpstr>
      <vt:lpstr>Office Theme</vt:lpstr>
      <vt:lpstr>PowerPoint Presentation</vt:lpstr>
      <vt:lpstr>Let’s Enjoy Places – Session 1</vt:lpstr>
      <vt:lpstr>Phonics Focus</vt:lpstr>
      <vt:lpstr>Grammar Focus</vt:lpstr>
      <vt:lpstr>Teaching Tips</vt:lpstr>
      <vt:lpstr>Do One Thing!</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One Picture – Session 1</dc:title>
  <dc:creator>Susan</dc:creator>
  <cp:lastModifiedBy>Charlotte Johnston</cp:lastModifiedBy>
  <cp:revision>46</cp:revision>
  <dcterms:created xsi:type="dcterms:W3CDTF">2006-08-16T00:00:00Z</dcterms:created>
  <dcterms:modified xsi:type="dcterms:W3CDTF">2015-05-29T12:50:50Z</dcterms:modified>
</cp:coreProperties>
</file>