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6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smtClean="0">
                <a:solidFill>
                  <a:srgbClr val="6DC1E3"/>
                </a:solidFill>
                <a:latin typeface="Comic Sans MS" panose="030F0702030302020204" pitchFamily="66" charset="0"/>
              </a:rPr>
              <a:t>enjoy</a:t>
            </a:r>
            <a:r>
              <a:rPr lang="en-GB" b="1" smtClean="0">
                <a:solidFill>
                  <a:srgbClr val="6DC1E3"/>
                </a:solidFill>
                <a:latin typeface="Comic Sans MS" panose="030F0702030302020204" pitchFamily="66" charset="0"/>
              </a:rPr>
              <a:t> </a:t>
            </a:r>
            <a:r>
              <a:rPr lang="en-GB" sz="6000" b="1" smtClean="0">
                <a:solidFill>
                  <a:srgbClr val="6DC1E3"/>
                </a:solidFill>
                <a:latin typeface="Comic Sans MS" panose="030F0702030302020204" pitchFamily="66" charset="0"/>
              </a:rPr>
              <a:t>places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2</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3194494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Places – Session 2</a:t>
            </a:r>
            <a:endParaRPr lang="en-GB" sz="4000" b="1" dirty="0">
              <a:solidFill>
                <a:srgbClr val="6DC1E3"/>
              </a:solidFill>
              <a:latin typeface="Comic Sans MS" panose="030F0702030302020204" pitchFamily="66" charset="0"/>
            </a:endParaRPr>
          </a:p>
        </p:txBody>
      </p:sp>
      <p:sp>
        <p:nvSpPr>
          <p:cNvPr id="6" name="Content Placeholder 5"/>
          <p:cNvSpPr>
            <a:spLocks noGrp="1"/>
          </p:cNvSpPr>
          <p:nvPr>
            <p:ph sz="half" idx="1"/>
          </p:nvPr>
        </p:nvSpPr>
        <p:spPr>
          <a:xfrm>
            <a:off x="457200" y="1371600"/>
            <a:ext cx="4038600" cy="4114800"/>
          </a:xfrm>
        </p:spPr>
        <p:txBody>
          <a:bodyPr>
            <a:noAutofit/>
          </a:bodyPr>
          <a:lstStyle/>
          <a:p>
            <a:pPr>
              <a:buNone/>
            </a:pPr>
            <a:r>
              <a:rPr lang="fr-FR" sz="1600" i="1" dirty="0" smtClean="0"/>
              <a:t>au nord-est</a:t>
            </a:r>
            <a:r>
              <a:rPr lang="fr-FR" sz="1600" dirty="0" smtClean="0"/>
              <a:t> – in the </a:t>
            </a:r>
            <a:r>
              <a:rPr lang="fr-FR" sz="1600" dirty="0" err="1" smtClean="0"/>
              <a:t>north</a:t>
            </a:r>
            <a:r>
              <a:rPr lang="fr-FR" sz="1600" dirty="0" smtClean="0"/>
              <a:t>-</a:t>
            </a:r>
            <a:r>
              <a:rPr lang="fr-FR" sz="1600" dirty="0" err="1" smtClean="0"/>
              <a:t>east</a:t>
            </a:r>
            <a:endParaRPr lang="en-GB" sz="1600" dirty="0" smtClean="0"/>
          </a:p>
          <a:p>
            <a:pPr>
              <a:buNone/>
            </a:pPr>
            <a:r>
              <a:rPr lang="fr-FR" sz="1600" i="1" dirty="0" smtClean="0"/>
              <a:t>au nord-ouest</a:t>
            </a:r>
            <a:r>
              <a:rPr lang="fr-FR" sz="1600" dirty="0" smtClean="0"/>
              <a:t> – in the </a:t>
            </a:r>
            <a:r>
              <a:rPr lang="fr-FR" sz="1600" dirty="0" err="1" smtClean="0"/>
              <a:t>north</a:t>
            </a:r>
            <a:r>
              <a:rPr lang="fr-FR" sz="1600" dirty="0" smtClean="0"/>
              <a:t>-</a:t>
            </a:r>
            <a:r>
              <a:rPr lang="fr-FR" sz="1600" dirty="0" err="1" smtClean="0"/>
              <a:t>west</a:t>
            </a:r>
            <a:endParaRPr lang="en-GB" sz="1600" dirty="0" smtClean="0"/>
          </a:p>
          <a:p>
            <a:pPr>
              <a:buNone/>
            </a:pPr>
            <a:r>
              <a:rPr lang="fr-FR" sz="1600" i="1" dirty="0" smtClean="0"/>
              <a:t>au sud-est</a:t>
            </a:r>
            <a:r>
              <a:rPr lang="fr-FR" sz="1600" dirty="0" smtClean="0"/>
              <a:t> – in the </a:t>
            </a:r>
            <a:r>
              <a:rPr lang="fr-FR" sz="1600" dirty="0" err="1" smtClean="0"/>
              <a:t>south</a:t>
            </a:r>
            <a:r>
              <a:rPr lang="fr-FR" sz="1600" dirty="0" smtClean="0"/>
              <a:t>-</a:t>
            </a:r>
            <a:r>
              <a:rPr lang="fr-FR" sz="1600" dirty="0" err="1" smtClean="0"/>
              <a:t>east</a:t>
            </a:r>
            <a:endParaRPr lang="en-GB" sz="1600" dirty="0" smtClean="0"/>
          </a:p>
          <a:p>
            <a:pPr>
              <a:buNone/>
            </a:pPr>
            <a:r>
              <a:rPr lang="fr-FR" sz="1600" i="1" dirty="0" smtClean="0"/>
              <a:t>au sud-ouest</a:t>
            </a:r>
            <a:r>
              <a:rPr lang="fr-FR" sz="1600" dirty="0" smtClean="0"/>
              <a:t> – in the </a:t>
            </a:r>
            <a:r>
              <a:rPr lang="fr-FR" sz="1600" dirty="0" err="1" smtClean="0"/>
              <a:t>south</a:t>
            </a:r>
            <a:r>
              <a:rPr lang="fr-FR" sz="1600" dirty="0" smtClean="0"/>
              <a:t>-</a:t>
            </a:r>
            <a:r>
              <a:rPr lang="fr-FR" sz="1600" dirty="0" err="1" smtClean="0"/>
              <a:t>west</a:t>
            </a:r>
            <a:endParaRPr lang="en-GB" sz="1600" dirty="0" smtClean="0"/>
          </a:p>
          <a:p>
            <a:pPr>
              <a:buNone/>
            </a:pPr>
            <a:r>
              <a:rPr lang="fr-FR" sz="1600" i="1" dirty="0" smtClean="0"/>
              <a:t> </a:t>
            </a:r>
            <a:endParaRPr lang="en-GB" sz="1600" dirty="0" smtClean="0"/>
          </a:p>
          <a:p>
            <a:pPr>
              <a:buNone/>
            </a:pPr>
            <a:r>
              <a:rPr lang="fr-FR" sz="1600" i="1" dirty="0" smtClean="0"/>
              <a:t>il y a</a:t>
            </a:r>
            <a:r>
              <a:rPr lang="fr-FR" sz="1600" dirty="0" smtClean="0"/>
              <a:t> – </a:t>
            </a:r>
            <a:r>
              <a:rPr lang="fr-FR" sz="1600" dirty="0" err="1" smtClean="0"/>
              <a:t>there</a:t>
            </a:r>
            <a:r>
              <a:rPr lang="fr-FR" sz="1600" dirty="0" smtClean="0"/>
              <a:t> </a:t>
            </a:r>
            <a:r>
              <a:rPr lang="fr-FR" sz="1600" dirty="0" err="1" smtClean="0"/>
              <a:t>is</a:t>
            </a:r>
            <a:r>
              <a:rPr lang="fr-FR" sz="1600" dirty="0" smtClean="0"/>
              <a:t>/</a:t>
            </a:r>
            <a:r>
              <a:rPr lang="fr-FR" sz="1600" dirty="0" err="1" smtClean="0"/>
              <a:t>there</a:t>
            </a:r>
            <a:r>
              <a:rPr lang="fr-FR" sz="1600" dirty="0" smtClean="0"/>
              <a:t> are</a:t>
            </a:r>
            <a:endParaRPr lang="en-GB" sz="1600" dirty="0" smtClean="0"/>
          </a:p>
          <a:p>
            <a:pPr>
              <a:buNone/>
            </a:pPr>
            <a:r>
              <a:rPr lang="fr-FR" sz="1600" i="1" dirty="0" smtClean="0"/>
              <a:t> </a:t>
            </a:r>
            <a:endParaRPr lang="en-GB" sz="1600" dirty="0" smtClean="0"/>
          </a:p>
          <a:p>
            <a:pPr>
              <a:buNone/>
            </a:pPr>
            <a:r>
              <a:rPr lang="fr-FR" sz="1600" i="1" dirty="0" smtClean="0"/>
              <a:t>une ville</a:t>
            </a:r>
            <a:r>
              <a:rPr lang="fr-FR" sz="1600" dirty="0" smtClean="0"/>
              <a:t> – a </a:t>
            </a:r>
            <a:r>
              <a:rPr lang="fr-FR" sz="1600" dirty="0" err="1" smtClean="0"/>
              <a:t>town</a:t>
            </a:r>
            <a:r>
              <a:rPr lang="fr-FR" sz="1600" dirty="0" smtClean="0"/>
              <a:t>/city</a:t>
            </a:r>
            <a:endParaRPr lang="en-GB" sz="1600" dirty="0" smtClean="0"/>
          </a:p>
          <a:p>
            <a:pPr>
              <a:buNone/>
            </a:pPr>
            <a:r>
              <a:rPr lang="fr-FR" sz="1600" i="1" dirty="0" smtClean="0"/>
              <a:t>un village</a:t>
            </a:r>
            <a:r>
              <a:rPr lang="fr-FR" sz="1600" dirty="0" smtClean="0"/>
              <a:t> – a village</a:t>
            </a:r>
            <a:endParaRPr lang="en-GB" sz="1600" dirty="0" smtClean="0"/>
          </a:p>
          <a:p>
            <a:pPr>
              <a:buNone/>
            </a:pPr>
            <a:r>
              <a:rPr lang="fr-FR" sz="1600" i="1" dirty="0" smtClean="0"/>
              <a:t>grand </a:t>
            </a:r>
            <a:r>
              <a:rPr lang="fr-FR" sz="1600" dirty="0" smtClean="0"/>
              <a:t>– </a:t>
            </a:r>
            <a:r>
              <a:rPr lang="fr-FR" sz="1600" dirty="0" err="1" smtClean="0"/>
              <a:t>big</a:t>
            </a:r>
            <a:r>
              <a:rPr lang="fr-FR" sz="1600" dirty="0" smtClean="0"/>
              <a:t> </a:t>
            </a:r>
            <a:endParaRPr lang="en-GB" sz="1600" dirty="0" smtClean="0"/>
          </a:p>
          <a:p>
            <a:pPr>
              <a:buNone/>
            </a:pPr>
            <a:r>
              <a:rPr lang="fr-FR" sz="1600" i="1" dirty="0" smtClean="0"/>
              <a:t>petit</a:t>
            </a:r>
            <a:r>
              <a:rPr lang="fr-FR" sz="1600" dirty="0" smtClean="0"/>
              <a:t> – </a:t>
            </a:r>
            <a:r>
              <a:rPr lang="fr-FR" sz="1600" dirty="0" err="1" smtClean="0"/>
              <a:t>small</a:t>
            </a:r>
            <a:r>
              <a:rPr lang="fr-FR" sz="1600" dirty="0" smtClean="0"/>
              <a:t> </a:t>
            </a:r>
            <a:endParaRPr lang="en-GB" sz="1600" dirty="0" smtClean="0"/>
          </a:p>
          <a:p>
            <a:pPr>
              <a:buNone/>
            </a:pPr>
            <a:endParaRPr lang="en-GB" sz="1600" dirty="0" smtClean="0"/>
          </a:p>
          <a:p>
            <a:pPr>
              <a:buNone/>
            </a:pPr>
            <a:endParaRPr lang="en-GB" sz="1400" dirty="0" smtClean="0"/>
          </a:p>
        </p:txBody>
      </p:sp>
      <p:sp>
        <p:nvSpPr>
          <p:cNvPr id="7" name="Content Placeholder 6"/>
          <p:cNvSpPr>
            <a:spLocks noGrp="1"/>
          </p:cNvSpPr>
          <p:nvPr>
            <p:ph sz="half" idx="2"/>
          </p:nvPr>
        </p:nvSpPr>
        <p:spPr>
          <a:xfrm>
            <a:off x="4648200" y="1295400"/>
            <a:ext cx="3962400" cy="4419600"/>
          </a:xfrm>
        </p:spPr>
        <p:txBody>
          <a:bodyPr>
            <a:noAutofit/>
          </a:bodyPr>
          <a:lstStyle/>
          <a:p>
            <a:pPr>
              <a:buNone/>
            </a:pPr>
            <a:r>
              <a:rPr lang="fr-FR" sz="1600" b="1" dirty="0" smtClean="0"/>
              <a:t>Questions</a:t>
            </a:r>
          </a:p>
          <a:p>
            <a:pPr>
              <a:buNone/>
            </a:pPr>
            <a:r>
              <a:rPr lang="fr-FR" sz="1600" i="1" dirty="0" smtClean="0"/>
              <a:t>comment dit-on… ?</a:t>
            </a:r>
            <a:r>
              <a:rPr lang="fr-FR" sz="1600" dirty="0" smtClean="0"/>
              <a:t> – how do </a:t>
            </a:r>
            <a:r>
              <a:rPr lang="fr-FR" sz="1600" dirty="0" err="1" smtClean="0"/>
              <a:t>you</a:t>
            </a:r>
            <a:r>
              <a:rPr lang="fr-FR" sz="1600" dirty="0" smtClean="0"/>
              <a:t> </a:t>
            </a:r>
            <a:r>
              <a:rPr lang="fr-FR" sz="1600" dirty="0" err="1" smtClean="0"/>
              <a:t>say</a:t>
            </a:r>
            <a:r>
              <a:rPr lang="fr-FR" sz="1600" dirty="0" smtClean="0"/>
              <a:t>…?</a:t>
            </a:r>
            <a:endParaRPr lang="fr-FR" sz="1600" i="1" dirty="0" smtClean="0"/>
          </a:p>
          <a:p>
            <a:pPr>
              <a:buNone/>
            </a:pPr>
            <a:endParaRPr lang="fr-FR" sz="1600" b="1" dirty="0" smtClean="0"/>
          </a:p>
          <a:p>
            <a:pPr>
              <a:buNone/>
            </a:pPr>
            <a:r>
              <a:rPr lang="fr-FR" sz="1600" b="1" dirty="0" err="1" smtClean="0"/>
              <a:t>Classroom</a:t>
            </a:r>
            <a:r>
              <a:rPr lang="fr-FR" sz="1600" b="1" dirty="0" smtClean="0"/>
              <a:t> </a:t>
            </a:r>
            <a:r>
              <a:rPr lang="fr-FR" sz="1600" b="1" dirty="0" err="1" smtClean="0"/>
              <a:t>language</a:t>
            </a:r>
            <a:endParaRPr lang="en-GB" sz="1600" dirty="0" smtClean="0"/>
          </a:p>
          <a:p>
            <a:pPr>
              <a:buNone/>
            </a:pPr>
            <a:r>
              <a:rPr lang="fr-FR" sz="1600" i="1" dirty="0" smtClean="0"/>
              <a:t>travaillez à deux</a:t>
            </a:r>
            <a:r>
              <a:rPr lang="fr-FR" sz="1600" dirty="0" smtClean="0"/>
              <a:t> – </a:t>
            </a:r>
            <a:r>
              <a:rPr lang="fr-FR" sz="1600" dirty="0" err="1" smtClean="0"/>
              <a:t>work</a:t>
            </a:r>
            <a:r>
              <a:rPr lang="fr-FR" sz="1600" dirty="0" smtClean="0"/>
              <a:t> in pairs</a:t>
            </a:r>
            <a:endParaRPr lang="en-GB" sz="1600" dirty="0" smtClean="0"/>
          </a:p>
          <a:p>
            <a:pPr>
              <a:buNone/>
            </a:pPr>
            <a:r>
              <a:rPr lang="fr-FR" sz="1600" i="1" dirty="0" smtClean="0"/>
              <a:t>prenez un crayon</a:t>
            </a:r>
            <a:r>
              <a:rPr lang="fr-FR" sz="1600" dirty="0" smtClean="0"/>
              <a:t> – </a:t>
            </a:r>
            <a:r>
              <a:rPr lang="fr-FR" sz="1600" dirty="0" err="1" smtClean="0"/>
              <a:t>take</a:t>
            </a:r>
            <a:r>
              <a:rPr lang="fr-FR" sz="1600" dirty="0" smtClean="0"/>
              <a:t> a </a:t>
            </a:r>
            <a:r>
              <a:rPr lang="fr-FR" sz="1600" dirty="0" err="1" smtClean="0"/>
              <a:t>pencil</a:t>
            </a:r>
            <a:endParaRPr lang="en-GB" sz="1600" dirty="0" smtClean="0"/>
          </a:p>
          <a:p>
            <a:pPr>
              <a:buNone/>
            </a:pPr>
            <a:r>
              <a:rPr lang="fr-FR" sz="1600" i="1" dirty="0" smtClean="0"/>
              <a:t>dessinez</a:t>
            </a:r>
            <a:r>
              <a:rPr lang="fr-FR" sz="1600" dirty="0" smtClean="0"/>
              <a:t> - </a:t>
            </a:r>
            <a:r>
              <a:rPr lang="fr-FR" sz="1600" dirty="0" err="1" smtClean="0"/>
              <a:t>draw</a:t>
            </a:r>
            <a:endParaRPr lang="en-GB" sz="1600" dirty="0" smtClean="0"/>
          </a:p>
          <a:p>
            <a:pPr>
              <a:buNone/>
            </a:pPr>
            <a:r>
              <a:rPr lang="fr-FR" sz="1600" i="1" dirty="0" smtClean="0"/>
              <a:t>décrivez</a:t>
            </a:r>
            <a:r>
              <a:rPr lang="fr-FR" sz="1600" dirty="0" smtClean="0"/>
              <a:t> - </a:t>
            </a:r>
            <a:r>
              <a:rPr lang="fr-FR" sz="1600" dirty="0" err="1" smtClean="0"/>
              <a:t>describe</a:t>
            </a:r>
            <a:endParaRPr lang="en-GB" sz="1600" dirty="0" smtClean="0"/>
          </a:p>
          <a:p>
            <a:pPr>
              <a:buNone/>
            </a:pPr>
            <a:endParaRPr lang="fr-FR" sz="1600" b="1" dirty="0" smtClean="0"/>
          </a:p>
          <a:p>
            <a:pPr>
              <a:buNone/>
            </a:pPr>
            <a:r>
              <a:rPr lang="fr-FR" sz="1600" b="1" dirty="0" smtClean="0"/>
              <a:t>Extra</a:t>
            </a:r>
          </a:p>
          <a:p>
            <a:pPr>
              <a:buNone/>
            </a:pPr>
            <a:r>
              <a:rPr lang="fr-FR" sz="1600" i="1" dirty="0" smtClean="0"/>
              <a:t>consultez un dictionnaire</a:t>
            </a:r>
            <a:r>
              <a:rPr lang="fr-FR" sz="1600" dirty="0" smtClean="0"/>
              <a:t> – look in a </a:t>
            </a:r>
            <a:r>
              <a:rPr lang="fr-FR" sz="1600" dirty="0" err="1" smtClean="0"/>
              <a:t>dictionary</a:t>
            </a:r>
            <a:endParaRPr lang="en-GB"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Phonics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r>
              <a:rPr lang="en-GB" i="1" dirty="0" err="1" smtClean="0"/>
              <a:t>est</a:t>
            </a:r>
            <a:r>
              <a:rPr lang="en-GB" i="1" dirty="0" smtClean="0"/>
              <a:t> </a:t>
            </a:r>
            <a:r>
              <a:rPr lang="en-GB" dirty="0" smtClean="0"/>
              <a:t> - difference in pronunciation of the word meaning ‘east’ and the part of the verb </a:t>
            </a:r>
            <a:r>
              <a:rPr lang="en-GB" i="1" dirty="0" err="1" smtClean="0"/>
              <a:t>être</a:t>
            </a:r>
            <a:endParaRPr lang="en-GB" dirty="0" smtClean="0"/>
          </a:p>
          <a:p>
            <a:r>
              <a:rPr lang="en-GB" dirty="0" smtClean="0"/>
              <a:t>compare with pronunciation of </a:t>
            </a:r>
            <a:r>
              <a:rPr lang="en-GB" i="1" dirty="0" smtClean="0"/>
              <a:t>et</a:t>
            </a:r>
          </a:p>
          <a:p>
            <a:r>
              <a:rPr lang="en-GB" i="1" dirty="0" smtClean="0"/>
              <a:t>peti</a:t>
            </a:r>
            <a:r>
              <a:rPr lang="en-GB" i="1" u="sng" dirty="0" smtClean="0"/>
              <a:t>t</a:t>
            </a:r>
            <a:r>
              <a:rPr lang="en-GB" i="1" dirty="0" smtClean="0"/>
              <a:t>/peti</a:t>
            </a:r>
            <a:r>
              <a:rPr lang="en-GB" i="1" u="sng" dirty="0" smtClean="0"/>
              <a:t>te</a:t>
            </a:r>
            <a:r>
              <a:rPr lang="en-GB" i="1" dirty="0" smtClean="0"/>
              <a:t>; gran</a:t>
            </a:r>
            <a:r>
              <a:rPr lang="en-GB" i="1" u="sng" dirty="0" smtClean="0"/>
              <a:t>d</a:t>
            </a:r>
            <a:r>
              <a:rPr lang="en-GB" i="1" dirty="0" smtClean="0"/>
              <a:t>/</a:t>
            </a:r>
            <a:r>
              <a:rPr lang="en-GB" i="1" dirty="0" err="1" smtClean="0"/>
              <a:t>gran</a:t>
            </a:r>
            <a:r>
              <a:rPr lang="en-GB" i="1" u="sng" dirty="0" err="1" smtClean="0"/>
              <a:t>de</a:t>
            </a:r>
            <a:r>
              <a:rPr lang="en-GB" dirty="0" smtClean="0"/>
              <a:t> – the silent </a:t>
            </a:r>
            <a:r>
              <a:rPr lang="en-GB" i="1" dirty="0" smtClean="0"/>
              <a:t>t/d</a:t>
            </a:r>
            <a:r>
              <a:rPr lang="en-GB" dirty="0" smtClean="0"/>
              <a:t> at the end of the word is sounded when an </a:t>
            </a:r>
            <a:r>
              <a:rPr lang="en-GB" i="1" dirty="0" smtClean="0"/>
              <a:t>e</a:t>
            </a:r>
            <a:r>
              <a:rPr lang="en-GB" dirty="0" smtClean="0"/>
              <a:t> is added to make the feminine form</a:t>
            </a:r>
          </a:p>
          <a:p>
            <a:endParaRPr lang="en-GB"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Grammar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7500" lnSpcReduction="20000"/>
          </a:bodyPr>
          <a:lstStyle/>
          <a:p>
            <a:pPr>
              <a:buNone/>
            </a:pPr>
            <a:r>
              <a:rPr lang="en-GB" dirty="0" smtClean="0"/>
              <a:t>Position and agreement of adjectives:</a:t>
            </a:r>
          </a:p>
          <a:p>
            <a:r>
              <a:rPr lang="fr-FR" i="1" dirty="0" smtClean="0"/>
              <a:t>un petit village</a:t>
            </a:r>
            <a:endParaRPr lang="en-GB" dirty="0" smtClean="0"/>
          </a:p>
          <a:p>
            <a:r>
              <a:rPr lang="fr-FR" i="1" dirty="0" smtClean="0"/>
              <a:t>une petite ville</a:t>
            </a:r>
            <a:endParaRPr lang="en-GB" dirty="0" smtClean="0"/>
          </a:p>
          <a:p>
            <a:endParaRPr lang="en-GB" dirty="0" smtClean="0"/>
          </a:p>
          <a:p>
            <a:pPr>
              <a:buNone/>
            </a:pPr>
            <a:r>
              <a:rPr lang="en-GB" dirty="0" smtClean="0"/>
              <a:t>While most adjectives come after the noun they describe, there are some common adjectives which precede the noun, for example </a:t>
            </a:r>
            <a:r>
              <a:rPr lang="en-GB" i="1" dirty="0" smtClean="0"/>
              <a:t>grand </a:t>
            </a:r>
            <a:r>
              <a:rPr lang="en-GB" dirty="0" smtClean="0"/>
              <a:t>and </a:t>
            </a:r>
            <a:r>
              <a:rPr lang="en-GB" i="1" dirty="0" smtClean="0"/>
              <a:t>petit.</a:t>
            </a:r>
            <a:r>
              <a:rPr lang="en-GB" dirty="0" smtClean="0"/>
              <a:t>  </a:t>
            </a:r>
          </a:p>
          <a:p>
            <a:pPr>
              <a:buNone/>
            </a:pPr>
            <a:r>
              <a:rPr lang="en-GB" dirty="0" smtClean="0"/>
              <a:t>Adjectives ‘agree’ with the noun they describe.  If the noun is masculine (</a:t>
            </a:r>
            <a:r>
              <a:rPr lang="en-GB" i="1" dirty="0" smtClean="0"/>
              <a:t>un village</a:t>
            </a:r>
            <a:r>
              <a:rPr lang="en-GB" dirty="0" smtClean="0"/>
              <a:t>), the adjective is in the masculine form (</a:t>
            </a:r>
            <a:r>
              <a:rPr lang="en-GB" i="1" dirty="0" smtClean="0"/>
              <a:t>petit</a:t>
            </a:r>
            <a:r>
              <a:rPr lang="en-GB" dirty="0" smtClean="0"/>
              <a:t>).  If the noun is feminine (</a:t>
            </a:r>
            <a:r>
              <a:rPr lang="en-GB" i="1" dirty="0" err="1" smtClean="0"/>
              <a:t>une</a:t>
            </a:r>
            <a:r>
              <a:rPr lang="en-GB" i="1" dirty="0" smtClean="0"/>
              <a:t> </a:t>
            </a:r>
            <a:r>
              <a:rPr lang="en-GB" i="1" dirty="0" err="1" smtClean="0"/>
              <a:t>ville</a:t>
            </a:r>
            <a:r>
              <a:rPr lang="en-GB" dirty="0" smtClean="0"/>
              <a:t>), the adjective is in the feminine form (</a:t>
            </a:r>
            <a:r>
              <a:rPr lang="en-GB" i="1" dirty="0" smtClean="0"/>
              <a:t>petite</a:t>
            </a:r>
            <a:r>
              <a:rPr lang="en-GB" dirty="0" smtClean="0"/>
              <a:t>).</a:t>
            </a:r>
          </a:p>
          <a:p>
            <a:pPr>
              <a:buNone/>
            </a:pPr>
            <a:r>
              <a:rPr lang="en-GB" dirty="0" smtClean="0"/>
              <a:t>In this case, an </a:t>
            </a:r>
            <a:r>
              <a:rPr lang="en-GB" i="1" dirty="0" smtClean="0"/>
              <a:t>e</a:t>
            </a:r>
            <a:r>
              <a:rPr lang="en-GB" dirty="0" smtClean="0"/>
              <a:t> is added to </a:t>
            </a:r>
            <a:r>
              <a:rPr lang="en-GB" i="1" dirty="0" smtClean="0"/>
              <a:t>petit</a:t>
            </a:r>
            <a:r>
              <a:rPr lang="en-GB" dirty="0" smtClean="0"/>
              <a:t> and the last </a:t>
            </a:r>
            <a:r>
              <a:rPr lang="en-GB" i="1" dirty="0" smtClean="0"/>
              <a:t>t</a:t>
            </a:r>
            <a:r>
              <a:rPr lang="en-GB" dirty="0" smtClean="0"/>
              <a:t> is pronounced.</a:t>
            </a:r>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Teaching Tips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7500" lnSpcReduction="20000"/>
          </a:bodyPr>
          <a:lstStyle/>
          <a:p>
            <a:pPr>
              <a:buNone/>
            </a:pPr>
            <a:r>
              <a:rPr lang="en-GB" dirty="0" smtClean="0"/>
              <a:t>You could use the maps in various ways.  Bear in mind that the purpose of the activity (drawing, labelling etc.) is for the learners to communicate in pairs, and to demonstrate their understanding by recording information in writing. They should take turns in giving and receiving information, and should be encouraged to speak only in French.  You may wish to provide reference materials.</a:t>
            </a:r>
          </a:p>
          <a:p>
            <a:pPr>
              <a:buNone/>
            </a:pPr>
            <a:r>
              <a:rPr lang="en-GB" dirty="0" smtClean="0"/>
              <a:t>When working with learners of any age, you need to think about how you will respond to requests for extra vocabulary and ‘how do you say..?’ questions.  Think about your objectives and whether giving additional vocabulary will enhance or distract from the learning experience.  How will you encourage creativity?  How will you ensure focus?  How will you increase their range of learning strategies?</a:t>
            </a:r>
          </a:p>
          <a:p>
            <a:pPr>
              <a:buNone/>
            </a:pPr>
            <a:endParaRPr lang="en-GB" dirty="0" smtClean="0"/>
          </a:p>
          <a:p>
            <a:pPr>
              <a:buNone/>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Do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r>
              <a:rPr lang="en-GB" dirty="0" smtClean="0"/>
              <a:t>Try an activity with your class where children work in pairs, giving information to each other in French and drawing or labelling a picture accordingly</a:t>
            </a:r>
          </a:p>
          <a:p>
            <a:r>
              <a:rPr lang="en-GB" dirty="0" smtClean="0"/>
              <a:t>Use at least three of the classroom instructions from Sessions 1 &amp; 2 consistently in French every time you ask the children to do something (e.g. </a:t>
            </a:r>
            <a:r>
              <a:rPr lang="en-GB" i="1" dirty="0" err="1" smtClean="0"/>
              <a:t>dessinez</a:t>
            </a:r>
            <a:r>
              <a:rPr lang="en-GB" i="1" dirty="0" smtClean="0"/>
              <a:t>, </a:t>
            </a:r>
            <a:r>
              <a:rPr lang="en-GB" i="1" dirty="0" err="1" smtClean="0"/>
              <a:t>décrivez</a:t>
            </a:r>
            <a:r>
              <a:rPr lang="en-GB" i="1" dirty="0" smtClean="0"/>
              <a:t>, </a:t>
            </a:r>
            <a:r>
              <a:rPr lang="en-GB" i="1" dirty="0" err="1" smtClean="0"/>
              <a:t>montrez</a:t>
            </a:r>
            <a:r>
              <a:rPr lang="en-GB" i="1" dirty="0" smtClean="0"/>
              <a:t>, </a:t>
            </a:r>
            <a:r>
              <a:rPr lang="en-GB" i="1" dirty="0" err="1" smtClean="0"/>
              <a:t>indiquez</a:t>
            </a:r>
            <a:r>
              <a:rPr lang="en-GB" i="1" dirty="0" smtClean="0"/>
              <a:t>, </a:t>
            </a:r>
            <a:r>
              <a:rPr lang="en-GB" i="1" dirty="0" err="1" smtClean="0"/>
              <a:t>regardez</a:t>
            </a:r>
            <a:r>
              <a:rPr lang="en-GB" i="1" dirty="0" smtClean="0"/>
              <a:t>, </a:t>
            </a:r>
            <a:r>
              <a:rPr lang="en-GB" i="1" dirty="0" err="1" smtClean="0"/>
              <a:t>travaillez</a:t>
            </a:r>
            <a:r>
              <a:rPr lang="en-GB" i="1" dirty="0" smtClean="0"/>
              <a:t> à </a:t>
            </a:r>
            <a:r>
              <a:rPr lang="en-GB" i="1" dirty="0" err="1" smtClean="0"/>
              <a:t>deux</a:t>
            </a:r>
            <a:r>
              <a:rPr lang="en-GB" dirty="0" smtClean="0"/>
              <a:t>)</a:t>
            </a:r>
          </a:p>
          <a:p>
            <a:r>
              <a:rPr lang="en-GB" dirty="0" smtClean="0"/>
              <a:t>Research and learn the masculine and feminine forms of 5 common adjectives that you think will be useful in the classroom</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Places Session 2 Summary</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11740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1646</TotalTime>
  <Words>468</Words>
  <Application>Microsoft Office PowerPoint</Application>
  <PresentationFormat>On-screen Show (4:3)</PresentationFormat>
  <Paragraphs>47</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Let’s Enjoy Places – Session 2</vt:lpstr>
      <vt:lpstr>Phonics Focus</vt:lpstr>
      <vt:lpstr>Grammar Focus</vt:lpstr>
      <vt:lpstr>Teaching Tips</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 – Session 1</dc:title>
  <dc:creator>Susan</dc:creator>
  <cp:lastModifiedBy>Charlotte Johnston</cp:lastModifiedBy>
  <cp:revision>52</cp:revision>
  <dcterms:created xsi:type="dcterms:W3CDTF">2006-08-16T00:00:00Z</dcterms:created>
  <dcterms:modified xsi:type="dcterms:W3CDTF">2015-05-29T12:52:53Z</dcterms:modified>
</cp:coreProperties>
</file>