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2" r:id="rId2"/>
    <p:sldId id="256" r:id="rId3"/>
    <p:sldId id="257" r:id="rId4"/>
    <p:sldId id="258" r:id="rId5"/>
    <p:sldId id="260" r:id="rId6"/>
    <p:sldId id="261" r:id="rId7"/>
    <p:sldId id="263"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2" d="100"/>
          <a:sy n="62" d="100"/>
        </p:scale>
        <p:origin x="72" y="61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5/29/2015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5/29/2015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5/29/2015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5/29/2015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5/29/2015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5/29/2015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5/29/2015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5/29/2015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827584" y="3717032"/>
            <a:ext cx="7772400" cy="792088"/>
          </a:xfrm>
          <a:prstGeom prst="rect">
            <a:avLst/>
          </a:prstGeom>
        </p:spPr>
        <p:txBody>
          <a:bodyPr vert="horz" lIns="91440" tIns="45720" rIns="91440" bIns="45720" rtlCol="0" anchor="ctr">
            <a:normAutofit fontScale="9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6000" b="1" dirty="0" smtClean="0">
                <a:solidFill>
                  <a:srgbClr val="6DC1E3"/>
                </a:solidFill>
                <a:latin typeface="Comic Sans MS" panose="030F0702030302020204" pitchFamily="66" charset="0"/>
              </a:rPr>
              <a:t>Let’s</a:t>
            </a:r>
            <a:r>
              <a:rPr lang="en-GB" b="1" dirty="0" smtClean="0">
                <a:solidFill>
                  <a:srgbClr val="6DC1E3"/>
                </a:solidFill>
                <a:latin typeface="Comic Sans MS" panose="030F0702030302020204" pitchFamily="66" charset="0"/>
              </a:rPr>
              <a:t> </a:t>
            </a:r>
            <a:r>
              <a:rPr lang="en-GB" sz="5400" b="1" dirty="0" smtClean="0">
                <a:solidFill>
                  <a:srgbClr val="6DC1E3"/>
                </a:solidFill>
                <a:latin typeface="Comic Sans MS" panose="030F0702030302020204" pitchFamily="66" charset="0"/>
              </a:rPr>
              <a:t>enjoy</a:t>
            </a:r>
            <a:r>
              <a:rPr lang="en-GB" b="1" dirty="0" smtClean="0">
                <a:solidFill>
                  <a:srgbClr val="6DC1E3"/>
                </a:solidFill>
                <a:latin typeface="Comic Sans MS" panose="030F0702030302020204" pitchFamily="66" charset="0"/>
              </a:rPr>
              <a:t> </a:t>
            </a:r>
            <a:r>
              <a:rPr lang="en-GB" sz="6000" b="1" dirty="0" smtClean="0">
                <a:solidFill>
                  <a:srgbClr val="6DC1E3"/>
                </a:solidFill>
                <a:latin typeface="Comic Sans MS" panose="030F0702030302020204" pitchFamily="66" charset="0"/>
              </a:rPr>
              <a:t>places</a:t>
            </a:r>
            <a:endParaRPr lang="en-GB" sz="6000" b="1" dirty="0">
              <a:solidFill>
                <a:srgbClr val="6DC1E3"/>
              </a:solidFill>
              <a:latin typeface="Comic Sans MS" panose="030F0702030302020204" pitchFamily="66" charset="0"/>
            </a:endParaRPr>
          </a:p>
        </p:txBody>
      </p:sp>
      <p:sp>
        <p:nvSpPr>
          <p:cNvPr id="5" name="Subtitle 2"/>
          <p:cNvSpPr txBox="1">
            <a:spLocks/>
          </p:cNvSpPr>
          <p:nvPr/>
        </p:nvSpPr>
        <p:spPr>
          <a:xfrm>
            <a:off x="1371600" y="4671213"/>
            <a:ext cx="6400800" cy="1224136"/>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GB" b="1" dirty="0" smtClean="0"/>
              <a:t>Session </a:t>
            </a:r>
            <a:r>
              <a:rPr lang="en-GB" b="1" dirty="0"/>
              <a:t>3</a:t>
            </a:r>
            <a:endParaRPr lang="en-GB" b="1" dirty="0"/>
          </a:p>
        </p:txBody>
      </p:sp>
      <p:pic>
        <p:nvPicPr>
          <p:cNvPr id="6" name="Picture 5"/>
          <p:cNvPicPr/>
          <p:nvPr/>
        </p:nvPicPr>
        <p:blipFill>
          <a:blip r:embed="rId2" cstate="print">
            <a:extLst>
              <a:ext uri="{28A0092B-C50C-407E-A947-70E740481C1C}">
                <a14:useLocalDpi xmlns:a14="http://schemas.microsoft.com/office/drawing/2010/main" val="0"/>
              </a:ext>
            </a:extLst>
          </a:blip>
          <a:stretch>
            <a:fillRect/>
          </a:stretch>
        </p:blipFill>
        <p:spPr>
          <a:xfrm>
            <a:off x="3767138" y="838429"/>
            <a:ext cx="1609725" cy="1276350"/>
          </a:xfrm>
          <a:prstGeom prst="rect">
            <a:avLst/>
          </a:prstGeom>
        </p:spPr>
      </p:pic>
    </p:spTree>
    <p:extLst>
      <p:ext uri="{BB962C8B-B14F-4D97-AF65-F5344CB8AC3E}">
        <p14:creationId xmlns:p14="http://schemas.microsoft.com/office/powerpoint/2010/main" val="6515875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1000" y="0"/>
            <a:ext cx="8229600" cy="1143000"/>
          </a:xfrm>
        </p:spPr>
        <p:txBody>
          <a:bodyPr/>
          <a:lstStyle/>
          <a:p>
            <a:r>
              <a:rPr lang="en-GB" sz="4000" b="1" dirty="0">
                <a:solidFill>
                  <a:srgbClr val="6DC1E3"/>
                </a:solidFill>
                <a:latin typeface="Comic Sans MS" panose="030F0702030302020204" pitchFamily="66" charset="0"/>
              </a:rPr>
              <a:t>Let’s</a:t>
            </a:r>
            <a:r>
              <a:rPr lang="en-GB" b="1" dirty="0" smtClean="0">
                <a:solidFill>
                  <a:srgbClr val="FF0000"/>
                </a:solidFill>
              </a:rPr>
              <a:t> </a:t>
            </a:r>
            <a:r>
              <a:rPr lang="en-GB" sz="4000" b="1" dirty="0">
                <a:solidFill>
                  <a:srgbClr val="6DC1E3"/>
                </a:solidFill>
                <a:latin typeface="Comic Sans MS" panose="030F0702030302020204" pitchFamily="66" charset="0"/>
              </a:rPr>
              <a:t>Enjoy Places – Session 3</a:t>
            </a:r>
            <a:endParaRPr lang="en-GB" sz="4000" b="1" dirty="0">
              <a:solidFill>
                <a:srgbClr val="6DC1E3"/>
              </a:solidFill>
              <a:latin typeface="Comic Sans MS" panose="030F0702030302020204" pitchFamily="66" charset="0"/>
            </a:endParaRPr>
          </a:p>
        </p:txBody>
      </p:sp>
      <p:sp>
        <p:nvSpPr>
          <p:cNvPr id="6" name="Content Placeholder 5"/>
          <p:cNvSpPr>
            <a:spLocks noGrp="1"/>
          </p:cNvSpPr>
          <p:nvPr>
            <p:ph sz="half" idx="1"/>
          </p:nvPr>
        </p:nvSpPr>
        <p:spPr>
          <a:xfrm>
            <a:off x="457200" y="1371600"/>
            <a:ext cx="4038600" cy="4876800"/>
          </a:xfrm>
        </p:spPr>
        <p:txBody>
          <a:bodyPr>
            <a:noAutofit/>
          </a:bodyPr>
          <a:lstStyle/>
          <a:p>
            <a:pPr>
              <a:buNone/>
            </a:pPr>
            <a:r>
              <a:rPr lang="fr-FR" sz="1600" i="1" dirty="0" smtClean="0"/>
              <a:t>il fait beau </a:t>
            </a:r>
            <a:r>
              <a:rPr lang="fr-FR" sz="1600" dirty="0" smtClean="0"/>
              <a:t>– </a:t>
            </a:r>
            <a:r>
              <a:rPr lang="fr-FR" sz="1600" dirty="0" err="1" smtClean="0"/>
              <a:t>it’s</a:t>
            </a:r>
            <a:r>
              <a:rPr lang="fr-FR" sz="1600" dirty="0" smtClean="0"/>
              <a:t> fine/</a:t>
            </a:r>
            <a:r>
              <a:rPr lang="fr-FR" sz="1600" dirty="0" err="1" smtClean="0"/>
              <a:t>nice</a:t>
            </a:r>
            <a:r>
              <a:rPr lang="fr-FR" sz="1600" dirty="0" smtClean="0"/>
              <a:t> </a:t>
            </a:r>
            <a:r>
              <a:rPr lang="fr-FR" sz="1600" dirty="0" err="1" smtClean="0"/>
              <a:t>weather</a:t>
            </a:r>
            <a:endParaRPr lang="en-GB" sz="1600" dirty="0" smtClean="0"/>
          </a:p>
          <a:p>
            <a:pPr>
              <a:buNone/>
            </a:pPr>
            <a:r>
              <a:rPr lang="fr-FR" sz="1600" i="1" dirty="0" smtClean="0"/>
              <a:t>il fait mauvais</a:t>
            </a:r>
            <a:r>
              <a:rPr lang="fr-FR" sz="1600" dirty="0" smtClean="0"/>
              <a:t> – </a:t>
            </a:r>
            <a:r>
              <a:rPr lang="fr-FR" sz="1600" dirty="0" err="1" smtClean="0"/>
              <a:t>it’s</a:t>
            </a:r>
            <a:r>
              <a:rPr lang="fr-FR" sz="1600" dirty="0" smtClean="0"/>
              <a:t> </a:t>
            </a:r>
            <a:r>
              <a:rPr lang="fr-FR" sz="1600" dirty="0" err="1" smtClean="0"/>
              <a:t>bad</a:t>
            </a:r>
            <a:r>
              <a:rPr lang="fr-FR" sz="1600" dirty="0" smtClean="0"/>
              <a:t> </a:t>
            </a:r>
            <a:r>
              <a:rPr lang="fr-FR" sz="1600" dirty="0" err="1" smtClean="0"/>
              <a:t>weather</a:t>
            </a:r>
            <a:endParaRPr lang="en-GB" sz="1600" dirty="0" smtClean="0"/>
          </a:p>
          <a:p>
            <a:pPr>
              <a:buNone/>
            </a:pPr>
            <a:r>
              <a:rPr lang="fr-FR" sz="1600" i="1" dirty="0" smtClean="0"/>
              <a:t>il fait chaud</a:t>
            </a:r>
            <a:r>
              <a:rPr lang="fr-FR" sz="1600" dirty="0" smtClean="0"/>
              <a:t> – </a:t>
            </a:r>
            <a:r>
              <a:rPr lang="fr-FR" sz="1600" dirty="0" err="1" smtClean="0"/>
              <a:t>it’s</a:t>
            </a:r>
            <a:r>
              <a:rPr lang="fr-FR" sz="1600" dirty="0" smtClean="0"/>
              <a:t> hot</a:t>
            </a:r>
            <a:endParaRPr lang="en-GB" sz="1600" dirty="0" smtClean="0"/>
          </a:p>
          <a:p>
            <a:pPr>
              <a:buNone/>
            </a:pPr>
            <a:r>
              <a:rPr lang="fr-FR" sz="1600" i="1" dirty="0" smtClean="0"/>
              <a:t>il fait froid</a:t>
            </a:r>
            <a:r>
              <a:rPr lang="fr-FR" sz="1600" dirty="0" smtClean="0"/>
              <a:t> – </a:t>
            </a:r>
            <a:r>
              <a:rPr lang="fr-FR" sz="1600" dirty="0" err="1" smtClean="0"/>
              <a:t>it’s</a:t>
            </a:r>
            <a:r>
              <a:rPr lang="fr-FR" sz="1600" dirty="0" smtClean="0"/>
              <a:t> cold</a:t>
            </a:r>
            <a:endParaRPr lang="en-GB" sz="1600" dirty="0" smtClean="0"/>
          </a:p>
          <a:p>
            <a:pPr>
              <a:buNone/>
            </a:pPr>
            <a:r>
              <a:rPr lang="fr-FR" sz="1600" i="1" dirty="0" smtClean="0"/>
              <a:t>il pleut</a:t>
            </a:r>
            <a:r>
              <a:rPr lang="fr-FR" sz="1600" dirty="0" smtClean="0"/>
              <a:t> – </a:t>
            </a:r>
            <a:r>
              <a:rPr lang="fr-FR" sz="1600" dirty="0" err="1" smtClean="0"/>
              <a:t>it’s</a:t>
            </a:r>
            <a:r>
              <a:rPr lang="fr-FR" sz="1600" dirty="0" smtClean="0"/>
              <a:t> </a:t>
            </a:r>
            <a:r>
              <a:rPr lang="fr-FR" sz="1600" dirty="0" err="1" smtClean="0"/>
              <a:t>raining</a:t>
            </a:r>
            <a:r>
              <a:rPr lang="fr-FR" sz="1600" dirty="0" smtClean="0"/>
              <a:t>/</a:t>
            </a:r>
            <a:r>
              <a:rPr lang="fr-FR" sz="1600" dirty="0" err="1" smtClean="0"/>
              <a:t>it</a:t>
            </a:r>
            <a:r>
              <a:rPr lang="fr-FR" sz="1600" dirty="0" smtClean="0"/>
              <a:t> </a:t>
            </a:r>
            <a:r>
              <a:rPr lang="fr-FR" sz="1600" dirty="0" err="1" smtClean="0"/>
              <a:t>rains</a:t>
            </a:r>
            <a:endParaRPr lang="en-GB" sz="1600" dirty="0" smtClean="0"/>
          </a:p>
          <a:p>
            <a:pPr>
              <a:buNone/>
            </a:pPr>
            <a:r>
              <a:rPr lang="fr-FR" sz="1600" i="1" dirty="0" smtClean="0"/>
              <a:t>il neige</a:t>
            </a:r>
            <a:r>
              <a:rPr lang="fr-FR" sz="1600" dirty="0" smtClean="0"/>
              <a:t> – </a:t>
            </a:r>
            <a:r>
              <a:rPr lang="fr-FR" sz="1600" dirty="0" err="1" smtClean="0"/>
              <a:t>it’s</a:t>
            </a:r>
            <a:r>
              <a:rPr lang="fr-FR" sz="1600" dirty="0" smtClean="0"/>
              <a:t> </a:t>
            </a:r>
            <a:r>
              <a:rPr lang="fr-FR" sz="1600" dirty="0" err="1" smtClean="0"/>
              <a:t>snowing</a:t>
            </a:r>
            <a:r>
              <a:rPr lang="fr-FR" sz="1600" dirty="0" smtClean="0"/>
              <a:t>/</a:t>
            </a:r>
            <a:r>
              <a:rPr lang="fr-FR" sz="1600" dirty="0" err="1" smtClean="0"/>
              <a:t>it</a:t>
            </a:r>
            <a:r>
              <a:rPr lang="fr-FR" sz="1600" dirty="0" smtClean="0"/>
              <a:t> </a:t>
            </a:r>
            <a:r>
              <a:rPr lang="fr-FR" sz="1600" dirty="0" err="1" smtClean="0"/>
              <a:t>snows</a:t>
            </a:r>
            <a:endParaRPr lang="en-GB" sz="1600" dirty="0" smtClean="0"/>
          </a:p>
          <a:p>
            <a:pPr>
              <a:buNone/>
            </a:pPr>
            <a:r>
              <a:rPr lang="fr-FR" sz="1600" i="1" dirty="0" smtClean="0"/>
              <a:t>il y a du vent</a:t>
            </a:r>
            <a:r>
              <a:rPr lang="fr-FR" sz="1600" dirty="0" smtClean="0"/>
              <a:t> – </a:t>
            </a:r>
            <a:r>
              <a:rPr lang="fr-FR" sz="1600" dirty="0" err="1" smtClean="0"/>
              <a:t>it’s</a:t>
            </a:r>
            <a:r>
              <a:rPr lang="fr-FR" sz="1600" dirty="0" smtClean="0"/>
              <a:t> </a:t>
            </a:r>
            <a:r>
              <a:rPr lang="fr-FR" sz="1600" dirty="0" err="1" smtClean="0"/>
              <a:t>windy</a:t>
            </a:r>
            <a:endParaRPr lang="en-GB" sz="1600" dirty="0" smtClean="0"/>
          </a:p>
          <a:p>
            <a:pPr>
              <a:buNone/>
            </a:pPr>
            <a:endParaRPr lang="en-GB" sz="1600" dirty="0" smtClean="0"/>
          </a:p>
          <a:p>
            <a:pPr>
              <a:buNone/>
            </a:pPr>
            <a:r>
              <a:rPr lang="fr-FR" sz="1600" b="1" dirty="0" smtClean="0"/>
              <a:t>Questions</a:t>
            </a:r>
          </a:p>
          <a:p>
            <a:pPr>
              <a:buNone/>
            </a:pPr>
            <a:r>
              <a:rPr lang="fr-FR" sz="1600" i="1" dirty="0" smtClean="0"/>
              <a:t>quel temps fait-il?</a:t>
            </a:r>
            <a:r>
              <a:rPr lang="fr-FR" sz="1600" dirty="0" smtClean="0"/>
              <a:t> – </a:t>
            </a:r>
            <a:r>
              <a:rPr lang="fr-FR" sz="1600" dirty="0" err="1" smtClean="0"/>
              <a:t>what</a:t>
            </a:r>
            <a:r>
              <a:rPr lang="fr-FR" sz="1600" dirty="0" smtClean="0"/>
              <a:t> </a:t>
            </a:r>
            <a:r>
              <a:rPr lang="fr-FR" sz="1600" dirty="0" err="1" smtClean="0"/>
              <a:t>is</a:t>
            </a:r>
            <a:r>
              <a:rPr lang="fr-FR" sz="1600" dirty="0" smtClean="0"/>
              <a:t> the </a:t>
            </a:r>
            <a:r>
              <a:rPr lang="fr-FR" sz="1600" dirty="0" err="1" smtClean="0"/>
              <a:t>weather</a:t>
            </a:r>
            <a:r>
              <a:rPr lang="fr-FR" sz="1600" dirty="0" smtClean="0"/>
              <a:t> [</a:t>
            </a:r>
            <a:r>
              <a:rPr lang="fr-FR" sz="1600" dirty="0" err="1" smtClean="0"/>
              <a:t>like</a:t>
            </a:r>
            <a:r>
              <a:rPr lang="fr-FR" sz="1600" dirty="0" smtClean="0"/>
              <a:t>]?</a:t>
            </a:r>
            <a:endParaRPr lang="fr-FR" sz="1600" i="1" dirty="0" smtClean="0"/>
          </a:p>
          <a:p>
            <a:pPr>
              <a:buNone/>
            </a:pPr>
            <a:r>
              <a:rPr lang="fr-FR" sz="1600" b="1" dirty="0" err="1" smtClean="0"/>
              <a:t>Classroom</a:t>
            </a:r>
            <a:r>
              <a:rPr lang="fr-FR" sz="1600" b="1" dirty="0" smtClean="0"/>
              <a:t> </a:t>
            </a:r>
            <a:r>
              <a:rPr lang="fr-FR" sz="1600" b="1" dirty="0" err="1" smtClean="0"/>
              <a:t>language</a:t>
            </a:r>
            <a:endParaRPr lang="en-GB" sz="1600" dirty="0" smtClean="0"/>
          </a:p>
          <a:p>
            <a:pPr>
              <a:buNone/>
            </a:pPr>
            <a:r>
              <a:rPr lang="en-GB" sz="1600" i="1" dirty="0" err="1" smtClean="0"/>
              <a:t>devinez</a:t>
            </a:r>
            <a:r>
              <a:rPr lang="en-GB" sz="1600" i="1" dirty="0" smtClean="0"/>
              <a:t> </a:t>
            </a:r>
            <a:r>
              <a:rPr lang="en-GB" sz="1600" dirty="0" smtClean="0"/>
              <a:t>- guess</a:t>
            </a:r>
          </a:p>
        </p:txBody>
      </p:sp>
      <p:sp>
        <p:nvSpPr>
          <p:cNvPr id="7" name="Content Placeholder 6"/>
          <p:cNvSpPr>
            <a:spLocks noGrp="1"/>
          </p:cNvSpPr>
          <p:nvPr>
            <p:ph sz="half" idx="2"/>
          </p:nvPr>
        </p:nvSpPr>
        <p:spPr>
          <a:xfrm>
            <a:off x="4572000" y="990600"/>
            <a:ext cx="3962400" cy="5638800"/>
          </a:xfrm>
        </p:spPr>
        <p:txBody>
          <a:bodyPr>
            <a:noAutofit/>
          </a:bodyPr>
          <a:lstStyle/>
          <a:p>
            <a:pPr>
              <a:buNone/>
            </a:pPr>
            <a:r>
              <a:rPr lang="fr-FR" sz="1600" i="1" dirty="0" smtClean="0"/>
              <a:t>janvier</a:t>
            </a:r>
            <a:r>
              <a:rPr lang="fr-FR" sz="1600" dirty="0" smtClean="0"/>
              <a:t> – </a:t>
            </a:r>
            <a:r>
              <a:rPr lang="fr-FR" sz="1600" dirty="0" err="1" smtClean="0"/>
              <a:t>January</a:t>
            </a:r>
            <a:r>
              <a:rPr lang="fr-FR" sz="1600" dirty="0" smtClean="0"/>
              <a:t> </a:t>
            </a:r>
            <a:endParaRPr lang="en-GB" sz="1600" dirty="0" smtClean="0"/>
          </a:p>
          <a:p>
            <a:pPr>
              <a:buNone/>
            </a:pPr>
            <a:r>
              <a:rPr lang="fr-FR" sz="1600" i="1" dirty="0" smtClean="0"/>
              <a:t>février </a:t>
            </a:r>
            <a:r>
              <a:rPr lang="fr-FR" sz="1600" dirty="0" smtClean="0"/>
              <a:t>– </a:t>
            </a:r>
            <a:r>
              <a:rPr lang="fr-FR" sz="1600" dirty="0" err="1" smtClean="0"/>
              <a:t>February</a:t>
            </a:r>
            <a:r>
              <a:rPr lang="fr-FR" sz="1600" dirty="0" smtClean="0"/>
              <a:t> </a:t>
            </a:r>
            <a:endParaRPr lang="en-GB" sz="1600" dirty="0" smtClean="0"/>
          </a:p>
          <a:p>
            <a:pPr>
              <a:buNone/>
            </a:pPr>
            <a:r>
              <a:rPr lang="fr-FR" sz="1600" i="1" dirty="0" smtClean="0"/>
              <a:t>mars – </a:t>
            </a:r>
            <a:r>
              <a:rPr lang="fr-FR" sz="1600" dirty="0" smtClean="0"/>
              <a:t>March </a:t>
            </a:r>
            <a:endParaRPr lang="en-GB" sz="1600" dirty="0" smtClean="0"/>
          </a:p>
          <a:p>
            <a:pPr>
              <a:buNone/>
            </a:pPr>
            <a:r>
              <a:rPr lang="fr-FR" sz="1600" i="1" dirty="0" smtClean="0"/>
              <a:t>avril – </a:t>
            </a:r>
            <a:r>
              <a:rPr lang="fr-FR" sz="1600" dirty="0" smtClean="0"/>
              <a:t>April </a:t>
            </a:r>
            <a:endParaRPr lang="en-GB" sz="1600" dirty="0" smtClean="0"/>
          </a:p>
          <a:p>
            <a:pPr>
              <a:buNone/>
            </a:pPr>
            <a:r>
              <a:rPr lang="fr-FR" sz="1600" i="1" dirty="0" smtClean="0"/>
              <a:t>mai</a:t>
            </a:r>
            <a:r>
              <a:rPr lang="fr-FR" sz="1600" dirty="0" smtClean="0"/>
              <a:t> – May </a:t>
            </a:r>
            <a:endParaRPr lang="en-GB" sz="1600" dirty="0" smtClean="0"/>
          </a:p>
          <a:p>
            <a:pPr>
              <a:buNone/>
            </a:pPr>
            <a:r>
              <a:rPr lang="fr-FR" sz="1600" i="1" dirty="0" smtClean="0"/>
              <a:t>juin</a:t>
            </a:r>
            <a:r>
              <a:rPr lang="fr-FR" sz="1600" dirty="0" smtClean="0"/>
              <a:t> – </a:t>
            </a:r>
            <a:r>
              <a:rPr lang="fr-FR" sz="1600" dirty="0" err="1" smtClean="0"/>
              <a:t>June</a:t>
            </a:r>
            <a:r>
              <a:rPr lang="fr-FR" sz="1600" dirty="0" smtClean="0"/>
              <a:t> </a:t>
            </a:r>
            <a:endParaRPr lang="en-GB" sz="1600" dirty="0" smtClean="0"/>
          </a:p>
          <a:p>
            <a:pPr>
              <a:buNone/>
            </a:pPr>
            <a:r>
              <a:rPr lang="fr-FR" sz="1600" i="1" dirty="0" smtClean="0"/>
              <a:t>juillet</a:t>
            </a:r>
            <a:r>
              <a:rPr lang="fr-FR" sz="1600" dirty="0" smtClean="0"/>
              <a:t> – July </a:t>
            </a:r>
            <a:endParaRPr lang="en-GB" sz="1600" dirty="0" smtClean="0"/>
          </a:p>
          <a:p>
            <a:pPr>
              <a:buNone/>
            </a:pPr>
            <a:r>
              <a:rPr lang="fr-FR" sz="1600" i="1" dirty="0" smtClean="0"/>
              <a:t>août</a:t>
            </a:r>
            <a:r>
              <a:rPr lang="fr-FR" sz="1600" dirty="0" smtClean="0"/>
              <a:t> – August </a:t>
            </a:r>
            <a:endParaRPr lang="en-GB" sz="1600" dirty="0" smtClean="0"/>
          </a:p>
          <a:p>
            <a:pPr>
              <a:buNone/>
            </a:pPr>
            <a:r>
              <a:rPr lang="fr-FR" sz="1600" i="1" dirty="0" smtClean="0"/>
              <a:t>septembre</a:t>
            </a:r>
            <a:r>
              <a:rPr lang="fr-FR" sz="1600" dirty="0" smtClean="0"/>
              <a:t> – </a:t>
            </a:r>
            <a:r>
              <a:rPr lang="fr-FR" sz="1600" dirty="0" err="1" smtClean="0"/>
              <a:t>September</a:t>
            </a:r>
            <a:r>
              <a:rPr lang="fr-FR" sz="1600" dirty="0" smtClean="0"/>
              <a:t> </a:t>
            </a:r>
            <a:endParaRPr lang="en-GB" sz="1600" dirty="0" smtClean="0"/>
          </a:p>
          <a:p>
            <a:pPr>
              <a:buNone/>
            </a:pPr>
            <a:r>
              <a:rPr lang="fr-FR" sz="1600" i="1" dirty="0" smtClean="0"/>
              <a:t>octobre</a:t>
            </a:r>
            <a:r>
              <a:rPr lang="fr-FR" sz="1600" dirty="0" smtClean="0"/>
              <a:t> – </a:t>
            </a:r>
            <a:r>
              <a:rPr lang="fr-FR" sz="1600" dirty="0" err="1" smtClean="0"/>
              <a:t>October</a:t>
            </a:r>
            <a:r>
              <a:rPr lang="fr-FR" sz="1600" dirty="0" smtClean="0"/>
              <a:t> </a:t>
            </a:r>
            <a:endParaRPr lang="en-GB" sz="1600" dirty="0" smtClean="0"/>
          </a:p>
          <a:p>
            <a:pPr>
              <a:buNone/>
            </a:pPr>
            <a:r>
              <a:rPr lang="fr-FR" sz="1600" i="1" dirty="0" smtClean="0"/>
              <a:t>novembre </a:t>
            </a:r>
            <a:r>
              <a:rPr lang="fr-FR" sz="1600" dirty="0" smtClean="0"/>
              <a:t>– </a:t>
            </a:r>
            <a:r>
              <a:rPr lang="fr-FR" sz="1600" dirty="0" err="1" smtClean="0"/>
              <a:t>November</a:t>
            </a:r>
            <a:r>
              <a:rPr lang="fr-FR" sz="1600" dirty="0" smtClean="0"/>
              <a:t> </a:t>
            </a:r>
            <a:endParaRPr lang="en-GB" sz="1600" dirty="0" smtClean="0"/>
          </a:p>
          <a:p>
            <a:pPr>
              <a:buNone/>
            </a:pPr>
            <a:r>
              <a:rPr lang="fr-FR" sz="1600" i="1" dirty="0" smtClean="0"/>
              <a:t>décembre </a:t>
            </a:r>
            <a:r>
              <a:rPr lang="fr-FR" sz="1600" dirty="0" smtClean="0"/>
              <a:t>– </a:t>
            </a:r>
            <a:r>
              <a:rPr lang="fr-FR" sz="1600" dirty="0" err="1" smtClean="0"/>
              <a:t>December</a:t>
            </a:r>
            <a:r>
              <a:rPr lang="fr-FR" sz="1600" dirty="0" smtClean="0"/>
              <a:t> </a:t>
            </a:r>
            <a:endParaRPr lang="fr-FR" sz="1600" i="1" dirty="0" smtClean="0"/>
          </a:p>
          <a:p>
            <a:pPr>
              <a:buNone/>
            </a:pPr>
            <a:r>
              <a:rPr lang="fr-FR" sz="1600" b="1" dirty="0" smtClean="0"/>
              <a:t>Extra</a:t>
            </a:r>
          </a:p>
          <a:p>
            <a:pPr>
              <a:buNone/>
            </a:pPr>
            <a:r>
              <a:rPr lang="fr-FR" sz="1600" i="1" dirty="0" smtClean="0"/>
              <a:t>il y a du brouillard</a:t>
            </a:r>
            <a:r>
              <a:rPr lang="fr-FR" sz="1600" dirty="0" smtClean="0"/>
              <a:t> – </a:t>
            </a:r>
            <a:r>
              <a:rPr lang="fr-FR" sz="1600" dirty="0" err="1" smtClean="0"/>
              <a:t>it’s</a:t>
            </a:r>
            <a:r>
              <a:rPr lang="fr-FR" sz="1600" dirty="0" smtClean="0"/>
              <a:t> </a:t>
            </a:r>
            <a:r>
              <a:rPr lang="fr-FR" sz="1600" dirty="0" err="1" smtClean="0"/>
              <a:t>foggy</a:t>
            </a:r>
            <a:endParaRPr lang="en-GB" sz="1600" dirty="0" smtClean="0"/>
          </a:p>
          <a:p>
            <a:pPr>
              <a:buNone/>
            </a:pPr>
            <a:r>
              <a:rPr lang="fr-FR" sz="1600" i="1" dirty="0" smtClean="0"/>
              <a:t>il y a de l’orage</a:t>
            </a:r>
            <a:r>
              <a:rPr lang="fr-FR" sz="1600" dirty="0" smtClean="0"/>
              <a:t> – </a:t>
            </a:r>
            <a:r>
              <a:rPr lang="fr-FR" sz="1600" dirty="0" err="1" smtClean="0"/>
              <a:t>it’s</a:t>
            </a:r>
            <a:r>
              <a:rPr lang="fr-FR" sz="1600" dirty="0" smtClean="0"/>
              <a:t> </a:t>
            </a:r>
            <a:r>
              <a:rPr lang="fr-FR" sz="1600" dirty="0" err="1" smtClean="0"/>
              <a:t>stormy</a:t>
            </a:r>
            <a:endParaRPr lang="en-GB" sz="1600" dirty="0" smtClean="0"/>
          </a:p>
          <a:p>
            <a:pPr>
              <a:buNone/>
            </a:pPr>
            <a:r>
              <a:rPr lang="fr-FR" sz="1600" i="1" dirty="0" smtClean="0"/>
              <a:t>il est nuageux</a:t>
            </a:r>
            <a:r>
              <a:rPr lang="fr-FR" sz="1600" dirty="0" smtClean="0"/>
              <a:t> – </a:t>
            </a:r>
            <a:r>
              <a:rPr lang="fr-FR" sz="1600" dirty="0" err="1" smtClean="0"/>
              <a:t>it’s</a:t>
            </a:r>
            <a:r>
              <a:rPr lang="fr-FR" sz="1600" dirty="0" smtClean="0"/>
              <a:t> </a:t>
            </a:r>
            <a:r>
              <a:rPr lang="fr-FR" sz="1600" dirty="0" err="1" smtClean="0"/>
              <a:t>cloudy</a:t>
            </a:r>
            <a:endParaRPr lang="fr-FR" sz="1600" dirty="0" smtClean="0"/>
          </a:p>
          <a:p>
            <a:pPr>
              <a:buNone/>
            </a:pPr>
            <a:r>
              <a:rPr lang="fr-FR" sz="1600" i="1" dirty="0" smtClean="0"/>
              <a:t>mais</a:t>
            </a:r>
            <a:r>
              <a:rPr lang="fr-FR" sz="1600" dirty="0" smtClean="0"/>
              <a:t> – but </a:t>
            </a:r>
          </a:p>
          <a:p>
            <a:pPr>
              <a:buNone/>
            </a:pPr>
            <a:r>
              <a:rPr lang="fr-FR" sz="1600" i="1" dirty="0" smtClean="0"/>
              <a:t>cependant</a:t>
            </a:r>
            <a:r>
              <a:rPr lang="fr-FR" sz="1600" dirty="0" smtClean="0"/>
              <a:t> – </a:t>
            </a:r>
            <a:r>
              <a:rPr lang="fr-FR" sz="1600" dirty="0" err="1" smtClean="0"/>
              <a:t>however</a:t>
            </a:r>
            <a:endParaRPr lang="fr-FR" sz="1600" dirty="0" smtClean="0"/>
          </a:p>
          <a:p>
            <a:pPr>
              <a:buNone/>
            </a:pPr>
            <a:r>
              <a:rPr lang="fr-FR" sz="1600" i="1" dirty="0" smtClean="0"/>
              <a:t>pourtant</a:t>
            </a:r>
            <a:r>
              <a:rPr lang="fr-FR" sz="1600" dirty="0" smtClean="0"/>
              <a:t> – </a:t>
            </a:r>
            <a:r>
              <a:rPr lang="fr-FR" sz="1600" dirty="0" err="1" smtClean="0"/>
              <a:t>yet</a:t>
            </a:r>
            <a:r>
              <a:rPr lang="fr-FR" sz="1600" dirty="0" smtClean="0"/>
              <a:t>/but</a:t>
            </a:r>
            <a:endParaRPr lang="en-GB" sz="1600" dirty="0" smtClean="0"/>
          </a:p>
          <a:p>
            <a:pPr>
              <a:buNone/>
            </a:pPr>
            <a:endParaRPr lang="fr-FR" sz="1600" b="1" dirty="0" smtClean="0"/>
          </a:p>
          <a:p>
            <a:pPr>
              <a:buNone/>
            </a:pPr>
            <a:endParaRPr lang="fr-FR" sz="1600" b="1"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4000" b="1" dirty="0">
                <a:solidFill>
                  <a:srgbClr val="6DC1E3"/>
                </a:solidFill>
                <a:latin typeface="Comic Sans MS" panose="030F0702030302020204" pitchFamily="66" charset="0"/>
              </a:rPr>
              <a:t>Phonics Focus</a:t>
            </a:r>
            <a:endParaRPr lang="en-GB" sz="4000" b="1" dirty="0">
              <a:solidFill>
                <a:srgbClr val="6DC1E3"/>
              </a:solidFill>
              <a:latin typeface="Comic Sans MS" panose="030F0702030302020204" pitchFamily="66" charset="0"/>
            </a:endParaRPr>
          </a:p>
        </p:txBody>
      </p:sp>
      <p:sp>
        <p:nvSpPr>
          <p:cNvPr id="3" name="Content Placeholder 2"/>
          <p:cNvSpPr>
            <a:spLocks noGrp="1"/>
          </p:cNvSpPr>
          <p:nvPr>
            <p:ph idx="1"/>
          </p:nvPr>
        </p:nvSpPr>
        <p:spPr/>
        <p:txBody>
          <a:bodyPr/>
          <a:lstStyle/>
          <a:p>
            <a:pPr>
              <a:buNone/>
            </a:pPr>
            <a:r>
              <a:rPr lang="en-GB" b="1" i="1" dirty="0" smtClean="0"/>
              <a:t>r</a:t>
            </a:r>
            <a:r>
              <a:rPr lang="en-GB" i="1" dirty="0" smtClean="0"/>
              <a:t> </a:t>
            </a:r>
            <a:r>
              <a:rPr lang="en-GB" dirty="0" smtClean="0"/>
              <a:t>sound, particularly in combination with other letters:</a:t>
            </a:r>
          </a:p>
          <a:p>
            <a:r>
              <a:rPr lang="fr-FR" i="1" dirty="0" smtClean="0"/>
              <a:t>f</a:t>
            </a:r>
            <a:r>
              <a:rPr lang="fr-FR" b="1" i="1" dirty="0" smtClean="0"/>
              <a:t>roi</a:t>
            </a:r>
            <a:r>
              <a:rPr lang="fr-FR" i="1" dirty="0" smtClean="0"/>
              <a:t>d</a:t>
            </a:r>
            <a:endParaRPr lang="en-GB" dirty="0" smtClean="0"/>
          </a:p>
          <a:p>
            <a:r>
              <a:rPr lang="fr-FR" i="1" dirty="0" smtClean="0"/>
              <a:t>fév</a:t>
            </a:r>
            <a:r>
              <a:rPr lang="fr-FR" b="1" i="1" dirty="0" smtClean="0"/>
              <a:t>rier</a:t>
            </a:r>
            <a:endParaRPr lang="en-GB" dirty="0" smtClean="0"/>
          </a:p>
          <a:p>
            <a:r>
              <a:rPr lang="fr-FR" i="1" dirty="0" smtClean="0"/>
              <a:t>septem</a:t>
            </a:r>
            <a:r>
              <a:rPr lang="fr-FR" b="1" i="1" dirty="0" smtClean="0"/>
              <a:t>bre</a:t>
            </a:r>
            <a:r>
              <a:rPr lang="fr-FR" i="1" dirty="0" smtClean="0"/>
              <a:t>/octo</a:t>
            </a:r>
            <a:r>
              <a:rPr lang="fr-FR" b="1" i="1" dirty="0" smtClean="0"/>
              <a:t>bre</a:t>
            </a:r>
            <a:r>
              <a:rPr lang="fr-FR" i="1" dirty="0" smtClean="0"/>
              <a:t>/novem</a:t>
            </a:r>
            <a:r>
              <a:rPr lang="fr-FR" b="1" i="1" dirty="0" smtClean="0"/>
              <a:t>bre</a:t>
            </a:r>
            <a:r>
              <a:rPr lang="fr-FR" i="1" dirty="0" smtClean="0"/>
              <a:t>/décem</a:t>
            </a:r>
            <a:r>
              <a:rPr lang="fr-FR" b="1" i="1" dirty="0" smtClean="0"/>
              <a:t>bre</a:t>
            </a:r>
            <a:endParaRPr lang="en-GB" dirty="0" smtClean="0"/>
          </a:p>
          <a:p>
            <a:endParaRPr lang="en-GB" dirty="0" smtClean="0"/>
          </a:p>
          <a:p>
            <a:endParaRPr lang="en-GB"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4000" b="1" dirty="0">
                <a:solidFill>
                  <a:srgbClr val="6DC1E3"/>
                </a:solidFill>
                <a:latin typeface="Comic Sans MS" panose="030F0702030302020204" pitchFamily="66" charset="0"/>
              </a:rPr>
              <a:t>Grammar Focus</a:t>
            </a:r>
            <a:endParaRPr lang="en-GB" sz="4000" b="1" dirty="0">
              <a:solidFill>
                <a:srgbClr val="6DC1E3"/>
              </a:solidFill>
              <a:latin typeface="Comic Sans MS" panose="030F0702030302020204" pitchFamily="66" charset="0"/>
            </a:endParaRPr>
          </a:p>
        </p:txBody>
      </p:sp>
      <p:sp>
        <p:nvSpPr>
          <p:cNvPr id="3" name="Content Placeholder 2"/>
          <p:cNvSpPr>
            <a:spLocks noGrp="1"/>
          </p:cNvSpPr>
          <p:nvPr>
            <p:ph idx="1"/>
          </p:nvPr>
        </p:nvSpPr>
        <p:spPr/>
        <p:txBody>
          <a:bodyPr>
            <a:normAutofit/>
          </a:bodyPr>
          <a:lstStyle/>
          <a:p>
            <a:pPr>
              <a:buNone/>
            </a:pPr>
            <a:r>
              <a:rPr lang="fr-FR" i="1" dirty="0" smtClean="0"/>
              <a:t>en/au mois de </a:t>
            </a:r>
            <a:r>
              <a:rPr lang="fr-FR" dirty="0" smtClean="0"/>
              <a:t>+ </a:t>
            </a:r>
            <a:r>
              <a:rPr lang="fr-FR" dirty="0" err="1" smtClean="0"/>
              <a:t>months</a:t>
            </a:r>
            <a:endParaRPr lang="fr-FR" dirty="0" smtClean="0"/>
          </a:p>
          <a:p>
            <a:r>
              <a:rPr lang="fr-FR" i="1" dirty="0" smtClean="0"/>
              <a:t>en septembre</a:t>
            </a:r>
          </a:p>
          <a:p>
            <a:r>
              <a:rPr lang="fr-FR" i="1" dirty="0" smtClean="0"/>
              <a:t>au mois de septembre</a:t>
            </a:r>
            <a:endParaRPr lang="en-GB" i="1" dirty="0" smtClean="0"/>
          </a:p>
          <a:p>
            <a:pPr>
              <a:buNone/>
            </a:pPr>
            <a:endParaRPr lang="en-GB" dirty="0" smtClean="0"/>
          </a:p>
          <a:p>
            <a:pPr>
              <a:buNone/>
            </a:pPr>
            <a:r>
              <a:rPr lang="en-GB" dirty="0" smtClean="0"/>
              <a:t>Use of impersonal ‘</a:t>
            </a:r>
            <a:r>
              <a:rPr lang="en-GB" i="1" dirty="0" err="1" smtClean="0"/>
              <a:t>il</a:t>
            </a:r>
            <a:r>
              <a:rPr lang="en-GB" dirty="0" smtClean="0"/>
              <a:t>’ to mean ‘it’</a:t>
            </a:r>
          </a:p>
          <a:p>
            <a:r>
              <a:rPr lang="fr-FR" i="1" dirty="0" smtClean="0"/>
              <a:t>il pleut</a:t>
            </a:r>
            <a:endParaRPr lang="en-GB" dirty="0" smtClean="0"/>
          </a:p>
          <a:p>
            <a:r>
              <a:rPr lang="fr-FR" i="1" dirty="0" smtClean="0"/>
              <a:t>il neige</a:t>
            </a:r>
            <a:endParaRPr lang="en-GB"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4000" b="1" dirty="0">
                <a:solidFill>
                  <a:srgbClr val="6DC1E3"/>
                </a:solidFill>
                <a:latin typeface="Comic Sans MS" panose="030F0702030302020204" pitchFamily="66" charset="0"/>
              </a:rPr>
              <a:t>Teaching Tips</a:t>
            </a:r>
            <a:endParaRPr lang="en-GB" sz="4000" b="1" dirty="0">
              <a:solidFill>
                <a:srgbClr val="6DC1E3"/>
              </a:solidFill>
              <a:latin typeface="Comic Sans MS" panose="030F0702030302020204" pitchFamily="66" charset="0"/>
            </a:endParaRPr>
          </a:p>
        </p:txBody>
      </p:sp>
      <p:sp>
        <p:nvSpPr>
          <p:cNvPr id="3" name="Content Placeholder 2"/>
          <p:cNvSpPr>
            <a:spLocks noGrp="1"/>
          </p:cNvSpPr>
          <p:nvPr>
            <p:ph idx="1"/>
          </p:nvPr>
        </p:nvSpPr>
        <p:spPr/>
        <p:txBody>
          <a:bodyPr>
            <a:normAutofit fontScale="77500" lnSpcReduction="20000"/>
          </a:bodyPr>
          <a:lstStyle/>
          <a:p>
            <a:pPr>
              <a:buNone/>
            </a:pPr>
            <a:r>
              <a:rPr lang="en-GB" dirty="0" smtClean="0"/>
              <a:t>It is a good idea to vary the way you present new vocabulary, and to include a range of approaches (not always pictures) that will appeal to different learning styles. Actions and mimes can be very effective and actively involve the learners, especially if you ask them to invent their own gestures!</a:t>
            </a:r>
          </a:p>
          <a:p>
            <a:pPr>
              <a:buNone/>
            </a:pPr>
            <a:r>
              <a:rPr lang="en-GB" dirty="0" smtClean="0"/>
              <a:t>Learning all the months of the year thoroughly can take time.  In this context you may decide that it is appropriate to present the vocabulary fairly quickly, practise pronunciation and then provide a reference source such as a French calendar that learners can consult as they work on the task.  Months can be repeated and reinforced in different learning contexts, for example birthdays, seasons, festivals.</a:t>
            </a:r>
          </a:p>
          <a:p>
            <a:pPr>
              <a:buNone/>
            </a:pPr>
            <a:endParaRPr lang="en-GB" dirty="0" smtClean="0"/>
          </a:p>
          <a:p>
            <a:pPr>
              <a:buNone/>
            </a:pPr>
            <a:endParaRPr lang="en-GB" dirty="0" smtClean="0"/>
          </a:p>
          <a:p>
            <a:pPr>
              <a:buNone/>
            </a:pPr>
            <a:endParaRPr lang="en-GB"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4000" b="1" dirty="0">
                <a:solidFill>
                  <a:srgbClr val="6DC1E3"/>
                </a:solidFill>
                <a:latin typeface="Comic Sans MS" panose="030F0702030302020204" pitchFamily="66" charset="0"/>
              </a:rPr>
              <a:t>Do One Thing!</a:t>
            </a:r>
            <a:endParaRPr lang="en-GB" sz="4000" b="1" dirty="0">
              <a:solidFill>
                <a:srgbClr val="6DC1E3"/>
              </a:solidFill>
              <a:latin typeface="Comic Sans MS" panose="030F0702030302020204" pitchFamily="66" charset="0"/>
            </a:endParaRPr>
          </a:p>
        </p:txBody>
      </p:sp>
      <p:sp>
        <p:nvSpPr>
          <p:cNvPr id="3" name="Content Placeholder 2"/>
          <p:cNvSpPr>
            <a:spLocks noGrp="1"/>
          </p:cNvSpPr>
          <p:nvPr>
            <p:ph idx="1"/>
          </p:nvPr>
        </p:nvSpPr>
        <p:spPr>
          <a:xfrm>
            <a:off x="457200" y="1600200"/>
            <a:ext cx="8229600" cy="4648200"/>
          </a:xfrm>
        </p:spPr>
        <p:txBody>
          <a:bodyPr>
            <a:normAutofit fontScale="92500" lnSpcReduction="10000"/>
          </a:bodyPr>
          <a:lstStyle/>
          <a:p>
            <a:r>
              <a:rPr lang="en-GB" dirty="0" smtClean="0"/>
              <a:t>Using a simple weather chart, ask your class every day ‘</a:t>
            </a:r>
            <a:r>
              <a:rPr lang="en-GB" i="1" dirty="0" err="1" smtClean="0"/>
              <a:t>Quel</a:t>
            </a:r>
            <a:r>
              <a:rPr lang="en-GB" i="1" dirty="0" smtClean="0"/>
              <a:t> temps fait-</a:t>
            </a:r>
            <a:r>
              <a:rPr lang="en-GB" i="1" dirty="0" err="1" smtClean="0"/>
              <a:t>il</a:t>
            </a:r>
            <a:r>
              <a:rPr lang="en-GB" i="1" dirty="0" smtClean="0"/>
              <a:t>?’</a:t>
            </a:r>
          </a:p>
          <a:p>
            <a:r>
              <a:rPr lang="en-GB" dirty="0" smtClean="0"/>
              <a:t>Think about how you can incorporate spoken French when children are finding out and recording information, by equipping them with a simple question and answer format to use in pairs or groups</a:t>
            </a:r>
          </a:p>
          <a:p>
            <a:r>
              <a:rPr lang="en-GB" dirty="0" smtClean="0"/>
              <a:t>Practise using a connective (</a:t>
            </a:r>
            <a:r>
              <a:rPr lang="en-GB" i="1" dirty="0" err="1" smtClean="0"/>
              <a:t>mais</a:t>
            </a:r>
            <a:r>
              <a:rPr lang="en-GB" i="1" dirty="0" smtClean="0"/>
              <a:t>/</a:t>
            </a:r>
            <a:r>
              <a:rPr lang="en-GB" i="1" dirty="0" err="1" smtClean="0"/>
              <a:t>cependant</a:t>
            </a:r>
            <a:r>
              <a:rPr lang="en-GB" i="1" dirty="0" smtClean="0"/>
              <a:t>/</a:t>
            </a:r>
            <a:r>
              <a:rPr lang="en-GB" i="1" dirty="0" err="1" smtClean="0"/>
              <a:t>pourtant</a:t>
            </a:r>
            <a:r>
              <a:rPr lang="en-GB" dirty="0" smtClean="0"/>
              <a:t>) to link two pieces of contrasting information</a:t>
            </a:r>
            <a:endParaRPr lang="en-GB"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108520" y="525928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pic>
        <p:nvPicPr>
          <p:cNvPr id="1028" name="Picture 4" descr="Creative Commons Licens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5858525"/>
            <a:ext cx="847725" cy="304800"/>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6"/>
          <p:cNvSpPr>
            <a:spLocks noChangeArrowheads="1"/>
          </p:cNvSpPr>
          <p:nvPr/>
        </p:nvSpPr>
        <p:spPr bwMode="auto">
          <a:xfrm>
            <a:off x="179512" y="6127829"/>
            <a:ext cx="9360024" cy="6001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100" b="1" i="0" u="none" strike="noStrike" cap="none" normalizeH="0" baseline="0" dirty="0"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Ensemble Languages Project, 2015</a:t>
            </a:r>
            <a:endParaRPr kumimoji="0" lang="en-GB" altLang="en-US" sz="7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100" b="1" i="0" u="none" strike="noStrike" cap="none" normalizeH="0" baseline="0" dirty="0"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2015 for the Ensemble Languages Project, </a:t>
            </a:r>
            <a:r>
              <a:rPr kumimoji="0" lang="en-GB" altLang="en-US" sz="1100" b="1" i="0" u="none" strike="noStrike" cap="none" normalizeH="0" baseline="0" dirty="0" err="1"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Ensemble_Let</a:t>
            </a:r>
            <a:r>
              <a:rPr kumimoji="0" lang="en-GB" altLang="en-US" sz="1100" b="1" i="0" u="none" strike="noStrike" cap="none" normalizeH="0" baseline="0" dirty="0" err="1"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t>
            </a:r>
            <a:r>
              <a:rPr kumimoji="0" lang="en-GB" altLang="en-US" sz="1100" b="1" i="0" u="none" strike="noStrike" cap="none" normalizeH="0" baseline="0" dirty="0" err="1"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s</a:t>
            </a:r>
            <a:r>
              <a:rPr kumimoji="0" lang="en-GB" altLang="en-US" sz="1100" b="1" i="0" u="none" strike="noStrike" cap="none" normalizeH="0" baseline="0" dirty="0"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 Enjoy </a:t>
            </a:r>
            <a:r>
              <a:rPr kumimoji="0" lang="en-GB" altLang="en-US" sz="1100" b="1" i="0" u="none" strike="noStrike" cap="none" normalizeH="0" baseline="0" dirty="0"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Places Session 3</a:t>
            </a:r>
            <a:r>
              <a:rPr kumimoji="0" lang="en-GB" altLang="en-US" sz="1100" b="1" i="0" u="none" strike="noStrike" cap="none" normalizeH="0" dirty="0"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 Summary</a:t>
            </a:r>
            <a:endParaRPr kumimoji="0" lang="en-GB" altLang="en-US" sz="7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100" b="1" i="0" u="none" strike="noStrike" cap="none" normalizeH="0" baseline="0" dirty="0"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This work is licensed under the Creative Commons Attribution-</a:t>
            </a:r>
            <a:r>
              <a:rPr kumimoji="0" lang="en-GB" altLang="en-US" sz="1100" b="1" i="0" u="none" strike="noStrike" cap="none" normalizeH="0" baseline="0" dirty="0" err="1"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NonCommercial</a:t>
            </a:r>
            <a:r>
              <a:rPr kumimoji="0" lang="en-GB" altLang="en-US" sz="1100" b="1" i="0" u="none" strike="noStrike" cap="none" normalizeH="0" baseline="0" dirty="0"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 4.0 International License: http://creativecommons.org/licenses/by-nc/4.0/.</a:t>
            </a:r>
            <a:endParaRPr kumimoji="0" lang="en-GB" altLang="en-US"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78073202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1870</TotalTime>
  <Words>420</Words>
  <Application>Microsoft Office PowerPoint</Application>
  <PresentationFormat>On-screen Show (4:3)</PresentationFormat>
  <Paragraphs>58</Paragraphs>
  <Slides>7</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7</vt:i4>
      </vt:variant>
    </vt:vector>
  </HeadingPairs>
  <TitlesOfParts>
    <vt:vector size="13" baseType="lpstr">
      <vt:lpstr>Arial</vt:lpstr>
      <vt:lpstr>Arial Narrow</vt:lpstr>
      <vt:lpstr>Calibri</vt:lpstr>
      <vt:lpstr>Comic Sans MS</vt:lpstr>
      <vt:lpstr>Times New Roman</vt:lpstr>
      <vt:lpstr>Office Theme</vt:lpstr>
      <vt:lpstr>PowerPoint Presentation</vt:lpstr>
      <vt:lpstr>Let’s Enjoy Places – Session 3</vt:lpstr>
      <vt:lpstr>Phonics Focus</vt:lpstr>
      <vt:lpstr>Grammar Focus</vt:lpstr>
      <vt:lpstr>Teaching Tips</vt:lpstr>
      <vt:lpstr>Do One Thing!</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Love One Picture – Session 1</dc:title>
  <dc:creator>Susan</dc:creator>
  <cp:lastModifiedBy>Charlotte Johnston</cp:lastModifiedBy>
  <cp:revision>77</cp:revision>
  <dcterms:created xsi:type="dcterms:W3CDTF">2006-08-16T00:00:00Z</dcterms:created>
  <dcterms:modified xsi:type="dcterms:W3CDTF">2015-05-29T12:54:13Z</dcterms:modified>
</cp:coreProperties>
</file>