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1" r:id="rId5"/>
    <p:sldId id="262" r:id="rId6"/>
    <p:sldId id="263"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72" y="57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3D19A03-C058-437A-950D-52A5B28B4109}" type="datetimeFigureOut">
              <a:rPr lang="en-GB" smtClean="0"/>
              <a:pPr/>
              <a:t>29/05/2015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A46ADF2-A4EE-4F70-8EA7-BA678CED62C4}"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3D19A03-C058-437A-950D-52A5B28B4109}" type="datetimeFigureOut">
              <a:rPr lang="en-GB" smtClean="0"/>
              <a:pPr/>
              <a:t>29/05/2015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A46ADF2-A4EE-4F70-8EA7-BA678CED62C4}"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3D19A03-C058-437A-950D-52A5B28B4109}" type="datetimeFigureOut">
              <a:rPr lang="en-GB" smtClean="0"/>
              <a:pPr/>
              <a:t>29/05/2015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A46ADF2-A4EE-4F70-8EA7-BA678CED62C4}"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3D19A03-C058-437A-950D-52A5B28B4109}" type="datetimeFigureOut">
              <a:rPr lang="en-GB" smtClean="0"/>
              <a:pPr/>
              <a:t>29/05/2015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A46ADF2-A4EE-4F70-8EA7-BA678CED62C4}"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3D19A03-C058-437A-950D-52A5B28B4109}" type="datetimeFigureOut">
              <a:rPr lang="en-GB" smtClean="0"/>
              <a:pPr/>
              <a:t>29/05/2015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A46ADF2-A4EE-4F70-8EA7-BA678CED62C4}"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33D19A03-C058-437A-950D-52A5B28B4109}" type="datetimeFigureOut">
              <a:rPr lang="en-GB" smtClean="0"/>
              <a:pPr/>
              <a:t>29/05/2015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A46ADF2-A4EE-4F70-8EA7-BA678CED62C4}"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3D19A03-C058-437A-950D-52A5B28B4109}" type="datetimeFigureOut">
              <a:rPr lang="en-GB" smtClean="0"/>
              <a:pPr/>
              <a:t>29/05/2015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A46ADF2-A4EE-4F70-8EA7-BA678CED62C4}"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3D19A03-C058-437A-950D-52A5B28B4109}" type="datetimeFigureOut">
              <a:rPr lang="en-GB" smtClean="0"/>
              <a:pPr/>
              <a:t>29/05/2015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A46ADF2-A4EE-4F70-8EA7-BA678CED62C4}"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D19A03-C058-437A-950D-52A5B28B4109}" type="datetimeFigureOut">
              <a:rPr lang="en-GB" smtClean="0"/>
              <a:pPr/>
              <a:t>29/05/2015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A46ADF2-A4EE-4F70-8EA7-BA678CED62C4}"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3D19A03-C058-437A-950D-52A5B28B4109}" type="datetimeFigureOut">
              <a:rPr lang="en-GB" smtClean="0"/>
              <a:pPr/>
              <a:t>29/05/2015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A46ADF2-A4EE-4F70-8EA7-BA678CED62C4}"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3D19A03-C058-437A-950D-52A5B28B4109}" type="datetimeFigureOut">
              <a:rPr lang="en-GB" smtClean="0"/>
              <a:pPr/>
              <a:t>29/05/2015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A46ADF2-A4EE-4F70-8EA7-BA678CED62C4}"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D19A03-C058-437A-950D-52A5B28B4109}" type="datetimeFigureOut">
              <a:rPr lang="en-GB" smtClean="0"/>
              <a:pPr/>
              <a:t>29/05/2015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46ADF2-A4EE-4F70-8EA7-BA678CED62C4}"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Susan\Pictures\CC Search images\800px-Martinique_Beach_(Salines).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4" name="Rectangle 3"/>
          <p:cNvSpPr/>
          <p:nvPr/>
        </p:nvSpPr>
        <p:spPr>
          <a:xfrm>
            <a:off x="323528" y="5229200"/>
            <a:ext cx="5184576" cy="830997"/>
          </a:xfrm>
          <a:prstGeom prst="rect">
            <a:avLst/>
          </a:prstGeom>
          <a:noFill/>
        </p:spPr>
        <p:txBody>
          <a:bodyPr wrap="square">
            <a:spAutoFit/>
          </a:bodyPr>
          <a:lstStyle/>
          <a:p>
            <a:r>
              <a:rPr lang="en-GB" sz="4800" b="1" dirty="0" smtClean="0">
                <a:solidFill>
                  <a:srgbClr val="FF0000"/>
                </a:solidFill>
              </a:rPr>
              <a:t>Let’s Enjoy Places</a:t>
            </a:r>
            <a:endParaRPr lang="en-GB" sz="4800" dirty="0"/>
          </a:p>
        </p:txBody>
      </p:sp>
      <p:sp>
        <p:nvSpPr>
          <p:cNvPr id="5" name="Rectangle 4"/>
          <p:cNvSpPr/>
          <p:nvPr/>
        </p:nvSpPr>
        <p:spPr>
          <a:xfrm>
            <a:off x="4932040" y="6093296"/>
            <a:ext cx="3877408" cy="584775"/>
          </a:xfrm>
          <a:prstGeom prst="rect">
            <a:avLst/>
          </a:prstGeom>
          <a:noFill/>
        </p:spPr>
        <p:txBody>
          <a:bodyPr wrap="none">
            <a:spAutoFit/>
          </a:bodyPr>
          <a:lstStyle/>
          <a:p>
            <a:r>
              <a:rPr lang="en-GB" sz="3200" b="1" dirty="0" smtClean="0"/>
              <a:t>Overview for learners</a:t>
            </a:r>
            <a:endParaRPr lang="en-GB" sz="3200"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4000" b="1" dirty="0">
                <a:solidFill>
                  <a:srgbClr val="6DC1E3"/>
                </a:solidFill>
                <a:latin typeface="Comic Sans MS" panose="030F0702030302020204" pitchFamily="66" charset="0"/>
              </a:rPr>
              <a:t>What you will learn</a:t>
            </a:r>
            <a:endParaRPr lang="en-GB" sz="4000" b="1" dirty="0">
              <a:solidFill>
                <a:srgbClr val="6DC1E3"/>
              </a:solidFill>
              <a:latin typeface="Comic Sans MS" panose="030F0702030302020204" pitchFamily="66" charset="0"/>
            </a:endParaRPr>
          </a:p>
        </p:txBody>
      </p:sp>
      <p:sp>
        <p:nvSpPr>
          <p:cNvPr id="3" name="Content Placeholder 2"/>
          <p:cNvSpPr>
            <a:spLocks noGrp="1"/>
          </p:cNvSpPr>
          <p:nvPr>
            <p:ph idx="1"/>
          </p:nvPr>
        </p:nvSpPr>
        <p:spPr/>
        <p:txBody>
          <a:bodyPr>
            <a:normAutofit fontScale="92500" lnSpcReduction="10000"/>
          </a:bodyPr>
          <a:lstStyle/>
          <a:p>
            <a:pPr lvl="0"/>
            <a:r>
              <a:rPr lang="en-GB" dirty="0" smtClean="0"/>
              <a:t>How to talk about a place in French: describing some features of a French-speaking country </a:t>
            </a:r>
          </a:p>
          <a:p>
            <a:pPr lvl="0"/>
            <a:r>
              <a:rPr lang="en-GB" dirty="0" smtClean="0"/>
              <a:t>How to construct simple sentences from the words you learn</a:t>
            </a:r>
          </a:p>
          <a:p>
            <a:pPr lvl="0"/>
            <a:r>
              <a:rPr lang="en-GB" dirty="0" smtClean="0"/>
              <a:t>Good pronunciation</a:t>
            </a:r>
          </a:p>
          <a:p>
            <a:pPr lvl="0"/>
            <a:r>
              <a:rPr lang="en-GB" dirty="0" smtClean="0"/>
              <a:t>Good intonation</a:t>
            </a:r>
          </a:p>
          <a:p>
            <a:pPr lvl="0"/>
            <a:r>
              <a:rPr lang="en-GB" dirty="0" smtClean="0"/>
              <a:t>A limited range of simple structures and rules</a:t>
            </a:r>
          </a:p>
          <a:p>
            <a:pPr lvl="0"/>
            <a:r>
              <a:rPr lang="en-GB" dirty="0" smtClean="0"/>
              <a:t>Key vocabulary to talk about geographical features, climate and human activities </a:t>
            </a:r>
          </a:p>
          <a:p>
            <a:pPr lvl="0"/>
            <a:endParaRPr lang="en-GB"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4000" b="1" dirty="0">
                <a:solidFill>
                  <a:srgbClr val="6DC1E3"/>
                </a:solidFill>
                <a:latin typeface="Comic Sans MS" panose="030F0702030302020204" pitchFamily="66" charset="0"/>
              </a:rPr>
              <a:t>What you will be able to do</a:t>
            </a:r>
            <a:br>
              <a:rPr lang="en-GB" sz="4000" b="1" dirty="0">
                <a:solidFill>
                  <a:srgbClr val="6DC1E3"/>
                </a:solidFill>
                <a:latin typeface="Comic Sans MS" panose="030F0702030302020204" pitchFamily="66" charset="0"/>
              </a:rPr>
            </a:br>
            <a:endParaRPr lang="en-GB" sz="4000" b="1" dirty="0">
              <a:solidFill>
                <a:srgbClr val="6DC1E3"/>
              </a:solidFill>
              <a:latin typeface="Comic Sans MS" panose="030F0702030302020204" pitchFamily="66" charset="0"/>
            </a:endParaRPr>
          </a:p>
        </p:txBody>
      </p:sp>
      <p:sp>
        <p:nvSpPr>
          <p:cNvPr id="3" name="Content Placeholder 2"/>
          <p:cNvSpPr>
            <a:spLocks noGrp="1"/>
          </p:cNvSpPr>
          <p:nvPr>
            <p:ph idx="1"/>
          </p:nvPr>
        </p:nvSpPr>
        <p:spPr/>
        <p:txBody>
          <a:bodyPr>
            <a:normAutofit/>
          </a:bodyPr>
          <a:lstStyle/>
          <a:p>
            <a:pPr lvl="0"/>
            <a:r>
              <a:rPr lang="en-GB" dirty="0" smtClean="0"/>
              <a:t>Teach the children how to talk about geographical features using maps</a:t>
            </a:r>
          </a:p>
          <a:p>
            <a:pPr lvl="0"/>
            <a:r>
              <a:rPr lang="en-GB" dirty="0" smtClean="0"/>
              <a:t>Teach how to say what the weather is like</a:t>
            </a:r>
          </a:p>
          <a:p>
            <a:pPr lvl="0"/>
            <a:r>
              <a:rPr lang="en-GB" dirty="0" smtClean="0"/>
              <a:t>Teach them how to make simple sentences to describe a country and what goes on there</a:t>
            </a:r>
          </a:p>
          <a:p>
            <a:pPr lvl="0"/>
            <a:r>
              <a:rPr lang="en-GB" dirty="0" smtClean="0"/>
              <a:t>Teach some dictionary skills</a:t>
            </a:r>
          </a:p>
          <a:p>
            <a:pPr lvl="0"/>
            <a:r>
              <a:rPr lang="en-GB" dirty="0" smtClean="0"/>
              <a:t>Set up a number of activities using a place as a stimulus for language learning</a:t>
            </a:r>
          </a:p>
          <a:p>
            <a:pPr lvl="0"/>
            <a:endParaRPr lang="en-GB"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b="1" dirty="0">
                <a:solidFill>
                  <a:srgbClr val="6DC1E3"/>
                </a:solidFill>
                <a:latin typeface="Comic Sans MS" panose="030F0702030302020204" pitchFamily="66" charset="0"/>
              </a:rPr>
              <a:t>Links and coverage</a:t>
            </a:r>
            <a:endParaRPr lang="en-GB" sz="4000" b="1" dirty="0">
              <a:solidFill>
                <a:srgbClr val="6DC1E3"/>
              </a:solidFill>
              <a:latin typeface="Comic Sans MS" panose="030F0702030302020204" pitchFamily="66" charset="0"/>
            </a:endParaRPr>
          </a:p>
        </p:txBody>
      </p:sp>
      <p:sp>
        <p:nvSpPr>
          <p:cNvPr id="3" name="Content Placeholder 2"/>
          <p:cNvSpPr>
            <a:spLocks noGrp="1"/>
          </p:cNvSpPr>
          <p:nvPr>
            <p:ph idx="1"/>
          </p:nvPr>
        </p:nvSpPr>
        <p:spPr/>
        <p:txBody>
          <a:bodyPr>
            <a:normAutofit fontScale="92500" lnSpcReduction="20000"/>
          </a:bodyPr>
          <a:lstStyle/>
          <a:p>
            <a:pPr indent="0">
              <a:buNone/>
            </a:pPr>
            <a:r>
              <a:rPr lang="en-GB" dirty="0"/>
              <a:t>The module covers 6 sessions. It maps to the Common European Framework of Reference for languages (CEFR), level A1 (Breakthrough or Beginner) and when teaching the children, you will be developing aspects of the National Curriculum Subject Content for Key Stage 2 Languages. In each session you will learn new language as well as activities to use in the classroom. You can start straight away teaching as you learn. At the end of each session you can take away a prompt sheet for the language you will need and links to supporting resources.</a:t>
            </a:r>
          </a:p>
          <a:p>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2"/>
            <a:ext cx="8229600" cy="504056"/>
          </a:xfrm>
        </p:spPr>
        <p:txBody>
          <a:bodyPr>
            <a:noAutofit/>
          </a:bodyPr>
          <a:lstStyle/>
          <a:p>
            <a:r>
              <a:rPr lang="en-GB" sz="3200" b="1" dirty="0">
                <a:solidFill>
                  <a:srgbClr val="6DC1E3"/>
                </a:solidFill>
                <a:latin typeface="Comic Sans MS" panose="030F0702030302020204" pitchFamily="66" charset="0"/>
              </a:rPr>
              <a:t>KS2 National Curriculum coverage</a:t>
            </a:r>
            <a:br>
              <a:rPr lang="en-GB" sz="3200" b="1" dirty="0">
                <a:solidFill>
                  <a:srgbClr val="6DC1E3"/>
                </a:solidFill>
                <a:latin typeface="Comic Sans MS" panose="030F0702030302020204" pitchFamily="66" charset="0"/>
              </a:rPr>
            </a:br>
            <a:endParaRPr lang="en-GB" sz="3200" b="1" dirty="0">
              <a:solidFill>
                <a:srgbClr val="6DC1E3"/>
              </a:solidFill>
              <a:latin typeface="Comic Sans MS" panose="030F0702030302020204" pitchFamily="66" charset="0"/>
            </a:endParaRPr>
          </a:p>
        </p:txBody>
      </p:sp>
      <p:sp>
        <p:nvSpPr>
          <p:cNvPr id="3" name="Content Placeholder 2"/>
          <p:cNvSpPr>
            <a:spLocks noGrp="1"/>
          </p:cNvSpPr>
          <p:nvPr>
            <p:ph idx="1"/>
          </p:nvPr>
        </p:nvSpPr>
        <p:spPr>
          <a:xfrm>
            <a:off x="457200" y="908720"/>
            <a:ext cx="8229600" cy="5217443"/>
          </a:xfrm>
        </p:spPr>
        <p:txBody>
          <a:bodyPr>
            <a:normAutofit fontScale="92500" lnSpcReduction="20000"/>
          </a:bodyPr>
          <a:lstStyle/>
          <a:p>
            <a:pPr>
              <a:buNone/>
            </a:pPr>
            <a:r>
              <a:rPr lang="en-GB" sz="2600" dirty="0"/>
              <a:t>Children will have opportunities to</a:t>
            </a:r>
            <a:r>
              <a:rPr lang="en-GB" sz="2600" dirty="0" smtClean="0"/>
              <a:t>:</a:t>
            </a:r>
          </a:p>
          <a:p>
            <a:pPr lvl="0"/>
            <a:r>
              <a:rPr lang="en-GB" sz="2400" dirty="0" smtClean="0"/>
              <a:t>listen attentively to spoken language and show understanding by joining in and responding</a:t>
            </a:r>
          </a:p>
          <a:p>
            <a:pPr lvl="0"/>
            <a:r>
              <a:rPr lang="en-GB" sz="2400" dirty="0" smtClean="0"/>
              <a:t>engage in conversations; ask and answer questions; express opinions and respond to those of others; seek clarification and help </a:t>
            </a:r>
          </a:p>
          <a:p>
            <a:pPr lvl="0"/>
            <a:r>
              <a:rPr lang="en-GB" sz="2400" dirty="0" smtClean="0"/>
              <a:t>speak in sentences, using familiar vocabulary, phrases and basic language structures</a:t>
            </a:r>
          </a:p>
          <a:p>
            <a:pPr lvl="0"/>
            <a:r>
              <a:rPr lang="en-GB" sz="2400" dirty="0" smtClean="0"/>
              <a:t>develop accurate pronunciation and intonation so that others understand when they are reading aloud or using familiar words and phrases</a:t>
            </a:r>
          </a:p>
          <a:p>
            <a:pPr lvl="0"/>
            <a:r>
              <a:rPr lang="en-GB" sz="2400" dirty="0" smtClean="0"/>
              <a:t>present ideas and information orally to a range of audiences </a:t>
            </a:r>
          </a:p>
          <a:p>
            <a:pPr lvl="0"/>
            <a:r>
              <a:rPr lang="en-GB" sz="2400" dirty="0" smtClean="0"/>
              <a:t>describe people, places, things and actions orally and in writing </a:t>
            </a:r>
          </a:p>
          <a:p>
            <a:r>
              <a:rPr lang="en-GB" sz="2400" dirty="0" smtClean="0"/>
              <a:t>understand basic grammar appropriate to the language being studied, including (where relevant): feminine, masculine and neuter forms and the conjugation of high-frequency verbs; key features and patterns of the language; how to apply these, for instance, to build sentences; and how these differ from or are similar to English. </a:t>
            </a:r>
            <a:endParaRPr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108520" y="525928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028" name="Picture 4" descr="Creative Commons Licens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5858525"/>
            <a:ext cx="847725" cy="30480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6"/>
          <p:cNvSpPr>
            <a:spLocks noChangeArrowheads="1"/>
          </p:cNvSpPr>
          <p:nvPr/>
        </p:nvSpPr>
        <p:spPr bwMode="auto">
          <a:xfrm>
            <a:off x="179512" y="6127829"/>
            <a:ext cx="9360024" cy="600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Ensemble Languages Project, 2015</a:t>
            </a:r>
            <a:endParaRPr kumimoji="0" lang="en-GB" altLang="en-US" sz="7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2015 for the Ensemble Languages Project, </a:t>
            </a:r>
            <a:r>
              <a:rPr kumimoji="0" lang="en-GB" altLang="en-US" sz="1100" b="1" i="0" u="none" strike="noStrike" cap="none" normalizeH="0" baseline="0" dirty="0" err="1"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Ensemble_Let</a:t>
            </a:r>
            <a:r>
              <a:rPr kumimoji="0" lang="en-GB" altLang="en-US" sz="1100" b="1"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r>
              <a:rPr kumimoji="0" lang="en-GB" altLang="en-US" sz="1100" b="1" i="0" u="none" strike="noStrike" cap="none" normalizeH="0" baseline="0" dirty="0" err="1"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s</a:t>
            </a: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 Enjoy </a:t>
            </a: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Places Overview for Learners</a:t>
            </a:r>
            <a:endParaRPr kumimoji="0" lang="en-GB" altLang="en-US" sz="7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This work is licensed under the Creative Commons Attribution-</a:t>
            </a:r>
            <a:r>
              <a:rPr kumimoji="0" lang="en-GB" altLang="en-US" sz="1100" b="1" i="0" u="none" strike="noStrike" cap="none" normalizeH="0" baseline="0" dirty="0" err="1"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NonCommercial</a:t>
            </a: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 4.0 International License: http://creativecommons.org/licenses/by-nc/4.0/.</a:t>
            </a:r>
            <a:endParaRPr kumimoji="0" lang="en-GB"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3906462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2233</TotalTime>
  <Words>422</Words>
  <Application>Microsoft Office PowerPoint</Application>
  <PresentationFormat>On-screen Show (4:3)</PresentationFormat>
  <Paragraphs>29</Paragraphs>
  <Slides>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Arial</vt:lpstr>
      <vt:lpstr>Arial Narrow</vt:lpstr>
      <vt:lpstr>Calibri</vt:lpstr>
      <vt:lpstr>Comic Sans MS</vt:lpstr>
      <vt:lpstr>Times New Roman</vt:lpstr>
      <vt:lpstr>Office Theme</vt:lpstr>
      <vt:lpstr>PowerPoint Presentation</vt:lpstr>
      <vt:lpstr>What you will learn</vt:lpstr>
      <vt:lpstr>What you will be able to do </vt:lpstr>
      <vt:lpstr>Links and coverage</vt:lpstr>
      <vt:lpstr>KS2 National Curriculum coverage </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Love One Picture</dc:title>
  <dc:creator>Susan</dc:creator>
  <cp:lastModifiedBy>Charlotte Johnston</cp:lastModifiedBy>
  <cp:revision>114</cp:revision>
  <dcterms:created xsi:type="dcterms:W3CDTF">2014-02-17T14:39:18Z</dcterms:created>
  <dcterms:modified xsi:type="dcterms:W3CDTF">2015-05-29T12:46:24Z</dcterms:modified>
</cp:coreProperties>
</file>