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places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smtClean="0"/>
              <a:t>Session </a:t>
            </a:r>
            <a:r>
              <a:rPr lang="en-GB" b="1" smtClean="0"/>
              <a:t>5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170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 Enjoy Places – Session 5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876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600" i="1" dirty="0" smtClean="0"/>
              <a:t>la banane </a:t>
            </a:r>
            <a:r>
              <a:rPr lang="fr-FR" sz="1600" dirty="0" smtClean="0"/>
              <a:t>- banana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la canne à sucre - </a:t>
            </a:r>
            <a:r>
              <a:rPr lang="fr-FR" sz="1600" dirty="0" err="1" smtClean="0"/>
              <a:t>sugar</a:t>
            </a:r>
            <a:r>
              <a:rPr lang="fr-FR" sz="1600" dirty="0" smtClean="0"/>
              <a:t> cane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la pomme de terre</a:t>
            </a:r>
            <a:r>
              <a:rPr lang="fr-FR" sz="1600" dirty="0" smtClean="0"/>
              <a:t> - </a:t>
            </a:r>
            <a:r>
              <a:rPr lang="fr-FR" sz="1600" dirty="0" err="1" smtClean="0"/>
              <a:t>potato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l’igname -</a:t>
            </a:r>
            <a:r>
              <a:rPr lang="fr-FR" sz="1600" dirty="0" smtClean="0"/>
              <a:t> </a:t>
            </a:r>
            <a:r>
              <a:rPr lang="fr-FR" sz="1600" dirty="0" err="1" smtClean="0"/>
              <a:t>yam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le melon – </a:t>
            </a:r>
            <a:r>
              <a:rPr lang="fr-FR" sz="1600" dirty="0" smtClean="0"/>
              <a:t>melon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l’ananas </a:t>
            </a:r>
            <a:r>
              <a:rPr lang="fr-FR" sz="1600" dirty="0" smtClean="0"/>
              <a:t>– </a:t>
            </a:r>
            <a:r>
              <a:rPr lang="fr-FR" sz="1600" dirty="0" err="1" smtClean="0"/>
              <a:t>pineapple</a:t>
            </a:r>
            <a:r>
              <a:rPr lang="fr-FR" sz="1600" dirty="0" smtClean="0"/>
              <a:t> 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 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premier/</a:t>
            </a:r>
            <a:r>
              <a:rPr lang="en-GB" sz="1600" i="1" dirty="0" smtClean="0"/>
              <a:t> première </a:t>
            </a:r>
            <a:r>
              <a:rPr lang="en-GB" sz="1600" dirty="0" smtClean="0"/>
              <a:t>– first </a:t>
            </a:r>
          </a:p>
          <a:p>
            <a:pPr>
              <a:buNone/>
            </a:pPr>
            <a:r>
              <a:rPr lang="fr-FR" sz="1600" i="1" dirty="0" smtClean="0"/>
              <a:t>deuxième</a:t>
            </a:r>
            <a:r>
              <a:rPr lang="fr-FR" sz="1600" dirty="0" smtClean="0"/>
              <a:t> – second 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troisième – </a:t>
            </a:r>
            <a:r>
              <a:rPr lang="fr-FR" sz="1600" dirty="0" err="1" smtClean="0"/>
              <a:t>third</a:t>
            </a:r>
            <a:r>
              <a:rPr lang="fr-FR" sz="1600" dirty="0" smtClean="0"/>
              <a:t> 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quatrième – </a:t>
            </a:r>
            <a:r>
              <a:rPr lang="fr-FR" sz="1600" dirty="0" err="1" smtClean="0"/>
              <a:t>fourth</a:t>
            </a:r>
            <a:r>
              <a:rPr lang="fr-FR" sz="1600" dirty="0" smtClean="0"/>
              <a:t> 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cinquième – </a:t>
            </a:r>
            <a:r>
              <a:rPr lang="fr-FR" sz="1600" dirty="0" err="1" smtClean="0"/>
              <a:t>fifth</a:t>
            </a:r>
            <a:r>
              <a:rPr lang="fr-FR" sz="1600" dirty="0" smtClean="0"/>
              <a:t> 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 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est cultivé(e) </a:t>
            </a:r>
            <a:r>
              <a:rPr lang="fr-FR" sz="1600" dirty="0" smtClean="0"/>
              <a:t>–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grown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 </a:t>
            </a:r>
            <a:endParaRPr lang="en-GB" sz="1600" dirty="0" smtClean="0"/>
          </a:p>
          <a:p>
            <a:pPr>
              <a:buNone/>
            </a:pPr>
            <a:r>
              <a:rPr lang="en-GB" sz="1600" dirty="0" smtClean="0"/>
              <a:t>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0" y="990600"/>
            <a:ext cx="3962400" cy="563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600" b="1" dirty="0" smtClean="0"/>
              <a:t>Extra</a:t>
            </a:r>
          </a:p>
          <a:p>
            <a:pPr>
              <a:buNone/>
            </a:pP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la culture</a:t>
            </a:r>
            <a:r>
              <a:rPr lang="fr-FR" sz="1600" dirty="0" smtClean="0"/>
              <a:t> – </a:t>
            </a:r>
            <a:r>
              <a:rPr lang="fr-FR" sz="1600" dirty="0" err="1" smtClean="0"/>
              <a:t>growth</a:t>
            </a:r>
            <a:r>
              <a:rPr lang="fr-FR" sz="1600" dirty="0" smtClean="0"/>
              <a:t>/ </a:t>
            </a:r>
            <a:r>
              <a:rPr lang="fr-FR" sz="1600" dirty="0" err="1" smtClean="0"/>
              <a:t>cultivation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le produit agricole</a:t>
            </a:r>
            <a:r>
              <a:rPr lang="fr-FR" sz="1600" dirty="0" smtClean="0"/>
              <a:t> – agricultural </a:t>
            </a:r>
            <a:r>
              <a:rPr lang="fr-FR" sz="1600" dirty="0" err="1" smtClean="0"/>
              <a:t>product</a:t>
            </a:r>
            <a:r>
              <a:rPr lang="fr-FR" sz="1600" dirty="0" smtClean="0"/>
              <a:t> 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l’ exportation – </a:t>
            </a:r>
            <a:r>
              <a:rPr lang="fr-FR" sz="1600" dirty="0" smtClean="0"/>
              <a:t>export 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la production</a:t>
            </a:r>
            <a:r>
              <a:rPr lang="fr-FR" sz="1600" dirty="0" smtClean="0"/>
              <a:t> – production 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 </a:t>
            </a:r>
            <a:endParaRPr lang="en-GB" sz="1600" dirty="0" smtClean="0"/>
          </a:p>
          <a:p>
            <a:pPr>
              <a:buNone/>
            </a:pPr>
            <a:endParaRPr lang="fr-FR" sz="1600" b="1" dirty="0" smtClean="0"/>
          </a:p>
          <a:p>
            <a:pPr>
              <a:buNone/>
            </a:pPr>
            <a:r>
              <a:rPr lang="fr-FR" sz="1600" b="1" dirty="0" err="1" smtClean="0"/>
              <a:t>Classroom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language</a:t>
            </a:r>
            <a:endParaRPr lang="fr-FR" sz="1600" b="1" dirty="0" smtClean="0"/>
          </a:p>
          <a:p>
            <a:pPr>
              <a:buNone/>
            </a:pPr>
            <a:r>
              <a:rPr lang="en-GB" sz="1600" i="1" dirty="0" smtClean="0"/>
              <a:t>un </a:t>
            </a:r>
            <a:r>
              <a:rPr lang="en-GB" sz="1600" i="1" dirty="0" err="1" smtClean="0"/>
              <a:t>jeu</a:t>
            </a:r>
            <a:r>
              <a:rPr lang="en-GB" sz="1600" i="1" dirty="0" smtClean="0"/>
              <a:t> de </a:t>
            </a:r>
            <a:r>
              <a:rPr lang="en-GB" sz="1600" i="1" dirty="0" err="1" smtClean="0"/>
              <a:t>mémoire</a:t>
            </a:r>
            <a:r>
              <a:rPr lang="en-GB" sz="1600" i="1" dirty="0" smtClean="0"/>
              <a:t> </a:t>
            </a:r>
            <a:r>
              <a:rPr lang="en-GB" sz="1600" dirty="0" smtClean="0"/>
              <a:t>– a memory game</a:t>
            </a:r>
          </a:p>
          <a:p>
            <a:pPr>
              <a:buNone/>
            </a:pPr>
            <a:r>
              <a:rPr lang="en-GB" sz="1600" i="1" dirty="0" err="1" smtClean="0"/>
              <a:t>c’est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ça</a:t>
            </a:r>
            <a:r>
              <a:rPr lang="en-GB" sz="1600" i="1" dirty="0" smtClean="0"/>
              <a:t>? </a:t>
            </a:r>
            <a:r>
              <a:rPr lang="en-GB" sz="1600" dirty="0" smtClean="0"/>
              <a:t>– is it that [one]?</a:t>
            </a:r>
            <a:endParaRPr lang="en-GB" sz="1600" i="1" dirty="0" smtClean="0"/>
          </a:p>
          <a:p>
            <a:pPr>
              <a:buNone/>
            </a:pPr>
            <a:r>
              <a:rPr lang="en-GB" sz="1600" i="1" dirty="0" err="1" smtClean="0"/>
              <a:t>oui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c’est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ça</a:t>
            </a:r>
            <a:r>
              <a:rPr lang="en-GB" sz="1600" dirty="0" smtClean="0"/>
              <a:t> – yes, it’s that</a:t>
            </a:r>
            <a:endParaRPr lang="en-GB" sz="1600" i="1" dirty="0" smtClean="0"/>
          </a:p>
          <a:p>
            <a:pPr>
              <a:buNone/>
            </a:pPr>
            <a:r>
              <a:rPr lang="en-GB" sz="1600" i="1" dirty="0" smtClean="0"/>
              <a:t>non, </a:t>
            </a:r>
            <a:r>
              <a:rPr lang="en-GB" sz="1600" i="1" dirty="0" err="1" smtClean="0"/>
              <a:t>ce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n’est</a:t>
            </a:r>
            <a:r>
              <a:rPr lang="en-GB" sz="1600" i="1" dirty="0" smtClean="0"/>
              <a:t> pas </a:t>
            </a:r>
            <a:r>
              <a:rPr lang="en-GB" sz="1600" i="1" dirty="0" err="1" smtClean="0"/>
              <a:t>ça</a:t>
            </a:r>
            <a:r>
              <a:rPr lang="en-GB" sz="1600" i="1" dirty="0" smtClean="0"/>
              <a:t> – </a:t>
            </a:r>
            <a:r>
              <a:rPr lang="en-GB" sz="1600" dirty="0" smtClean="0"/>
              <a:t>no, it’s not that</a:t>
            </a:r>
            <a:endParaRPr lang="fr-FR" sz="1600" b="1" dirty="0" smtClean="0"/>
          </a:p>
          <a:p>
            <a:pPr>
              <a:buNone/>
            </a:pPr>
            <a:endParaRPr lang="fr-FR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i="1" dirty="0" smtClean="0"/>
              <a:t>ç </a:t>
            </a:r>
            <a:r>
              <a:rPr lang="en-GB" dirty="0" smtClean="0"/>
              <a:t>in the word </a:t>
            </a:r>
            <a:r>
              <a:rPr lang="en-GB" i="1" dirty="0" err="1" smtClean="0"/>
              <a:t>ça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 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negative </a:t>
            </a:r>
            <a:r>
              <a:rPr lang="en-GB" i="1" dirty="0" smtClean="0"/>
              <a:t>ne …pas</a:t>
            </a:r>
            <a:endParaRPr lang="en-GB" dirty="0" smtClean="0"/>
          </a:p>
          <a:p>
            <a:pPr>
              <a:buNone/>
            </a:pPr>
            <a:r>
              <a:rPr lang="fr-FR" dirty="0" err="1" smtClean="0"/>
              <a:t>used</a:t>
            </a:r>
            <a:r>
              <a:rPr lang="fr-FR" dirty="0" smtClean="0"/>
              <a:t> in the phrase</a:t>
            </a:r>
            <a:endParaRPr lang="en-GB" dirty="0" smtClean="0"/>
          </a:p>
          <a:p>
            <a:r>
              <a:rPr lang="fr-FR" i="1" dirty="0" smtClean="0"/>
              <a:t>non, ce </a:t>
            </a:r>
            <a:r>
              <a:rPr lang="fr-FR" i="1" u="sng" dirty="0" smtClean="0"/>
              <a:t>n’</a:t>
            </a:r>
            <a:r>
              <a:rPr lang="fr-FR" i="1" dirty="0" smtClean="0"/>
              <a:t>est </a:t>
            </a:r>
            <a:r>
              <a:rPr lang="fr-FR" i="1" u="sng" dirty="0" smtClean="0"/>
              <a:t>pas</a:t>
            </a:r>
            <a:r>
              <a:rPr lang="fr-FR" i="1" dirty="0" smtClean="0"/>
              <a:t> ça</a:t>
            </a:r>
          </a:p>
          <a:p>
            <a:pPr>
              <a:buNone/>
            </a:pPr>
            <a:r>
              <a:rPr lang="fr-FR" dirty="0" smtClean="0"/>
              <a:t>The</a:t>
            </a:r>
            <a:r>
              <a:rPr lang="fr-FR" i="1" dirty="0" smtClean="0"/>
              <a:t> ne </a:t>
            </a:r>
            <a:r>
              <a:rPr lang="fr-FR" dirty="0" smtClean="0"/>
              <a:t>and</a:t>
            </a:r>
            <a:r>
              <a:rPr lang="fr-FR" i="1" dirty="0" smtClean="0"/>
              <a:t> pas </a:t>
            </a:r>
            <a:r>
              <a:rPr lang="fr-FR" dirty="0" smtClean="0"/>
              <a:t>go </a:t>
            </a:r>
            <a:r>
              <a:rPr lang="fr-FR" dirty="0" err="1" smtClean="0"/>
              <a:t>either</a:t>
            </a:r>
            <a:r>
              <a:rPr lang="fr-FR" dirty="0" smtClean="0"/>
              <a:t> </a:t>
            </a:r>
            <a:r>
              <a:rPr lang="fr-FR" dirty="0" err="1" smtClean="0"/>
              <a:t>side</a:t>
            </a:r>
            <a:r>
              <a:rPr lang="fr-FR" dirty="0" smtClean="0"/>
              <a:t> of the </a:t>
            </a:r>
            <a:r>
              <a:rPr lang="fr-FR" dirty="0" err="1" smtClean="0"/>
              <a:t>verb</a:t>
            </a:r>
            <a:r>
              <a:rPr lang="fr-FR" dirty="0" smtClean="0"/>
              <a:t> </a:t>
            </a:r>
            <a:r>
              <a:rPr lang="fr-FR" i="1" dirty="0" smtClean="0"/>
              <a:t>est </a:t>
            </a:r>
            <a:r>
              <a:rPr lang="fr-FR" dirty="0" smtClean="0"/>
              <a:t>(</a:t>
            </a:r>
            <a:r>
              <a:rPr lang="fr-FR" dirty="0" err="1" smtClean="0"/>
              <a:t>meaning</a:t>
            </a:r>
            <a:r>
              <a:rPr lang="fr-FR" i="1" dirty="0" smtClean="0"/>
              <a:t> ‘</a:t>
            </a:r>
            <a:r>
              <a:rPr lang="fr-FR" dirty="0" err="1" smtClean="0"/>
              <a:t>is</a:t>
            </a:r>
            <a:r>
              <a:rPr lang="fr-FR" dirty="0" smtClean="0"/>
              <a:t>’</a:t>
            </a:r>
            <a:r>
              <a:rPr lang="fr-FR" i="1" dirty="0" smtClean="0"/>
              <a:t>)</a:t>
            </a:r>
          </a:p>
          <a:p>
            <a:pPr>
              <a:buNone/>
            </a:pPr>
            <a:r>
              <a:rPr lang="fr-FR" i="1" dirty="0" smtClean="0"/>
              <a:t>Ne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shortened</a:t>
            </a:r>
            <a:r>
              <a:rPr lang="fr-FR" dirty="0" smtClean="0"/>
              <a:t> to </a:t>
            </a:r>
            <a:r>
              <a:rPr lang="fr-FR" i="1" dirty="0" smtClean="0"/>
              <a:t>n’ </a:t>
            </a:r>
            <a:r>
              <a:rPr lang="fr-FR" dirty="0" err="1" smtClean="0"/>
              <a:t>before</a:t>
            </a:r>
            <a:r>
              <a:rPr lang="fr-FR" dirty="0" smtClean="0"/>
              <a:t> a </a:t>
            </a:r>
            <a:r>
              <a:rPr lang="fr-FR" dirty="0" err="1" smtClean="0"/>
              <a:t>vowel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 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Remind learners of all the successful speaking they have done in Sessions 1-5 without ‘reading from a script’.  Encourage them to rehearse without reading notes, but to use pictures and a few word prompts to guide them.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One Thing!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/>
          </a:bodyPr>
          <a:lstStyle/>
          <a:p>
            <a:r>
              <a:rPr lang="en-GB" dirty="0" smtClean="0"/>
              <a:t>Ask children to speak in French using pictures as prompts rather than words</a:t>
            </a:r>
          </a:p>
          <a:p>
            <a:r>
              <a:rPr lang="en-GB" dirty="0" smtClean="0"/>
              <a:t>Use the phrases </a:t>
            </a:r>
            <a:r>
              <a:rPr lang="en-GB" i="1" dirty="0" err="1" smtClean="0"/>
              <a:t>c’est</a:t>
            </a:r>
            <a:r>
              <a:rPr lang="en-GB" i="1" dirty="0" smtClean="0"/>
              <a:t> </a:t>
            </a:r>
            <a:r>
              <a:rPr lang="en-GB" i="1" dirty="0" err="1" smtClean="0"/>
              <a:t>ça</a:t>
            </a:r>
            <a:r>
              <a:rPr lang="en-GB" i="1" dirty="0" smtClean="0"/>
              <a:t>? /</a:t>
            </a:r>
            <a:r>
              <a:rPr lang="en-GB" i="1" dirty="0" err="1" smtClean="0"/>
              <a:t>oui</a:t>
            </a:r>
            <a:r>
              <a:rPr lang="en-GB" i="1" dirty="0" smtClean="0"/>
              <a:t> </a:t>
            </a:r>
            <a:r>
              <a:rPr lang="en-GB" i="1" dirty="0" err="1" smtClean="0"/>
              <a:t>c’est</a:t>
            </a:r>
            <a:r>
              <a:rPr lang="en-GB" i="1" dirty="0" smtClean="0"/>
              <a:t> </a:t>
            </a:r>
            <a:r>
              <a:rPr lang="en-GB" i="1" dirty="0" err="1" smtClean="0"/>
              <a:t>ça</a:t>
            </a:r>
            <a:r>
              <a:rPr lang="en-GB" i="1" dirty="0" smtClean="0"/>
              <a:t> /non, </a:t>
            </a:r>
            <a:r>
              <a:rPr lang="en-GB" i="1" dirty="0" err="1" smtClean="0"/>
              <a:t>ce</a:t>
            </a:r>
            <a:r>
              <a:rPr lang="en-GB" i="1" dirty="0" smtClean="0"/>
              <a:t> </a:t>
            </a:r>
            <a:r>
              <a:rPr lang="en-GB" i="1" dirty="0" err="1" smtClean="0"/>
              <a:t>n’est</a:t>
            </a:r>
            <a:r>
              <a:rPr lang="en-GB" i="1" dirty="0" smtClean="0"/>
              <a:t> pas </a:t>
            </a:r>
            <a:r>
              <a:rPr lang="en-GB" i="1" dirty="0" err="1" smtClean="0"/>
              <a:t>ça</a:t>
            </a:r>
            <a:r>
              <a:rPr lang="en-GB" i="1" dirty="0" smtClean="0"/>
              <a:t> </a:t>
            </a:r>
            <a:r>
              <a:rPr lang="en-GB" dirty="0" smtClean="0"/>
              <a:t>in the classroom</a:t>
            </a:r>
          </a:p>
          <a:p>
            <a:r>
              <a:rPr lang="en-GB" dirty="0" smtClean="0"/>
              <a:t>Play a memory game where the children use the phrases </a:t>
            </a:r>
            <a:r>
              <a:rPr lang="en-GB" i="1" dirty="0" err="1" smtClean="0"/>
              <a:t>c’est</a:t>
            </a:r>
            <a:r>
              <a:rPr lang="en-GB" i="1" dirty="0" smtClean="0"/>
              <a:t> </a:t>
            </a:r>
            <a:r>
              <a:rPr lang="en-GB" i="1" dirty="0" err="1" smtClean="0"/>
              <a:t>ça</a:t>
            </a:r>
            <a:r>
              <a:rPr lang="en-GB" i="1" dirty="0" smtClean="0"/>
              <a:t>? /</a:t>
            </a:r>
            <a:r>
              <a:rPr lang="en-GB" i="1" dirty="0" err="1" smtClean="0"/>
              <a:t>oui</a:t>
            </a:r>
            <a:r>
              <a:rPr lang="en-GB" i="1" dirty="0" smtClean="0"/>
              <a:t> </a:t>
            </a:r>
            <a:r>
              <a:rPr lang="en-GB" i="1" dirty="0" err="1" smtClean="0"/>
              <a:t>c’est</a:t>
            </a:r>
            <a:r>
              <a:rPr lang="en-GB" i="1" dirty="0" smtClean="0"/>
              <a:t> </a:t>
            </a:r>
            <a:r>
              <a:rPr lang="en-GB" i="1" dirty="0" err="1" smtClean="0"/>
              <a:t>ça</a:t>
            </a:r>
            <a:r>
              <a:rPr lang="en-GB" i="1" dirty="0" smtClean="0"/>
              <a:t> /non, </a:t>
            </a:r>
            <a:r>
              <a:rPr lang="en-GB" i="1" dirty="0" err="1" smtClean="0"/>
              <a:t>ce</a:t>
            </a:r>
            <a:r>
              <a:rPr lang="en-GB" i="1" dirty="0" smtClean="0"/>
              <a:t> </a:t>
            </a:r>
            <a:r>
              <a:rPr lang="en-GB" i="1" dirty="0" err="1" smtClean="0"/>
              <a:t>n’est</a:t>
            </a:r>
            <a:r>
              <a:rPr lang="en-GB" i="1" dirty="0" smtClean="0"/>
              <a:t> pas </a:t>
            </a:r>
            <a:r>
              <a:rPr lang="en-GB" i="1" dirty="0" err="1" smtClean="0"/>
              <a:t>ça</a:t>
            </a:r>
            <a:r>
              <a:rPr lang="en-GB" i="1" dirty="0" smtClean="0"/>
              <a:t> </a:t>
            </a:r>
            <a:r>
              <a:rPr lang="en-GB" dirty="0" smtClean="0"/>
              <a:t>with each other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Places Session 5 Summary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462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2200</TotalTime>
  <Words>250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Let’s Enjoy Places – Session 5</vt:lpstr>
      <vt:lpstr>Phonics Focus</vt:lpstr>
      <vt:lpstr>Grammar Focus</vt:lpstr>
      <vt:lpstr>Teaching Tips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Picture – Session 1</dc:title>
  <dc:creator>Susan</dc:creator>
  <cp:lastModifiedBy>Charlotte Johnston</cp:lastModifiedBy>
  <cp:revision>86</cp:revision>
  <dcterms:created xsi:type="dcterms:W3CDTF">2006-08-16T00:00:00Z</dcterms:created>
  <dcterms:modified xsi:type="dcterms:W3CDTF">2015-05-29T12:57:15Z</dcterms:modified>
</cp:coreProperties>
</file>