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95" r:id="rId2"/>
    <p:sldId id="256" r:id="rId3"/>
    <p:sldId id="257" r:id="rId4"/>
    <p:sldId id="258" r:id="rId5"/>
    <p:sldId id="259" r:id="rId6"/>
    <p:sldId id="260" r:id="rId7"/>
    <p:sldId id="29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72" y="618"/>
      </p:cViewPr>
      <p:guideLst>
        <p:guide orient="horz" pos="2160"/>
        <p:guide pos="2880"/>
      </p:guideLst>
    </p:cSldViewPr>
  </p:slideViewPr>
  <p:notesTextViewPr>
    <p:cViewPr>
      <p:scale>
        <a:sx n="1" d="1"/>
        <a:sy n="1" d="1"/>
      </p:scale>
      <p:origin x="0" y="0"/>
    </p:cViewPr>
  </p:notesTextViewPr>
  <p:sorterViewPr>
    <p:cViewPr>
      <p:scale>
        <a:sx n="66" d="100"/>
        <a:sy n="66" d="100"/>
      </p:scale>
      <p:origin x="0" y="22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242FD6-9B38-8E40-B761-E6A2CF6A3624}" type="datetimeFigureOut">
              <a:rPr lang="en-US" smtClean="0"/>
              <a:t>5/29/2015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D51CCE-58D1-614A-A627-C75920E57A25}" type="slidenum">
              <a:rPr lang="en-US" smtClean="0"/>
              <a:t>‹#›</a:t>
            </a:fld>
            <a:endParaRPr lang="en-US"/>
          </a:p>
        </p:txBody>
      </p:sp>
    </p:spTree>
    <p:extLst>
      <p:ext uri="{BB962C8B-B14F-4D97-AF65-F5344CB8AC3E}">
        <p14:creationId xmlns:p14="http://schemas.microsoft.com/office/powerpoint/2010/main" val="16778960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00699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45712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41945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52777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134028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879955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107551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88806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46137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960283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506749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3C573-16D2-447D-A7D1-8B6EF2F7D492}" type="datetimeFigureOut">
              <a:rPr lang="en-GB" smtClean="0"/>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AD169-2F53-4FE0-A4DD-BB48A6EE2DDF}" type="slidenum">
              <a:rPr lang="en-GB" smtClean="0"/>
              <a:pPr/>
              <a:t>‹#›</a:t>
            </a:fld>
            <a:endParaRPr lang="en-GB"/>
          </a:p>
        </p:txBody>
      </p:sp>
    </p:spTree>
    <p:extLst>
      <p:ext uri="{BB962C8B-B14F-4D97-AF65-F5344CB8AC3E}">
        <p14:creationId xmlns:p14="http://schemas.microsoft.com/office/powerpoint/2010/main" val="329732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playground games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Overview for Learners</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1147222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Ensemble consortium work\Let's enjoy playground games\cache cache.jpg"/>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340768"/>
            <a:ext cx="5832648" cy="3960440"/>
          </a:xfrm>
          <a:prstGeom prst="rect">
            <a:avLst/>
          </a:prstGeom>
          <a:noFill/>
          <a:ln>
            <a:noFill/>
          </a:ln>
        </p:spPr>
      </p:pic>
    </p:spTree>
    <p:extLst>
      <p:ext uri="{BB962C8B-B14F-4D97-AF65-F5344CB8AC3E}">
        <p14:creationId xmlns:p14="http://schemas.microsoft.com/office/powerpoint/2010/main" val="135730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lstStyle/>
          <a:p>
            <a:r>
              <a:rPr lang="en-GB" sz="4000" b="1" dirty="0">
                <a:solidFill>
                  <a:srgbClr val="6DC1E3"/>
                </a:solidFill>
                <a:latin typeface="Comic Sans MS" panose="030F0702030302020204" pitchFamily="66" charset="0"/>
              </a:rPr>
              <a:t>What</a:t>
            </a:r>
            <a:r>
              <a:rPr lang="en-GB" b="1" dirty="0" smtClean="0">
                <a:solidFill>
                  <a:srgbClr val="FF0000"/>
                </a:solidFill>
              </a:rPr>
              <a:t> </a:t>
            </a:r>
            <a:r>
              <a:rPr lang="en-GB" sz="4000" b="1" dirty="0">
                <a:solidFill>
                  <a:srgbClr val="6DC1E3"/>
                </a:solidFill>
                <a:latin typeface="Comic Sans MS" panose="030F0702030302020204" pitchFamily="66" charset="0"/>
              </a:rPr>
              <a:t>you will learn</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683568" y="1916832"/>
            <a:ext cx="7920880" cy="3240360"/>
          </a:xfrm>
        </p:spPr>
        <p:txBody>
          <a:bodyPr>
            <a:noAutofit/>
          </a:bodyPr>
          <a:lstStyle/>
          <a:p>
            <a:pPr marL="457200" lvl="0" indent="-457200" algn="l">
              <a:buFont typeface="Arial"/>
              <a:buChar char="•"/>
            </a:pPr>
            <a:r>
              <a:rPr lang="en-GB" sz="2400" dirty="0">
                <a:solidFill>
                  <a:srgbClr val="000000"/>
                </a:solidFill>
              </a:rPr>
              <a:t>Key vocabulary for playing games inside and outside of the classroom</a:t>
            </a:r>
          </a:p>
          <a:p>
            <a:pPr marL="457200" lvl="0" indent="-457200" algn="l">
              <a:buFont typeface="Arial"/>
              <a:buChar char="•"/>
            </a:pPr>
            <a:r>
              <a:rPr lang="en-GB" sz="2400" dirty="0">
                <a:solidFill>
                  <a:srgbClr val="000000"/>
                </a:solidFill>
              </a:rPr>
              <a:t>Good pronunciation and intonation, with a particular focus on final consonants</a:t>
            </a:r>
          </a:p>
          <a:p>
            <a:pPr marL="457200" lvl="0" indent="-457200" algn="l">
              <a:buFont typeface="Arial"/>
              <a:buChar char="•"/>
            </a:pPr>
            <a:r>
              <a:rPr lang="en-GB" sz="2400" dirty="0" smtClean="0">
                <a:solidFill>
                  <a:srgbClr val="000000"/>
                </a:solidFill>
              </a:rPr>
              <a:t>Use </a:t>
            </a:r>
            <a:r>
              <a:rPr lang="en-GB" sz="2400" dirty="0">
                <a:solidFill>
                  <a:srgbClr val="000000"/>
                </a:solidFill>
              </a:rPr>
              <a:t>of the imperative</a:t>
            </a:r>
          </a:p>
          <a:p>
            <a:pPr marL="457200" lvl="0" indent="-457200" algn="l">
              <a:buFont typeface="Arial"/>
              <a:buChar char="•"/>
            </a:pPr>
            <a:r>
              <a:rPr lang="en-GB" sz="2400" dirty="0">
                <a:solidFill>
                  <a:srgbClr val="000000"/>
                </a:solidFill>
              </a:rPr>
              <a:t>How to form simple plurals</a:t>
            </a:r>
          </a:p>
          <a:p>
            <a:pPr marL="457200" lvl="0" indent="-457200" algn="l">
              <a:buFont typeface="Arial"/>
              <a:buChar char="•"/>
            </a:pPr>
            <a:r>
              <a:rPr lang="en-GB" sz="2400" dirty="0">
                <a:solidFill>
                  <a:srgbClr val="000000"/>
                </a:solidFill>
              </a:rPr>
              <a:t>Position of adjectives; agreement of adjectives</a:t>
            </a:r>
          </a:p>
        </p:txBody>
      </p:sp>
    </p:spTree>
    <p:extLst>
      <p:ext uri="{BB962C8B-B14F-4D97-AF65-F5344CB8AC3E}">
        <p14:creationId xmlns:p14="http://schemas.microsoft.com/office/powerpoint/2010/main" val="1579181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2808312"/>
          </a:xfrm>
        </p:spPr>
        <p:txBody>
          <a:bodyPr>
            <a:normAutofit fontScale="25000" lnSpcReduction="20000"/>
          </a:bodyPr>
          <a:lstStyle/>
          <a:p>
            <a:pPr algn="l"/>
            <a:r>
              <a:rPr lang="en-GB" sz="9600" dirty="0" smtClean="0">
                <a:solidFill>
                  <a:schemeClr val="tx1"/>
                </a:solidFill>
              </a:rPr>
              <a:t>Help children to :</a:t>
            </a:r>
          </a:p>
          <a:p>
            <a:pPr marL="457200" indent="-457200" algn="l">
              <a:buFont typeface="Arial" panose="020B0604020202020204" pitchFamily="34" charset="0"/>
              <a:buChar char="•"/>
            </a:pPr>
            <a:r>
              <a:rPr lang="en-GB" sz="9600" dirty="0" smtClean="0">
                <a:solidFill>
                  <a:schemeClr val="tx1"/>
                </a:solidFill>
              </a:rPr>
              <a:t>acquire good pronunciation </a:t>
            </a:r>
          </a:p>
          <a:p>
            <a:pPr marL="457200" lvl="0" indent="-457200" algn="l">
              <a:buFont typeface="Arial"/>
              <a:buChar char="•"/>
            </a:pPr>
            <a:r>
              <a:rPr lang="en-GB" sz="9600" dirty="0" smtClean="0">
                <a:solidFill>
                  <a:schemeClr val="tx1"/>
                </a:solidFill>
              </a:rPr>
              <a:t>understand </a:t>
            </a:r>
            <a:r>
              <a:rPr lang="en-GB" sz="9600" dirty="0">
                <a:solidFill>
                  <a:schemeClr val="tx1"/>
                </a:solidFill>
              </a:rPr>
              <a:t>that playground games are played by children all over the world</a:t>
            </a:r>
          </a:p>
          <a:p>
            <a:pPr marL="457200" lvl="0" indent="-457200" algn="l">
              <a:buFont typeface="Arial"/>
              <a:buChar char="•"/>
            </a:pPr>
            <a:r>
              <a:rPr lang="en-GB" sz="9600" dirty="0" smtClean="0">
                <a:solidFill>
                  <a:schemeClr val="tx1"/>
                </a:solidFill>
              </a:rPr>
              <a:t>Learn numbers to 10</a:t>
            </a:r>
          </a:p>
          <a:p>
            <a:pPr marL="457200" lvl="0" indent="-457200" algn="l">
              <a:buFont typeface="Arial"/>
              <a:buChar char="•"/>
            </a:pPr>
            <a:r>
              <a:rPr lang="en-GB" sz="9600" dirty="0" smtClean="0">
                <a:solidFill>
                  <a:schemeClr val="tx1"/>
                </a:solidFill>
              </a:rPr>
              <a:t>Create a clapping game to perform to a friendly audience</a:t>
            </a:r>
          </a:p>
          <a:p>
            <a:pPr marL="457200" lvl="0" indent="-457200" algn="l">
              <a:buFont typeface="Arial"/>
              <a:buChar char="•"/>
            </a:pPr>
            <a:r>
              <a:rPr lang="en-GB" sz="9600" dirty="0" smtClean="0">
                <a:solidFill>
                  <a:schemeClr val="tx1"/>
                </a:solidFill>
              </a:rPr>
              <a:t>Learn some ‘counting-out’ rhyme</a:t>
            </a:r>
          </a:p>
          <a:p>
            <a:pPr marL="457200" lvl="0" indent="-457200" algn="l">
              <a:buFont typeface="Arial"/>
              <a:buChar char="•"/>
            </a:pPr>
            <a:r>
              <a:rPr lang="en-GB" sz="9600" dirty="0" smtClean="0">
                <a:solidFill>
                  <a:schemeClr val="tx1"/>
                </a:solidFill>
              </a:rPr>
              <a:t>Enjoy traditional French playground games</a:t>
            </a:r>
          </a:p>
          <a:p>
            <a:pPr marL="457200" lvl="0" indent="-457200" algn="l">
              <a:buFont typeface="Arial"/>
              <a:buChar char="•"/>
            </a:pPr>
            <a:r>
              <a:rPr lang="en-GB" sz="9600" dirty="0" smtClean="0">
                <a:solidFill>
                  <a:schemeClr val="tx1"/>
                </a:solidFill>
              </a:rPr>
              <a:t>Take part in parachute games in French</a:t>
            </a:r>
            <a:endParaRPr lang="en-GB" sz="9600" dirty="0">
              <a:solidFill>
                <a:schemeClr val="tx1"/>
              </a:solidFill>
            </a:endParaRPr>
          </a:p>
          <a:p>
            <a:pPr marL="457200" indent="-457200" algn="l">
              <a:buFont typeface="Arial" panose="020B0604020202020204" pitchFamily="34" charset="0"/>
              <a:buChar char="•"/>
            </a:pPr>
            <a:endParaRPr lang="en-GB" b="1" dirty="0" smtClean="0">
              <a:solidFill>
                <a:schemeClr val="tx1"/>
              </a:solidFill>
            </a:endParaRPr>
          </a:p>
          <a:p>
            <a:pPr marL="457200" indent="-457200" algn="l">
              <a:buFont typeface="Arial" panose="020B0604020202020204" pitchFamily="34" charset="0"/>
              <a:buChar char="•"/>
            </a:pPr>
            <a:endParaRPr lang="en-GB" b="1" dirty="0">
              <a:solidFill>
                <a:schemeClr val="tx1"/>
              </a:solidFill>
            </a:endParaRPr>
          </a:p>
        </p:txBody>
      </p:sp>
    </p:spTree>
    <p:extLst>
      <p:ext uri="{BB962C8B-B14F-4D97-AF65-F5344CB8AC3E}">
        <p14:creationId xmlns:p14="http://schemas.microsoft.com/office/powerpoint/2010/main" val="2579208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404664"/>
            <a:ext cx="7772400" cy="792088"/>
          </a:xfrm>
        </p:spPr>
        <p:txBody>
          <a:bodyPr>
            <a:normAutofit/>
          </a:bodyPr>
          <a:lstStyle/>
          <a:p>
            <a:r>
              <a:rPr lang="en-GB" sz="4000" b="1" dirty="0">
                <a:solidFill>
                  <a:srgbClr val="6DC1E3"/>
                </a:solidFill>
                <a:latin typeface="Comic Sans MS" panose="030F0702030302020204" pitchFamily="66" charset="0"/>
              </a:rPr>
              <a:t>Links and coverage</a:t>
            </a:r>
            <a:endParaRPr lang="en-GB" sz="4000" b="1" dirty="0">
              <a:solidFill>
                <a:srgbClr val="6DC1E3"/>
              </a:solidFill>
              <a:latin typeface="Comic Sans MS" panose="030F0702030302020204" pitchFamily="66" charset="0"/>
            </a:endParaRPr>
          </a:p>
        </p:txBody>
      </p:sp>
      <p:sp>
        <p:nvSpPr>
          <p:cNvPr id="6" name="Content Placeholder 2"/>
          <p:cNvSpPr txBox="1">
            <a:spLocks/>
          </p:cNvSpPr>
          <p:nvPr/>
        </p:nvSpPr>
        <p:spPr>
          <a:xfrm>
            <a:off x="457200" y="1556792"/>
            <a:ext cx="8229600" cy="45259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600" dirty="0" smtClean="0">
                <a:solidFill>
                  <a:schemeClr val="tx1"/>
                </a:solidFill>
              </a:rPr>
              <a:t>The module covers 6 sessions. It maps to the Common European Framework of Reference for languages (</a:t>
            </a:r>
            <a:r>
              <a:rPr lang="en-GB" sz="2600" dirty="0" err="1" smtClean="0">
                <a:solidFill>
                  <a:schemeClr val="tx1"/>
                </a:solidFill>
              </a:rPr>
              <a:t>CEFR</a:t>
            </a:r>
            <a:r>
              <a:rPr lang="en-GB" sz="2600" dirty="0" smtClean="0">
                <a:solidFill>
                  <a:schemeClr val="tx1"/>
                </a:solidFill>
              </a:rPr>
              <a:t>), level A1 (Breakthrough or Beginner) and when teaching the children, you will be developing aspects of the National Curriculum Subject Content for Key Stage 2 Languages. In each session you will learn new language as well as activities to use in the classroom. You can start teaching straightaway as you learn. At the end of each session you can take away a prompt sheet for the language you will need and links to supporting resources.</a:t>
            </a:r>
          </a:p>
          <a:p>
            <a:endParaRPr lang="en-GB" dirty="0"/>
          </a:p>
        </p:txBody>
      </p:sp>
    </p:spTree>
    <p:extLst>
      <p:ext uri="{BB962C8B-B14F-4D97-AF65-F5344CB8AC3E}">
        <p14:creationId xmlns:p14="http://schemas.microsoft.com/office/powerpoint/2010/main" val="2781647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332656"/>
            <a:ext cx="7772400" cy="792088"/>
          </a:xfrm>
        </p:spPr>
        <p:txBody>
          <a:bodyPr>
            <a:noAutofit/>
          </a:bodyPr>
          <a:lstStyle/>
          <a:p>
            <a:r>
              <a:rPr lang="en-GB" sz="3600" b="1" dirty="0">
                <a:solidFill>
                  <a:srgbClr val="6DC1E3"/>
                </a:solidFill>
                <a:latin typeface="Comic Sans MS" panose="030F0702030302020204" pitchFamily="66" charset="0"/>
              </a:rPr>
              <a:t>KS2 National Curriculum coverage</a:t>
            </a:r>
            <a:endParaRPr lang="en-GB" sz="3600" b="1" dirty="0">
              <a:solidFill>
                <a:srgbClr val="6DC1E3"/>
              </a:solidFill>
              <a:latin typeface="Comic Sans MS" panose="030F0702030302020204" pitchFamily="66" charset="0"/>
            </a:endParaRPr>
          </a:p>
        </p:txBody>
      </p:sp>
      <p:sp>
        <p:nvSpPr>
          <p:cNvPr id="5" name="Content Placeholder 2"/>
          <p:cNvSpPr txBox="1">
            <a:spLocks/>
          </p:cNvSpPr>
          <p:nvPr/>
        </p:nvSpPr>
        <p:spPr>
          <a:xfrm>
            <a:off x="467544" y="1196752"/>
            <a:ext cx="8229600" cy="521744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dirty="0" smtClean="0">
                <a:solidFill>
                  <a:schemeClr val="tx1"/>
                </a:solidFill>
              </a:rPr>
              <a:t>Children will have opportunities to:</a:t>
            </a:r>
          </a:p>
          <a:p>
            <a:pPr marL="571500" lvl="0" indent="-571500" algn="l">
              <a:buFont typeface="Arial"/>
              <a:buChar char="•"/>
            </a:pPr>
            <a:r>
              <a:rPr lang="en-GB" sz="2400" dirty="0">
                <a:solidFill>
                  <a:srgbClr val="000000"/>
                </a:solidFill>
              </a:rPr>
              <a:t>listen attentively to spoken language and show understanding by joining in and responding</a:t>
            </a:r>
          </a:p>
          <a:p>
            <a:pPr marL="571500" lvl="0" indent="-571500" algn="l">
              <a:buFont typeface="Arial"/>
              <a:buChar char="•"/>
            </a:pPr>
            <a:r>
              <a:rPr lang="en-GB" sz="2400" dirty="0">
                <a:solidFill>
                  <a:srgbClr val="000000"/>
                </a:solidFill>
              </a:rPr>
              <a:t>explore the patterns and sounds of language and link the spelling, sound and meaning of words </a:t>
            </a:r>
          </a:p>
          <a:p>
            <a:pPr marL="571500" lvl="0" indent="-571500" algn="l">
              <a:buFont typeface="Arial"/>
              <a:buChar char="•"/>
            </a:pPr>
            <a:r>
              <a:rPr lang="en-GB" sz="2400" dirty="0">
                <a:solidFill>
                  <a:srgbClr val="000000"/>
                </a:solidFill>
              </a:rPr>
              <a:t>speak in sentences, using familiar vocabulary, phrases and basic language structures </a:t>
            </a:r>
          </a:p>
          <a:p>
            <a:pPr marL="571500" lvl="0" indent="-571500" algn="l">
              <a:buFont typeface="Arial"/>
              <a:buChar char="•"/>
            </a:pPr>
            <a:r>
              <a:rPr lang="en-GB" sz="2400" dirty="0">
                <a:solidFill>
                  <a:srgbClr val="000000"/>
                </a:solidFill>
              </a:rPr>
              <a:t>develop accurate pronunciation and intonation so that others understand when they are reading aloud or using familiar words and phrases</a:t>
            </a:r>
          </a:p>
          <a:p>
            <a:pPr marL="571500" indent="-571500" algn="l">
              <a:buFont typeface="Arial"/>
              <a:buChar char="•"/>
            </a:pPr>
            <a:r>
              <a:rPr lang="en-GB" sz="2400" dirty="0">
                <a:solidFill>
                  <a:srgbClr val="000000"/>
                </a:solidFill>
              </a:rPr>
              <a:t>understand basic grammar appropriate to the language being </a:t>
            </a:r>
            <a:r>
              <a:rPr lang="en-GB" sz="2400" dirty="0" smtClean="0">
                <a:solidFill>
                  <a:srgbClr val="000000"/>
                </a:solidFill>
              </a:rPr>
              <a:t>studied</a:t>
            </a:r>
            <a:endParaRPr lang="en-GB" sz="2400" b="1" dirty="0" smtClean="0">
              <a:solidFill>
                <a:srgbClr val="000000"/>
              </a:solidFill>
            </a:endParaRPr>
          </a:p>
        </p:txBody>
      </p:sp>
    </p:spTree>
    <p:extLst>
      <p:ext uri="{BB962C8B-B14F-4D97-AF65-F5344CB8AC3E}">
        <p14:creationId xmlns:p14="http://schemas.microsoft.com/office/powerpoint/2010/main" val="466239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Playground Games Overview for Learners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40724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391</TotalTime>
  <Words>331</Words>
  <Application>Microsoft Office PowerPoint</Application>
  <PresentationFormat>On-screen Show (4:3)</PresentationFormat>
  <Paragraphs>29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PowerPoint Presentation</vt:lpstr>
      <vt:lpstr>What you will learn</vt:lpstr>
      <vt:lpstr>What you will be able to do</vt:lpstr>
      <vt:lpstr>Links and coverage</vt:lpstr>
      <vt:lpstr>KS2 National Curriculum coverage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dc:title>
  <dc:creator>User</dc:creator>
  <cp:lastModifiedBy>Charlotte Johnston</cp:lastModifiedBy>
  <cp:revision>60</cp:revision>
  <dcterms:created xsi:type="dcterms:W3CDTF">2014-12-31T09:42:24Z</dcterms:created>
  <dcterms:modified xsi:type="dcterms:W3CDTF">2015-05-29T12:08:43Z</dcterms:modified>
</cp:coreProperties>
</file>