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66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55F17A-047E-4948-BAB2-6EB83BB061A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980B4E-C798-4C71-87D9-92FCA2543C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489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535BA-D549-4E37-B446-AF8E67883C3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0EF40-006D-4304-94B0-DCFFC4AB08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5B0C-731E-48BD-A511-CBB71F60972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A51AA-B1DF-4F6D-A39A-7B947B13B4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4866D-09FC-46F1-B6B0-7E30B3CE18B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9B5A-EFF1-46F9-9707-6A832288B6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7E6B-973A-417B-B50D-E3D7A22664D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F7AA-DA1C-4A84-BA8B-63E8BAE7B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3818-0E6B-4785-B105-921AB072F23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8A13-DE5F-4BEE-B765-747118C24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EAA01-6B73-42A2-B75F-FA68D85860C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BF6C6-AD01-4CFB-ACF7-36E75F620E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0BEEA-E7B3-4FE2-985D-1031FD32E28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B68B0-04FB-4AF0-92CA-1695B4AB61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D69C-10E2-450D-89AA-01EB07F5294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3AEE-D062-40BA-ACE2-1A37AF18B8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E6648-77A9-4255-8055-DAB8C797B47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7319-89C1-4914-A8C1-BCA122839F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00A2-7E34-499A-A479-23B0289D0CD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B227-F67F-4209-A490-19AB6890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98C6-2A16-44EC-BCF7-A878F1ADDB14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7830-20BD-4FAC-8F7D-9949126F0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3F279-01AD-4D5E-AE11-AD248D31B25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E7D70A-40CA-41F6-9C50-99B5FFA8C8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ltplus.org.uk/phonology/?q=french/keywords/number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ltplus.org.uk/phonology/?q=french/keywords/number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poems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50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Poems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Session 1 Takeaway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6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poems - Session 1</a:t>
            </a:r>
            <a:b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endParaRPr lang="en-GB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charset="0"/>
              <a:buNone/>
            </a:pPr>
            <a:r>
              <a:rPr lang="fr-FR" b="1" i="1" dirty="0" smtClean="0"/>
              <a:t>les numéros</a:t>
            </a:r>
            <a:endParaRPr lang="fr-FR" i="1" dirty="0" smtClean="0"/>
          </a:p>
          <a:p>
            <a:r>
              <a:rPr lang="fr-FR" sz="2800" i="1" dirty="0" smtClean="0"/>
              <a:t>un </a:t>
            </a:r>
            <a:r>
              <a:rPr lang="fr-FR" sz="2800" dirty="0" smtClean="0"/>
              <a:t>- one</a:t>
            </a:r>
          </a:p>
          <a:p>
            <a:r>
              <a:rPr lang="fr-FR" sz="2800" i="1" dirty="0" smtClean="0"/>
              <a:t>deux </a:t>
            </a:r>
            <a:r>
              <a:rPr lang="fr-FR" sz="2800" dirty="0" smtClean="0"/>
              <a:t>- </a:t>
            </a:r>
            <a:r>
              <a:rPr lang="fr-FR" sz="2800" dirty="0" err="1" smtClean="0"/>
              <a:t>two</a:t>
            </a:r>
            <a:endParaRPr lang="fr-FR" sz="2800" dirty="0" smtClean="0"/>
          </a:p>
          <a:p>
            <a:r>
              <a:rPr lang="fr-FR" sz="2800" i="1" dirty="0" smtClean="0"/>
              <a:t>trois -</a:t>
            </a:r>
            <a:r>
              <a:rPr lang="fr-FR" sz="2800" dirty="0" smtClean="0"/>
              <a:t> </a:t>
            </a:r>
            <a:r>
              <a:rPr lang="fr-FR" sz="2800" dirty="0" err="1" smtClean="0"/>
              <a:t>three</a:t>
            </a:r>
            <a:endParaRPr lang="fr-FR" sz="2800" dirty="0" smtClean="0"/>
          </a:p>
          <a:p>
            <a:r>
              <a:rPr lang="fr-FR" sz="2800" i="1" dirty="0" smtClean="0"/>
              <a:t>quatre </a:t>
            </a:r>
            <a:r>
              <a:rPr lang="fr-FR" sz="2800" dirty="0" smtClean="0"/>
              <a:t>- four</a:t>
            </a:r>
          </a:p>
          <a:p>
            <a:r>
              <a:rPr lang="fr-FR" sz="2800" i="1" dirty="0" smtClean="0"/>
              <a:t>cinq </a:t>
            </a:r>
            <a:r>
              <a:rPr lang="fr-FR" sz="2800" dirty="0" smtClean="0"/>
              <a:t>- five</a:t>
            </a:r>
          </a:p>
          <a:p>
            <a:r>
              <a:rPr lang="fr-FR" sz="2800" i="1" dirty="0" smtClean="0"/>
              <a:t>six </a:t>
            </a:r>
            <a:r>
              <a:rPr lang="fr-FR" sz="2800" dirty="0" smtClean="0"/>
              <a:t>- six</a:t>
            </a:r>
          </a:p>
          <a:p>
            <a:r>
              <a:rPr lang="fr-FR" sz="2800" i="1" dirty="0" smtClean="0"/>
              <a:t>sept </a:t>
            </a:r>
            <a:r>
              <a:rPr lang="fr-FR" sz="2800" dirty="0" smtClean="0"/>
              <a:t>- </a:t>
            </a:r>
            <a:r>
              <a:rPr lang="fr-FR" sz="2800" dirty="0" err="1" smtClean="0"/>
              <a:t>seven</a:t>
            </a:r>
            <a:endParaRPr lang="fr-FR" sz="2800" dirty="0" smtClean="0"/>
          </a:p>
          <a:p>
            <a:r>
              <a:rPr lang="fr-FR" sz="2800" i="1" dirty="0" smtClean="0"/>
              <a:t>huit </a:t>
            </a:r>
            <a:r>
              <a:rPr lang="fr-FR" sz="2800" dirty="0" smtClean="0"/>
              <a:t>- </a:t>
            </a:r>
            <a:r>
              <a:rPr lang="fr-FR" sz="2800" dirty="0" err="1" smtClean="0"/>
              <a:t>eight</a:t>
            </a:r>
            <a:endParaRPr lang="fr-FR" sz="2800" dirty="0" smtClean="0"/>
          </a:p>
          <a:p>
            <a:r>
              <a:rPr lang="fr-FR" sz="2800" i="1" dirty="0" smtClean="0"/>
              <a:t>neuf </a:t>
            </a:r>
            <a:r>
              <a:rPr lang="fr-FR" sz="2800" dirty="0" smtClean="0"/>
              <a:t>- </a:t>
            </a:r>
            <a:r>
              <a:rPr lang="fr-FR" sz="2800" dirty="0" err="1" smtClean="0"/>
              <a:t>nine</a:t>
            </a:r>
            <a:endParaRPr lang="fr-FR" sz="2800" dirty="0" smtClean="0"/>
          </a:p>
          <a:p>
            <a:r>
              <a:rPr lang="fr-FR" sz="2800" i="1" dirty="0" smtClean="0"/>
              <a:t>dix</a:t>
            </a:r>
            <a:r>
              <a:rPr lang="fr-FR" i="1" dirty="0" smtClean="0"/>
              <a:t> </a:t>
            </a:r>
            <a:r>
              <a:rPr lang="fr-FR" sz="2800" dirty="0" smtClean="0"/>
              <a:t>- </a:t>
            </a:r>
            <a:r>
              <a:rPr lang="fr-FR" sz="2800" dirty="0" err="1" smtClean="0"/>
              <a:t>ten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 indent="0">
              <a:buFont typeface="Arial" charset="0"/>
              <a:buNone/>
            </a:pPr>
            <a:r>
              <a:rPr lang="fr-FR" sz="2000" b="1" i="1" smtClean="0"/>
              <a:t>une</a:t>
            </a:r>
            <a:r>
              <a:rPr lang="fr-FR" sz="2000" b="1" smtClean="0"/>
              <a:t> – </a:t>
            </a:r>
            <a:r>
              <a:rPr lang="fr-FR" sz="2000" i="1" smtClean="0"/>
              <a:t>une 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deux</a:t>
            </a:r>
            <a:r>
              <a:rPr lang="fr-FR" sz="2000" b="1" dirty="0" smtClean="0"/>
              <a:t> – </a:t>
            </a:r>
            <a:r>
              <a:rPr lang="fr-FR" sz="2000" i="1" dirty="0" smtClean="0"/>
              <a:t>eu, </a:t>
            </a:r>
            <a:r>
              <a:rPr lang="fr-FR" sz="2000" dirty="0" err="1" smtClean="0"/>
              <a:t>silent</a:t>
            </a:r>
            <a:r>
              <a:rPr lang="fr-FR" sz="2000" dirty="0" smtClean="0"/>
              <a:t> x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trois</a:t>
            </a:r>
            <a:r>
              <a:rPr lang="fr-FR" sz="2000" b="1" dirty="0" smtClean="0"/>
              <a:t> – </a:t>
            </a:r>
            <a:r>
              <a:rPr lang="fr-FR" sz="2000" i="1" dirty="0" smtClean="0"/>
              <a:t>roi, </a:t>
            </a:r>
            <a:r>
              <a:rPr lang="fr-FR" sz="2000" dirty="0" err="1" smtClean="0"/>
              <a:t>silent</a:t>
            </a:r>
            <a:r>
              <a:rPr lang="fr-FR" sz="2000" dirty="0" smtClean="0"/>
              <a:t> s</a:t>
            </a:r>
            <a:endParaRPr lang="en-GB" sz="2000" b="1" dirty="0" smtClean="0"/>
          </a:p>
          <a:p>
            <a:pPr indent="0">
              <a:buFont typeface="Arial" charset="0"/>
              <a:buNone/>
            </a:pPr>
            <a:r>
              <a:rPr lang="en-GB" sz="2000" b="1" i="1" dirty="0" err="1" smtClean="0"/>
              <a:t>quatre</a:t>
            </a:r>
            <a:r>
              <a:rPr lang="en-GB" sz="2000" b="1" i="1" dirty="0" smtClean="0"/>
              <a:t> </a:t>
            </a:r>
            <a:r>
              <a:rPr lang="en-GB" sz="2000" b="1" dirty="0" smtClean="0"/>
              <a:t> – </a:t>
            </a:r>
            <a:r>
              <a:rPr lang="en-GB" sz="2000" i="1" dirty="0" err="1" smtClean="0"/>
              <a:t>qu</a:t>
            </a:r>
            <a:r>
              <a:rPr lang="en-GB" sz="2000" i="1" dirty="0" smtClean="0"/>
              <a:t>, re</a:t>
            </a:r>
            <a:endParaRPr lang="en-GB" sz="2000" b="1" dirty="0" smtClean="0"/>
          </a:p>
          <a:p>
            <a:pPr indent="0">
              <a:buFont typeface="Arial" charset="0"/>
              <a:buNone/>
            </a:pPr>
            <a:r>
              <a:rPr lang="en-GB" sz="2000" b="1" i="1" dirty="0" err="1" smtClean="0"/>
              <a:t>cinq</a:t>
            </a:r>
            <a:r>
              <a:rPr lang="en-GB" sz="2000" b="1" dirty="0" smtClean="0"/>
              <a:t> – </a:t>
            </a:r>
            <a:r>
              <a:rPr lang="en-GB" sz="2000" dirty="0" smtClean="0"/>
              <a:t>soft c, in, q as in English k not as in English quad</a:t>
            </a:r>
            <a:endParaRPr lang="en-GB" sz="2000" b="1" dirty="0" smtClean="0"/>
          </a:p>
          <a:p>
            <a:pPr indent="0">
              <a:buFont typeface="Arial" charset="0"/>
              <a:buNone/>
            </a:pPr>
            <a:r>
              <a:rPr lang="en-GB" sz="2000" b="1" i="1" dirty="0" smtClean="0"/>
              <a:t>six</a:t>
            </a:r>
            <a:r>
              <a:rPr lang="en-GB" sz="2000" b="1" dirty="0" smtClean="0"/>
              <a:t> – </a:t>
            </a:r>
            <a:r>
              <a:rPr lang="en-GB" sz="2000" dirty="0" smtClean="0"/>
              <a:t>soft x when </a:t>
            </a:r>
            <a:r>
              <a:rPr lang="en-GB" sz="2000" i="1" dirty="0" smtClean="0"/>
              <a:t>six </a:t>
            </a:r>
            <a:r>
              <a:rPr lang="en-GB" sz="2000" dirty="0" smtClean="0"/>
              <a:t>is a stand-alone or followed by a vowel e.g. </a:t>
            </a:r>
            <a:r>
              <a:rPr lang="en-GB" sz="2000" i="1" dirty="0" smtClean="0"/>
              <a:t>six,  </a:t>
            </a:r>
            <a:r>
              <a:rPr lang="en-GB" sz="2000" dirty="0" smtClean="0"/>
              <a:t>but silent when not followed by a vowel:</a:t>
            </a:r>
            <a:r>
              <a:rPr lang="en-GB" sz="2000" i="1" dirty="0" smtClean="0"/>
              <a:t> six T-shirts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un</a:t>
            </a:r>
            <a:r>
              <a:rPr lang="fr-FR" sz="2000" b="1" dirty="0" smtClean="0"/>
              <a:t> – </a:t>
            </a:r>
            <a:r>
              <a:rPr lang="fr-FR" sz="2000" i="1" dirty="0" smtClean="0"/>
              <a:t>un 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sept</a:t>
            </a:r>
            <a:r>
              <a:rPr lang="fr-FR" sz="2000" b="1" dirty="0" smtClean="0"/>
              <a:t> – </a:t>
            </a:r>
            <a:r>
              <a:rPr lang="fr-FR" sz="2000" dirty="0" err="1" smtClean="0"/>
              <a:t>silent</a:t>
            </a:r>
            <a:r>
              <a:rPr lang="fr-FR" sz="2000" dirty="0" smtClean="0"/>
              <a:t> p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huit</a:t>
            </a:r>
            <a:r>
              <a:rPr lang="fr-FR" sz="2000" b="1" dirty="0" smtClean="0"/>
              <a:t> – </a:t>
            </a:r>
            <a:r>
              <a:rPr lang="fr-FR" sz="2000" dirty="0" err="1" smtClean="0"/>
              <a:t>silent</a:t>
            </a:r>
            <a:r>
              <a:rPr lang="fr-FR" sz="2000" dirty="0" smtClean="0"/>
              <a:t> h</a:t>
            </a:r>
            <a:r>
              <a:rPr lang="fr-FR" sz="2000" i="1" dirty="0" smtClean="0"/>
              <a:t>, </a:t>
            </a:r>
            <a:r>
              <a:rPr lang="fr-FR" sz="2000" i="1" dirty="0" err="1" smtClean="0"/>
              <a:t>ui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neuf</a:t>
            </a:r>
            <a:r>
              <a:rPr lang="fr-FR" sz="2000" b="1" dirty="0" smtClean="0"/>
              <a:t> – </a:t>
            </a:r>
            <a:r>
              <a:rPr lang="fr-FR" sz="2000" i="1" dirty="0" smtClean="0"/>
              <a:t>eu</a:t>
            </a:r>
            <a:endParaRPr lang="fr-FR" sz="2000" b="1" dirty="0" smtClean="0"/>
          </a:p>
          <a:p>
            <a:pPr indent="0">
              <a:buFont typeface="Arial" charset="0"/>
              <a:buNone/>
            </a:pPr>
            <a:r>
              <a:rPr lang="fr-FR" sz="2000" b="1" i="1" dirty="0" smtClean="0"/>
              <a:t>dix</a:t>
            </a:r>
            <a:r>
              <a:rPr lang="fr-FR" sz="2000" b="1" dirty="0" smtClean="0"/>
              <a:t> – </a:t>
            </a:r>
            <a:r>
              <a:rPr lang="fr-FR" sz="2000" dirty="0" smtClean="0"/>
              <a:t>as</a:t>
            </a:r>
            <a:r>
              <a:rPr lang="fr-FR" sz="2000" i="1" dirty="0" smtClean="0"/>
              <a:t> six</a:t>
            </a:r>
          </a:p>
          <a:p>
            <a:pPr indent="0">
              <a:buFont typeface="Arial" charset="0"/>
              <a:buNone/>
            </a:pPr>
            <a:r>
              <a:rPr lang="en-GB" sz="2000" i="1" dirty="0" smtClean="0">
                <a:hlinkClick r:id="rId2"/>
              </a:rPr>
              <a:t>http://www.ciltplus.org.uk/phonology/?q=french/keywords/numbers</a:t>
            </a:r>
            <a:endParaRPr lang="en-GB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 indent="0" eaLnBrk="1" hangingPunct="1">
              <a:buFont typeface="Arial" charset="0"/>
              <a:buNone/>
            </a:pPr>
            <a:r>
              <a:rPr lang="en-GB" smtClean="0"/>
              <a:t>Not applicable to this session although detailed looking at the language involved will involve a substantial focus on phonology, accurate and confident pronunciation and phoneme/grapheme links</a:t>
            </a:r>
          </a:p>
          <a:p>
            <a:pPr indent="0" eaLnBrk="1" hangingPunct="1">
              <a:buFont typeface="Arial" charset="0"/>
              <a:buNone/>
            </a:pPr>
            <a:endParaRPr lang="en-GB" smtClean="0"/>
          </a:p>
          <a:p>
            <a:pPr indent="0" eaLnBrk="1" hangingPunct="1">
              <a:buFont typeface="Arial" charset="0"/>
              <a:buNone/>
            </a:pPr>
            <a:r>
              <a:rPr lang="en-GB" smtClean="0">
                <a:hlinkClick r:id="rId2"/>
              </a:rPr>
              <a:t>http://www.ciltplus.org.uk/phonology/?q=french/keywords/numbers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GB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 typeface="Arial" charset="0"/>
              <a:buAutoNum type="arabicPeriod"/>
            </a:pPr>
            <a:r>
              <a:rPr lang="en-GB" dirty="0" smtClean="0"/>
              <a:t>Mini-whiteboards to encourage listening</a:t>
            </a:r>
          </a:p>
          <a:p>
            <a:pPr marL="609600" indent="-609600">
              <a:buFont typeface="Arial" charset="0"/>
              <a:buAutoNum type="arabicPeriod"/>
            </a:pPr>
            <a:endParaRPr lang="en-GB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en-GB" dirty="0" smtClean="0"/>
              <a:t>Swat the Number </a:t>
            </a:r>
            <a:r>
              <a:rPr lang="en-GB" smtClean="0"/>
              <a:t>or Finger Fun</a:t>
            </a:r>
            <a:endParaRPr lang="en-GB" dirty="0" smtClean="0"/>
          </a:p>
          <a:p>
            <a:pPr marL="609600" indent="-609600">
              <a:buFont typeface="Arial" charset="0"/>
              <a:buAutoNum type="arabicPeriod"/>
            </a:pPr>
            <a:endParaRPr lang="en-GB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en-GB" dirty="0" smtClean="0"/>
              <a:t>Lotto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en-GB" dirty="0" smtClean="0"/>
          </a:p>
          <a:p>
            <a:pPr marL="609600" indent="-609600"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Introduce the numbers with a sponge dice or using a PPT slide or large writing anywhere in the room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Ask class to repeat after you (</a:t>
            </a:r>
            <a:r>
              <a:rPr lang="en-GB" sz="2700" i="1" dirty="0" err="1" smtClean="0"/>
              <a:t>Regardez</a:t>
            </a:r>
            <a:r>
              <a:rPr lang="en-GB" sz="2700" i="1" dirty="0" smtClean="0"/>
              <a:t> , </a:t>
            </a:r>
            <a:r>
              <a:rPr lang="en-GB" sz="2700" i="1" dirty="0" err="1" smtClean="0"/>
              <a:t>écoutez</a:t>
            </a:r>
            <a:r>
              <a:rPr lang="en-GB" sz="2700" i="1" dirty="0" smtClean="0"/>
              <a:t> et </a:t>
            </a:r>
            <a:r>
              <a:rPr lang="en-GB" sz="2700" i="1" dirty="0" err="1" smtClean="0"/>
              <a:t>répétez</a:t>
            </a:r>
            <a:r>
              <a:rPr lang="en-GB" sz="2700" i="1" dirty="0" smtClean="0"/>
              <a:t>!</a:t>
            </a:r>
            <a:r>
              <a:rPr lang="en-GB" sz="27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Play counting out loud in different voices </a:t>
            </a:r>
            <a:r>
              <a:rPr lang="en-GB" sz="2700" dirty="0" err="1" smtClean="0"/>
              <a:t>e.g</a:t>
            </a:r>
            <a:r>
              <a:rPr lang="en-GB" sz="2700" dirty="0" smtClean="0"/>
              <a:t>, quietly, loud – 2 minutes before play /lunch time/end of day 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Write a number on a piece of paper.  Don’t show it to the children.  See if they can guess what it is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Ask children to say a number when answering the register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smtClean="0"/>
              <a:t>Practise during the week when you have a spare couple of minutes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Aft>
                <a:spcPts val="1200"/>
              </a:spcAft>
              <a:buNone/>
            </a:pPr>
            <a:r>
              <a:rPr lang="en-GB" b="1" dirty="0" smtClean="0"/>
              <a:t>How you can practise the new language</a:t>
            </a:r>
            <a:endParaRPr lang="en-GB" dirty="0" smtClean="0"/>
          </a:p>
          <a:p>
            <a:pPr eaLnBrk="1" hangingPunct="1">
              <a:lnSpc>
                <a:spcPct val="80000"/>
              </a:lnSpc>
              <a:spcAft>
                <a:spcPts val="1200"/>
              </a:spcAft>
              <a:buFont typeface="Arial" charset="0"/>
              <a:buNone/>
            </a:pPr>
            <a:r>
              <a:rPr lang="en-GB" b="1" dirty="0" smtClean="0"/>
              <a:t> </a:t>
            </a:r>
            <a:endParaRPr lang="en-GB" dirty="0" smtClean="0"/>
          </a:p>
          <a:p>
            <a:pPr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dirty="0" smtClean="0"/>
              <a:t>Practise the new language and sounds using the PowerPoint hand </a:t>
            </a:r>
            <a:r>
              <a:rPr lang="en-GB" smtClean="0"/>
              <a:t>out and </a:t>
            </a:r>
            <a:r>
              <a:rPr lang="en-GB" dirty="0" smtClean="0"/>
              <a:t>recording</a:t>
            </a:r>
          </a:p>
          <a:p>
            <a:pPr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dirty="0" smtClean="0"/>
              <a:t>Review the grammar points</a:t>
            </a:r>
          </a:p>
          <a:p>
            <a:pPr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dirty="0" smtClean="0"/>
              <a:t>Play the games (in the car/shower/with friends and family) practising  different commands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What you can do with your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95964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Introduce the numbers perhaps 3 at a time 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Ask class to repeat after you (</a:t>
            </a:r>
            <a:r>
              <a:rPr lang="en-GB" sz="2800" i="1" dirty="0" err="1" smtClean="0"/>
              <a:t>Regardez</a:t>
            </a:r>
            <a:r>
              <a:rPr lang="en-GB" sz="2800" i="1" dirty="0" smtClean="0"/>
              <a:t> , </a:t>
            </a:r>
            <a:r>
              <a:rPr lang="en-GB" sz="2800" i="1" dirty="0" err="1" smtClean="0"/>
              <a:t>écoutez</a:t>
            </a:r>
            <a:r>
              <a:rPr lang="en-GB" sz="2800" i="1" dirty="0" smtClean="0"/>
              <a:t> et </a:t>
            </a:r>
            <a:r>
              <a:rPr lang="en-GB" sz="2800" i="1" dirty="0" err="1" smtClean="0"/>
              <a:t>répétez</a:t>
            </a:r>
            <a:r>
              <a:rPr lang="en-GB" sz="2800" i="1" dirty="0" smtClean="0"/>
              <a:t>!</a:t>
            </a:r>
            <a:r>
              <a:rPr lang="en-GB" sz="2800" dirty="0" smtClean="0"/>
              <a:t>) 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Ask children to say a number when answering the register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Practise during the week when you have a spare couple of minutes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Play ‘</a:t>
            </a:r>
            <a:r>
              <a:rPr lang="en-GB" sz="2800" i="1" dirty="0" smtClean="0"/>
              <a:t>Lotto…’ (</a:t>
            </a:r>
            <a:r>
              <a:rPr lang="en-GB" sz="2800" dirty="0" smtClean="0"/>
              <a:t>start with Lotto in English if children are not familiar with the game)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Classroom Routine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lnSpc>
                <a:spcPct val="80000"/>
              </a:lnSpc>
              <a:buNone/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Greet the class in French ‘</a:t>
            </a:r>
            <a:r>
              <a:rPr lang="en-GB" sz="2800" i="1" dirty="0" smtClean="0"/>
              <a:t>Bonjour’ ‘Au </a:t>
            </a:r>
            <a:r>
              <a:rPr lang="en-GB" sz="2800" i="1" dirty="0" err="1" smtClean="0"/>
              <a:t>revoir</a:t>
            </a:r>
            <a:r>
              <a:rPr lang="en-GB" sz="2800" i="1" dirty="0" smtClean="0"/>
              <a:t>’</a:t>
            </a: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Ask them to respond to the register in French</a:t>
            </a:r>
            <a:r>
              <a:rPr lang="en-GB" sz="2800" i="1" dirty="0" smtClean="0"/>
              <a:t> ‘Bonjour Madame…/Monsieur…</a:t>
            </a:r>
            <a:endParaRPr lang="en-GB" sz="28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405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poems - Session 1 </vt:lpstr>
      <vt:lpstr>Phonics focus</vt:lpstr>
      <vt:lpstr>Grammar focus</vt:lpstr>
      <vt:lpstr>Les jeux</vt:lpstr>
      <vt:lpstr>Teaching Tips</vt:lpstr>
      <vt:lpstr>Do one thing!</vt:lpstr>
      <vt:lpstr>What you can do with your class</vt:lpstr>
      <vt:lpstr>Classroom Routine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24</cp:revision>
  <dcterms:created xsi:type="dcterms:W3CDTF">2014-02-11T14:25:34Z</dcterms:created>
  <dcterms:modified xsi:type="dcterms:W3CDTF">2015-05-29T12:31:42Z</dcterms:modified>
</cp:coreProperties>
</file>