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65" r:id="rId2"/>
    <p:sldId id="264" r:id="rId3"/>
    <p:sldId id="258" r:id="rId4"/>
    <p:sldId id="259" r:id="rId5"/>
    <p:sldId id="262" r:id="rId6"/>
    <p:sldId id="263" r:id="rId7"/>
    <p:sldId id="266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72" y="6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9" d="100"/>
          <a:sy n="49" d="100"/>
        </p:scale>
        <p:origin x="-19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B5EB70E-1205-4C04-A3CA-738D93006C06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D44C1DA-5EE1-447F-8CFF-E5719AAD74A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16674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2298A-847D-453D-8B7B-C6D47401CD8C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447E73-73B6-42C6-987F-DD0837D7FBE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443A30-4A7E-40F4-9B45-02DDD2B2C820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187668-214B-4407-A1FA-09C364AB54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2F4C2-C3F3-4D0E-A9E8-47AAEB09B0DF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8E737A-0CFE-47AD-8232-518DFF1838B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8BBD14-EC20-4385-AFB4-0BCA98181779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98613A-EE42-4EF7-9D30-D5A52DC21B6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367D78-3340-439C-B195-17CEC6328790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E2725-40D2-4FE4-9EF7-7C10238A751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521BF-53B6-4820-9676-943D86B341D5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E6019-52C1-48CB-8336-D424406F77E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68C759-25F6-4E07-BF52-504C7CB5127E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82CE7-A200-4ABA-AF98-EBF48D646E3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51A1C-DB54-4D65-A16F-79247AAA0125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FE83C1-5E64-4274-AD0B-6D6E35AB00E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DB77C-6753-4C25-9F58-8429A3D6B1E6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E97E2-83AE-4268-99B3-39F4455872F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4C668-5B89-4D40-B60A-62543EBAFFF4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D4E27-D1CD-42DD-8148-546E8D1656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4D099-1995-4BEE-9A82-6B6E065CED52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68194-A009-4461-809C-31C344DFD7E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9237539-6BB8-4D92-B3E2-51A3FD7C3D1E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036E43F-7822-4340-B096-EBB33312BBC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ltplus.org.uk/phonology/?q=node/41" TargetMode="External"/><Relationship Id="rId2" Type="http://schemas.openxmlformats.org/officeDocument/2006/relationships/hyperlink" Target="http://www.ciltplus.org.uk/phonology/?q=french/keywords/day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27584" y="3717032"/>
            <a:ext cx="77724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60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Let’s</a:t>
            </a:r>
            <a:r>
              <a:rPr lang="en-GB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54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enjoy</a:t>
            </a:r>
            <a:r>
              <a:rPr lang="en-GB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60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poems</a:t>
            </a:r>
            <a:endParaRPr lang="en-GB" sz="6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371600" y="4671213"/>
            <a:ext cx="6400800" cy="1224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b="1" dirty="0" smtClean="0"/>
              <a:t>Session </a:t>
            </a:r>
            <a:r>
              <a:rPr lang="en-GB" b="1" dirty="0" smtClean="0"/>
              <a:t>2 Takeaway Notes</a:t>
            </a:r>
            <a:endParaRPr lang="en-GB" b="1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138" y="838429"/>
            <a:ext cx="1609725" cy="127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19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Let’s</a:t>
            </a:r>
            <a:r>
              <a:rPr lang="en-GB" sz="4000" b="1" dirty="0" smtClean="0">
                <a:solidFill>
                  <a:srgbClr val="FF0000"/>
                </a:solidFill>
              </a:rPr>
              <a:t> </a:t>
            </a:r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enjoy poems – Session 2</a:t>
            </a:r>
            <a:b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</a:br>
            <a:endParaRPr lang="en-GB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19461" name="Rectangle 5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en-GB" b="1" i="1" smtClean="0"/>
              <a:t>Les jours de la semaine</a:t>
            </a:r>
          </a:p>
          <a:p>
            <a:r>
              <a:rPr lang="fr-FR" i="1" smtClean="0"/>
              <a:t>lundi</a:t>
            </a:r>
          </a:p>
          <a:p>
            <a:r>
              <a:rPr lang="fr-FR" i="1" smtClean="0"/>
              <a:t>mardi</a:t>
            </a:r>
          </a:p>
          <a:p>
            <a:r>
              <a:rPr lang="fr-FR" i="1" smtClean="0"/>
              <a:t>mercredi</a:t>
            </a:r>
          </a:p>
          <a:p>
            <a:r>
              <a:rPr lang="fr-FR" i="1" smtClean="0"/>
              <a:t>jeudi</a:t>
            </a:r>
          </a:p>
          <a:p>
            <a:r>
              <a:rPr lang="fr-FR" i="1" smtClean="0"/>
              <a:t>vendredi</a:t>
            </a:r>
          </a:p>
          <a:p>
            <a:r>
              <a:rPr lang="fr-FR" i="1" smtClean="0"/>
              <a:t>samedi</a:t>
            </a:r>
          </a:p>
          <a:p>
            <a:r>
              <a:rPr lang="fr-FR" i="1" smtClean="0"/>
              <a:t>dimanche</a:t>
            </a:r>
            <a:endParaRPr lang="en-GB" i="1" smtClean="0"/>
          </a:p>
        </p:txBody>
      </p:sp>
      <p:sp>
        <p:nvSpPr>
          <p:cNvPr id="19462" name="Rectangle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buNone/>
            </a:pPr>
            <a:r>
              <a:rPr lang="en-GB" b="1" i="1" dirty="0" smtClean="0"/>
              <a:t>Les </a:t>
            </a:r>
            <a:r>
              <a:rPr lang="en-GB" b="1" i="1" dirty="0" err="1" smtClean="0"/>
              <a:t>couleurs</a:t>
            </a:r>
            <a:endParaRPr lang="en-GB" b="1" i="1" dirty="0" smtClean="0"/>
          </a:p>
          <a:p>
            <a:r>
              <a:rPr lang="en-GB" i="1" dirty="0" err="1" smtClean="0"/>
              <a:t>canari</a:t>
            </a:r>
            <a:r>
              <a:rPr lang="en-GB" i="1" dirty="0" smtClean="0"/>
              <a:t> – </a:t>
            </a:r>
            <a:r>
              <a:rPr lang="en-GB" dirty="0" smtClean="0"/>
              <a:t>bright yellow</a:t>
            </a:r>
            <a:endParaRPr lang="en-GB" i="1" dirty="0" smtClean="0"/>
          </a:p>
          <a:p>
            <a:r>
              <a:rPr lang="en-GB" i="1" dirty="0" err="1" smtClean="0"/>
              <a:t>souris</a:t>
            </a:r>
            <a:r>
              <a:rPr lang="en-GB" i="1" dirty="0" smtClean="0"/>
              <a:t> - </a:t>
            </a:r>
            <a:r>
              <a:rPr lang="en-GB" dirty="0" smtClean="0"/>
              <a:t>grey</a:t>
            </a:r>
            <a:endParaRPr lang="en-GB" i="1" dirty="0" smtClean="0"/>
          </a:p>
          <a:p>
            <a:r>
              <a:rPr lang="en-GB" i="1" dirty="0" smtClean="0"/>
              <a:t>kaki - </a:t>
            </a:r>
            <a:r>
              <a:rPr lang="en-GB" dirty="0" smtClean="0"/>
              <a:t>khaki</a:t>
            </a:r>
            <a:endParaRPr lang="en-GB" i="1" dirty="0" smtClean="0"/>
          </a:p>
          <a:p>
            <a:r>
              <a:rPr lang="en-GB" i="1" dirty="0" err="1" smtClean="0"/>
              <a:t>fleuri</a:t>
            </a:r>
            <a:r>
              <a:rPr lang="en-GB" i="1" dirty="0" smtClean="0"/>
              <a:t> - </a:t>
            </a:r>
            <a:r>
              <a:rPr lang="en-GB" dirty="0" smtClean="0"/>
              <a:t>flowery</a:t>
            </a:r>
            <a:endParaRPr lang="en-GB" i="1" dirty="0" smtClean="0"/>
          </a:p>
          <a:p>
            <a:r>
              <a:rPr lang="en-GB" i="1" dirty="0" smtClean="0"/>
              <a:t>bleu </a:t>
            </a:r>
            <a:r>
              <a:rPr lang="en-GB" i="1" dirty="0" err="1" smtClean="0"/>
              <a:t>nuit</a:t>
            </a:r>
            <a:r>
              <a:rPr lang="en-GB" i="1" dirty="0" smtClean="0"/>
              <a:t> – </a:t>
            </a:r>
            <a:r>
              <a:rPr lang="en-GB" dirty="0" smtClean="0"/>
              <a:t>deep blue</a:t>
            </a:r>
            <a:endParaRPr lang="fr-FR" i="1" dirty="0" smtClean="0"/>
          </a:p>
          <a:p>
            <a:r>
              <a:rPr lang="fr-FR" i="1" dirty="0" smtClean="0"/>
              <a:t>cramoisi - </a:t>
            </a:r>
            <a:r>
              <a:rPr lang="fr-FR" dirty="0" err="1" smtClean="0"/>
              <a:t>crimson</a:t>
            </a:r>
            <a:endParaRPr lang="fr-FR" i="1" dirty="0" smtClean="0"/>
          </a:p>
          <a:p>
            <a:r>
              <a:rPr lang="fr-FR" i="1" dirty="0" smtClean="0"/>
              <a:t>blanc/blanche - </a:t>
            </a:r>
            <a:r>
              <a:rPr lang="fr-FR" dirty="0" smtClean="0"/>
              <a:t>white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Phonics focus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857750"/>
          </a:xfrm>
        </p:spPr>
        <p:txBody>
          <a:bodyPr>
            <a:normAutofit lnSpcReduction="10000"/>
          </a:bodyPr>
          <a:lstStyle/>
          <a:p>
            <a:pPr indent="0">
              <a:buFont typeface="Arial" charset="0"/>
              <a:buNone/>
            </a:pPr>
            <a:r>
              <a:rPr lang="en-GB" sz="2800" b="1" dirty="0" smtClean="0"/>
              <a:t>days</a:t>
            </a:r>
          </a:p>
          <a:p>
            <a:pPr indent="0">
              <a:buFont typeface="Arial" charset="0"/>
              <a:buNone/>
            </a:pPr>
            <a:r>
              <a:rPr lang="en-GB" sz="2800" dirty="0" smtClean="0">
                <a:hlinkClick r:id="rId2"/>
              </a:rPr>
              <a:t>http://www.ciltplus.org.uk/phonology/?q=french/keywords/days</a:t>
            </a:r>
            <a:endParaRPr lang="en-GB" sz="2800" dirty="0" smtClean="0"/>
          </a:p>
          <a:p>
            <a:pPr indent="0">
              <a:buFont typeface="Arial" charset="0"/>
              <a:buNone/>
            </a:pPr>
            <a:r>
              <a:rPr lang="en-GB" sz="2800" b="1" dirty="0" smtClean="0"/>
              <a:t>colours</a:t>
            </a:r>
          </a:p>
          <a:p>
            <a:pPr indent="0">
              <a:buFont typeface="Arial" charset="0"/>
              <a:buNone/>
            </a:pPr>
            <a:r>
              <a:rPr lang="en-GB" sz="2800" i="1" dirty="0" smtClean="0">
                <a:hlinkClick r:id="rId3"/>
              </a:rPr>
              <a:t>http://www.ciltplus.org.uk/phonology/?q=node/41</a:t>
            </a:r>
            <a:endParaRPr lang="en-GB" sz="2800" i="1" dirty="0" smtClean="0"/>
          </a:p>
          <a:p>
            <a:pPr indent="0"/>
            <a:r>
              <a:rPr lang="en-GB" sz="2800" i="1" dirty="0" smtClean="0"/>
              <a:t> </a:t>
            </a:r>
            <a:r>
              <a:rPr lang="en-GB" sz="2800" i="1" dirty="0" err="1" smtClean="0"/>
              <a:t>i</a:t>
            </a:r>
            <a:endParaRPr lang="en-GB" sz="2800" i="1" dirty="0" smtClean="0"/>
          </a:p>
          <a:p>
            <a:pPr indent="0"/>
            <a:r>
              <a:rPr lang="en-GB" sz="2800" i="1" dirty="0" smtClean="0"/>
              <a:t> </a:t>
            </a:r>
            <a:r>
              <a:rPr lang="en-GB" sz="2800" i="1" dirty="0" err="1" smtClean="0"/>
              <a:t>ui</a:t>
            </a:r>
            <a:endParaRPr lang="en-GB" sz="2800" i="1" dirty="0" smtClean="0"/>
          </a:p>
          <a:p>
            <a:pPr indent="0"/>
            <a:r>
              <a:rPr lang="en-GB" sz="2800" i="1" dirty="0" smtClean="0"/>
              <a:t> is</a:t>
            </a:r>
          </a:p>
          <a:p>
            <a:pPr indent="0"/>
            <a:r>
              <a:rPr lang="en-GB" sz="2800" i="1" dirty="0" smtClean="0"/>
              <a:t> </a:t>
            </a:r>
            <a:r>
              <a:rPr lang="en-GB" sz="2800" i="1" dirty="0" err="1" smtClean="0"/>
              <a:t>oi</a:t>
            </a:r>
            <a:r>
              <a:rPr lang="en-GB" sz="2800" i="1" dirty="0" smtClean="0"/>
              <a:t> – </a:t>
            </a:r>
            <a:r>
              <a:rPr lang="en-GB" sz="2800" i="1" dirty="0" err="1" smtClean="0"/>
              <a:t>cramoisi</a:t>
            </a:r>
            <a:endParaRPr lang="en-GB" sz="2800" i="1" dirty="0" smtClean="0"/>
          </a:p>
          <a:p>
            <a:pPr indent="0"/>
            <a:r>
              <a:rPr lang="en-GB" sz="2800" i="1" dirty="0" smtClean="0"/>
              <a:t> an - blanche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Grammar focus</a:t>
            </a:r>
          </a:p>
        </p:txBody>
      </p:sp>
      <p:sp>
        <p:nvSpPr>
          <p:cNvPr id="16388" name="Rectangle 4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800" dirty="0" smtClean="0"/>
              <a:t>Blanc and blanche are the same colour and the reason that it changes will be explained and practised in the next session</a:t>
            </a:r>
          </a:p>
          <a:p>
            <a:pPr>
              <a:lnSpc>
                <a:spcPct val="90000"/>
              </a:lnSpc>
            </a:pPr>
            <a:endParaRPr lang="en-GB" sz="2800" dirty="0" smtClean="0"/>
          </a:p>
          <a:p>
            <a:pPr>
              <a:lnSpc>
                <a:spcPct val="90000"/>
              </a:lnSpc>
            </a:pPr>
            <a:r>
              <a:rPr lang="en-GB" sz="2800" dirty="0" smtClean="0"/>
              <a:t>When asking "</a:t>
            </a:r>
            <a:r>
              <a:rPr lang="en-GB" sz="2800" i="1" dirty="0" err="1" smtClean="0"/>
              <a:t>C'est</a:t>
            </a:r>
            <a:r>
              <a:rPr lang="en-GB" sz="2800" i="1" dirty="0" smtClean="0"/>
              <a:t> </a:t>
            </a:r>
            <a:r>
              <a:rPr lang="en-GB" sz="2800" i="1" dirty="0" err="1" smtClean="0"/>
              <a:t>quelle</a:t>
            </a:r>
            <a:r>
              <a:rPr lang="en-GB" sz="2800" i="1" dirty="0" smtClean="0"/>
              <a:t> </a:t>
            </a:r>
            <a:r>
              <a:rPr lang="en-GB" sz="2800" i="1" dirty="0" err="1" smtClean="0"/>
              <a:t>couleur</a:t>
            </a:r>
            <a:r>
              <a:rPr lang="en-GB" sz="2800" i="1" dirty="0" smtClean="0"/>
              <a:t> ?",</a:t>
            </a:r>
            <a:r>
              <a:rPr lang="en-GB" sz="2800" dirty="0" smtClean="0"/>
              <a:t> you are directly referring to the concerned </a:t>
            </a:r>
            <a:r>
              <a:rPr lang="en-GB" sz="2800" i="1" dirty="0" smtClean="0"/>
              <a:t>colour spot</a:t>
            </a:r>
            <a:r>
              <a:rPr lang="en-GB" sz="2800" dirty="0" smtClean="0"/>
              <a:t>. (i.e. </a:t>
            </a:r>
            <a:r>
              <a:rPr lang="en-GB" sz="2800" i="1" dirty="0" smtClean="0"/>
              <a:t>which colour is this?</a:t>
            </a:r>
            <a:r>
              <a:rPr lang="en-GB" sz="2800" dirty="0" smtClean="0"/>
              <a:t>)</a:t>
            </a:r>
            <a:br>
              <a:rPr lang="en-GB" sz="2800" dirty="0" smtClean="0"/>
            </a:br>
            <a:r>
              <a:rPr lang="en-GB" sz="2800" dirty="0" smtClean="0"/>
              <a:t>And when asking "</a:t>
            </a:r>
            <a:r>
              <a:rPr lang="en-GB" sz="2800" i="1" dirty="0" err="1" smtClean="0"/>
              <a:t>C'est</a:t>
            </a:r>
            <a:r>
              <a:rPr lang="en-GB" sz="2800" i="1" dirty="0" smtClean="0"/>
              <a:t> </a:t>
            </a:r>
            <a:r>
              <a:rPr lang="en-GB" sz="2800" i="1" u="sng" dirty="0" smtClean="0"/>
              <a:t>de</a:t>
            </a:r>
            <a:r>
              <a:rPr lang="en-GB" sz="2800" i="1" dirty="0" smtClean="0"/>
              <a:t> </a:t>
            </a:r>
            <a:r>
              <a:rPr lang="en-GB" sz="2800" i="1" dirty="0" err="1" smtClean="0"/>
              <a:t>quelle</a:t>
            </a:r>
            <a:r>
              <a:rPr lang="en-GB" sz="2800" i="1" dirty="0" smtClean="0"/>
              <a:t> </a:t>
            </a:r>
            <a:r>
              <a:rPr lang="en-GB" sz="2800" i="1" dirty="0" err="1" smtClean="0"/>
              <a:t>couleur</a:t>
            </a:r>
            <a:r>
              <a:rPr lang="en-GB" sz="2800" i="1" dirty="0" smtClean="0"/>
              <a:t> ?",</a:t>
            </a:r>
            <a:r>
              <a:rPr lang="en-GB" sz="2800" dirty="0" smtClean="0"/>
              <a:t> it is more about the </a:t>
            </a:r>
            <a:r>
              <a:rPr lang="en-GB" sz="2800" u="sng" dirty="0" smtClean="0"/>
              <a:t>item</a:t>
            </a:r>
            <a:r>
              <a:rPr lang="en-GB" sz="2800" dirty="0" smtClean="0"/>
              <a:t> being that colour (i.e. which colour is this thing?).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Teaching Tips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en-GB" sz="2700" dirty="0" smtClean="0"/>
          </a:p>
          <a:p>
            <a:pPr>
              <a:lnSpc>
                <a:spcPct val="80000"/>
              </a:lnSpc>
            </a:pPr>
            <a:r>
              <a:rPr lang="en-GB" sz="2700" dirty="0" smtClean="0"/>
              <a:t>Practise the days of the week</a:t>
            </a:r>
          </a:p>
          <a:p>
            <a:pPr>
              <a:lnSpc>
                <a:spcPct val="80000"/>
              </a:lnSpc>
            </a:pPr>
            <a:r>
              <a:rPr lang="en-GB" sz="2700" dirty="0" smtClean="0"/>
              <a:t>Ask class to repeat after you (</a:t>
            </a:r>
            <a:r>
              <a:rPr lang="en-GB" sz="2700" i="1" dirty="0" err="1" smtClean="0"/>
              <a:t>Regardez</a:t>
            </a:r>
            <a:r>
              <a:rPr lang="en-GB" sz="2700" i="1" dirty="0" smtClean="0"/>
              <a:t>, </a:t>
            </a:r>
            <a:r>
              <a:rPr lang="en-GB" sz="2700" i="1" dirty="0" err="1" smtClean="0"/>
              <a:t>écoutez</a:t>
            </a:r>
            <a:r>
              <a:rPr lang="en-GB" sz="2700" i="1" dirty="0" smtClean="0"/>
              <a:t> et </a:t>
            </a:r>
            <a:r>
              <a:rPr lang="en-GB" sz="2700" i="1" dirty="0" err="1" smtClean="0"/>
              <a:t>répétez</a:t>
            </a:r>
            <a:r>
              <a:rPr lang="en-GB" sz="2700" i="1" dirty="0" smtClean="0"/>
              <a:t>!</a:t>
            </a:r>
            <a:r>
              <a:rPr lang="en-GB" sz="2700" dirty="0" smtClean="0"/>
              <a:t>)</a:t>
            </a:r>
          </a:p>
          <a:p>
            <a:pPr>
              <a:lnSpc>
                <a:spcPct val="80000"/>
              </a:lnSpc>
            </a:pPr>
            <a:r>
              <a:rPr lang="en-GB" sz="2700" dirty="0" smtClean="0"/>
              <a:t>Ask children to say a day when answering the register</a:t>
            </a:r>
          </a:p>
          <a:p>
            <a:pPr>
              <a:lnSpc>
                <a:spcPct val="80000"/>
              </a:lnSpc>
            </a:pPr>
            <a:r>
              <a:rPr lang="en-GB" sz="2700" dirty="0" smtClean="0"/>
              <a:t>Play </a:t>
            </a:r>
            <a:r>
              <a:rPr lang="fr-FR" sz="2700" dirty="0" err="1" smtClean="0"/>
              <a:t>games</a:t>
            </a:r>
            <a:r>
              <a:rPr lang="fr-FR" sz="2700" dirty="0" smtClean="0"/>
              <a:t> </a:t>
            </a:r>
            <a:r>
              <a:rPr lang="fr-FR" sz="2700" dirty="0" err="1" smtClean="0"/>
              <a:t>from</a:t>
            </a:r>
            <a:r>
              <a:rPr lang="fr-FR" sz="2700" dirty="0" smtClean="0"/>
              <a:t> session 1</a:t>
            </a:r>
          </a:p>
          <a:p>
            <a:pPr>
              <a:lnSpc>
                <a:spcPct val="80000"/>
              </a:lnSpc>
            </a:pPr>
            <a:r>
              <a:rPr lang="en-GB" sz="2700" dirty="0" smtClean="0"/>
              <a:t>Practise during the week when you have a spare couple of minutes</a:t>
            </a:r>
          </a:p>
          <a:p>
            <a:pPr>
              <a:lnSpc>
                <a:spcPct val="80000"/>
              </a:lnSpc>
            </a:pPr>
            <a:endParaRPr lang="en-GB" sz="27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06437"/>
          </a:xfrm>
        </p:spPr>
        <p:txBody>
          <a:bodyPr/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Do one thing!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457200" y="765175"/>
            <a:ext cx="8229600" cy="57594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GB" sz="2400" b="1" dirty="0" smtClean="0">
                <a:latin typeface="Arial" charset="0"/>
                <a:cs typeface="Arial" charset="0"/>
              </a:rPr>
              <a:t>How you can practise the new language</a:t>
            </a:r>
            <a:endParaRPr lang="en-GB" sz="2400" dirty="0" smtClean="0">
              <a:latin typeface="Arial" charset="0"/>
              <a:cs typeface="Arial" charset="0"/>
            </a:endParaRPr>
          </a:p>
          <a:p>
            <a:r>
              <a:rPr lang="en-GB" sz="2400" dirty="0" smtClean="0">
                <a:latin typeface="Arial" charset="0"/>
                <a:cs typeface="Arial" charset="0"/>
              </a:rPr>
              <a:t>Practise the new language and sounds</a:t>
            </a:r>
          </a:p>
          <a:p>
            <a:r>
              <a:rPr lang="en-GB" sz="2400" dirty="0" smtClean="0">
                <a:latin typeface="Arial" charset="0"/>
                <a:cs typeface="Arial" charset="0"/>
              </a:rPr>
              <a:t>Review the grammar points</a:t>
            </a:r>
          </a:p>
          <a:p>
            <a:pPr>
              <a:buNone/>
            </a:pPr>
            <a:endParaRPr lang="en-GB" sz="2400" dirty="0" smtClean="0">
              <a:latin typeface="Arial" charset="0"/>
              <a:cs typeface="Arial" charset="0"/>
            </a:endParaRPr>
          </a:p>
          <a:p>
            <a:pPr>
              <a:buFont typeface="Arial" charset="0"/>
              <a:buNone/>
            </a:pPr>
            <a:r>
              <a:rPr lang="en-GB" sz="2400" b="1" dirty="0" smtClean="0">
                <a:latin typeface="Arial" charset="0"/>
                <a:cs typeface="Arial" charset="0"/>
              </a:rPr>
              <a:t>What you can do with your class</a:t>
            </a:r>
            <a:endParaRPr lang="en-GB" sz="2400" dirty="0" smtClean="0">
              <a:latin typeface="Arial" charset="0"/>
              <a:cs typeface="Arial" charset="0"/>
            </a:endParaRPr>
          </a:p>
          <a:p>
            <a:r>
              <a:rPr lang="en-GB" sz="2400" dirty="0" smtClean="0">
                <a:latin typeface="Arial" charset="0"/>
                <a:cs typeface="Arial" charset="0"/>
              </a:rPr>
              <a:t>Introduce the days of the week</a:t>
            </a:r>
          </a:p>
          <a:p>
            <a:r>
              <a:rPr lang="en-GB" sz="2400" dirty="0" smtClean="0">
                <a:latin typeface="Arial" charset="0"/>
                <a:cs typeface="Arial" charset="0"/>
              </a:rPr>
              <a:t>Ask children to say a day of the week when answering the register</a:t>
            </a:r>
          </a:p>
          <a:p>
            <a:endParaRPr lang="en-GB" sz="2400" dirty="0" smtClean="0">
              <a:latin typeface="Arial" charset="0"/>
              <a:cs typeface="Arial" charset="0"/>
            </a:endParaRPr>
          </a:p>
          <a:p>
            <a:pPr>
              <a:buFont typeface="Arial" charset="0"/>
              <a:buNone/>
            </a:pPr>
            <a:r>
              <a:rPr lang="en-GB" sz="2400" b="1" dirty="0" smtClean="0">
                <a:latin typeface="Arial" charset="0"/>
                <a:cs typeface="Arial" charset="0"/>
              </a:rPr>
              <a:t>Classroom routine</a:t>
            </a:r>
            <a:endParaRPr lang="en-GB" sz="2400" dirty="0" smtClean="0">
              <a:latin typeface="Arial" charset="0"/>
              <a:cs typeface="Arial" charset="0"/>
            </a:endParaRPr>
          </a:p>
          <a:p>
            <a:r>
              <a:rPr lang="en-GB" sz="2400" dirty="0" smtClean="0">
                <a:latin typeface="Arial" charset="0"/>
                <a:cs typeface="Arial" charset="0"/>
              </a:rPr>
              <a:t>Greet the class in French ‘</a:t>
            </a:r>
            <a:r>
              <a:rPr lang="en-GB" sz="2400" i="1" dirty="0" smtClean="0">
                <a:latin typeface="Arial" charset="0"/>
                <a:cs typeface="Arial" charset="0"/>
              </a:rPr>
              <a:t>Bonjour’ ‘Au </a:t>
            </a:r>
            <a:r>
              <a:rPr lang="en-GB" sz="2400" i="1" dirty="0" err="1" smtClean="0">
                <a:latin typeface="Arial" charset="0"/>
                <a:cs typeface="Arial" charset="0"/>
              </a:rPr>
              <a:t>revoir</a:t>
            </a:r>
            <a:r>
              <a:rPr lang="en-GB" sz="2400" i="1" dirty="0" smtClean="0">
                <a:latin typeface="Arial" charset="0"/>
                <a:cs typeface="Arial" charset="0"/>
              </a:rPr>
              <a:t>’</a:t>
            </a:r>
            <a:endParaRPr lang="en-GB" sz="2400" dirty="0" smtClean="0">
              <a:latin typeface="Arial" charset="0"/>
              <a:cs typeface="Arial" charset="0"/>
            </a:endParaRPr>
          </a:p>
          <a:p>
            <a:r>
              <a:rPr lang="en-GB" sz="2400" dirty="0" smtClean="0">
                <a:latin typeface="Arial" charset="0"/>
                <a:cs typeface="Arial" charset="0"/>
              </a:rPr>
              <a:t>Ask them to respond to the register in French</a:t>
            </a:r>
            <a:r>
              <a:rPr lang="en-GB" sz="2400" i="1" dirty="0" smtClean="0">
                <a:latin typeface="Arial" charset="0"/>
                <a:cs typeface="Arial" charset="0"/>
              </a:rPr>
              <a:t> ‘Bonjour Madame…/Monsieur…</a:t>
            </a:r>
            <a:endParaRPr lang="en-GB" sz="2400" dirty="0" smtClean="0">
              <a:latin typeface="Arial" charset="0"/>
              <a:cs typeface="Arial" charset="0"/>
            </a:endParaRPr>
          </a:p>
          <a:p>
            <a:pPr>
              <a:buFont typeface="Arial" charset="0"/>
              <a:buNone/>
            </a:pPr>
            <a:endParaRPr lang="en-GB" sz="2000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-108520" y="52592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8" name="Picture 4" descr="Creative Commons Licen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858525"/>
            <a:ext cx="84772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79512" y="6127829"/>
            <a:ext cx="9360024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 Languages Project, 2015</a:t>
            </a:r>
            <a:endParaRPr kumimoji="0" lang="en-GB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2015 for the Ensemble Languages Project, 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Ensemble_Let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Enjoy 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Poems</a:t>
            </a:r>
            <a:r>
              <a:rPr kumimoji="0" lang="en-GB" altLang="en-US" sz="11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Session 2 Takeaway Notes</a:t>
            </a:r>
            <a:endParaRPr kumimoji="0" lang="en-GB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work is licensed under the Creative Commons Attribution-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NonCommercial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4.0 International License: http://creativecommons.org/licenses/by-nc/4.0/.</a:t>
            </a: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72320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520</TotalTime>
  <Words>277</Words>
  <Application>Microsoft Office PowerPoint</Application>
  <PresentationFormat>On-screen Show (4:3)</PresentationFormat>
  <Paragraphs>55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Arial Narrow</vt:lpstr>
      <vt:lpstr>Calibri</vt:lpstr>
      <vt:lpstr>Comic Sans MS</vt:lpstr>
      <vt:lpstr>Times New Roman</vt:lpstr>
      <vt:lpstr>Office Theme</vt:lpstr>
      <vt:lpstr>PowerPoint Presentation</vt:lpstr>
      <vt:lpstr>Let’s enjoy poems – Session 2 </vt:lpstr>
      <vt:lpstr>Phonics focus</vt:lpstr>
      <vt:lpstr>Grammar focus</vt:lpstr>
      <vt:lpstr>Teaching Tips</vt:lpstr>
      <vt:lpstr>Do one thing!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Love one song</dc:title>
  <dc:creator>Bridget</dc:creator>
  <cp:lastModifiedBy>Charlotte Johnston</cp:lastModifiedBy>
  <cp:revision>20</cp:revision>
  <dcterms:created xsi:type="dcterms:W3CDTF">2014-02-11T14:25:34Z</dcterms:created>
  <dcterms:modified xsi:type="dcterms:W3CDTF">2015-05-29T12:33:01Z</dcterms:modified>
</cp:coreProperties>
</file>