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65" r:id="rId2"/>
    <p:sldId id="264" r:id="rId3"/>
    <p:sldId id="258" r:id="rId4"/>
    <p:sldId id="259" r:id="rId5"/>
    <p:sldId id="262" r:id="rId6"/>
    <p:sldId id="263" r:id="rId7"/>
    <p:sldId id="26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ED9C040-0296-494A-93C1-818D25D2E486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B6810A2-48A2-43D6-8CF2-96FFFF55F0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735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DA220-F1BC-48CC-BB2D-A4F8F61F5CE1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85565-FE80-4EDD-A334-F189192869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2EF22-F457-4A26-8369-EAF91094D50E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E995A-3594-44DC-8246-CD3223038A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BDB8E-6B8D-40EC-A579-2E397AD3AAD0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2CDBB-93C0-4A20-B9B8-9B7DBA93B4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FC928-15C9-42F6-ADC5-E7209BB81FD5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0A8C7-D9D1-460B-A80D-7E88FE0F7B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71476-5D53-4F1E-90E1-DBB1F393489C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2D143-19CA-475C-BA32-131B29B407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1E85C-A5F6-4845-847D-6C9232F2EED1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6BB77-10C9-4AA3-A34D-449F41556C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4B04D-C2F4-4C09-B1E4-788F159EAA2D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1DFF9-A51B-4FE1-B9A2-8209F6064B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1D1EE-8AF5-46B2-BBD9-73971BBCDDCD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0595E-1C07-4952-A789-117F637F1D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D1573-1089-4D35-AD9F-B57C34712B48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87E30-F4E4-4B82-A153-88058F9726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4E312-49E2-4F72-BFF2-C0B0676B6097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79764-A59B-4466-94D2-48D21895F8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0C095-270E-431C-91ED-1AD03987877B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A4EED-44F1-4DEC-8B77-EADA4E49C8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F5B1BE-3181-4C04-BE18-E2275260D1BB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7B8C1B-3A70-4C7C-BA3E-E61164F361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ltplus.org.uk/phonology/?q=node/10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poems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3 Takeaway Notes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567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sz="4000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 poems – Session 3</a:t>
            </a:r>
            <a:r>
              <a:rPr lang="en-GB" sz="4000" b="1" dirty="0" smtClean="0"/>
              <a:t/>
            </a:r>
            <a:br>
              <a:rPr lang="en-GB" sz="4000" b="1" dirty="0" smtClean="0"/>
            </a:br>
            <a:endParaRPr lang="en-GB" sz="4000" b="1" dirty="0" smtClean="0"/>
          </a:p>
        </p:txBody>
      </p:sp>
      <p:sp>
        <p:nvSpPr>
          <p:cNvPr id="14338" name="Rectangle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fr-FR" b="1" dirty="0" err="1" smtClean="0"/>
              <a:t>Clothes</a:t>
            </a:r>
            <a:endParaRPr lang="fr-FR" b="1" dirty="0" smtClean="0"/>
          </a:p>
          <a:p>
            <a:r>
              <a:rPr lang="fr-FR" i="1" dirty="0" smtClean="0"/>
              <a:t>un T-shirt</a:t>
            </a:r>
          </a:p>
          <a:p>
            <a:r>
              <a:rPr lang="fr-FR" i="1" dirty="0" smtClean="0"/>
              <a:t>un pull</a:t>
            </a:r>
          </a:p>
          <a:p>
            <a:r>
              <a:rPr lang="fr-FR" i="1" dirty="0" smtClean="0"/>
              <a:t>un short</a:t>
            </a:r>
          </a:p>
          <a:p>
            <a:r>
              <a:rPr lang="fr-FR" i="1" dirty="0" smtClean="0"/>
              <a:t>un bermuda</a:t>
            </a:r>
          </a:p>
          <a:p>
            <a:r>
              <a:rPr lang="fr-FR" i="1" dirty="0" smtClean="0"/>
              <a:t>un polo</a:t>
            </a:r>
          </a:p>
          <a:p>
            <a:r>
              <a:rPr lang="fr-FR" i="1" dirty="0" smtClean="0"/>
              <a:t>une chemise</a:t>
            </a:r>
          </a:p>
          <a:p>
            <a:r>
              <a:rPr lang="fr-FR" i="1" dirty="0" smtClean="0"/>
              <a:t>une casquette</a:t>
            </a:r>
          </a:p>
        </p:txBody>
      </p:sp>
      <p:sp>
        <p:nvSpPr>
          <p:cNvPr id="14339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fr-FR" b="1" dirty="0" err="1" smtClean="0"/>
              <a:t>Classroom</a:t>
            </a:r>
            <a:r>
              <a:rPr lang="fr-FR" b="1" dirty="0" smtClean="0"/>
              <a:t> </a:t>
            </a:r>
            <a:r>
              <a:rPr lang="fr-FR" b="1" dirty="0" err="1" smtClean="0"/>
              <a:t>language</a:t>
            </a:r>
            <a:endParaRPr lang="fr-FR" b="1" dirty="0" smtClean="0"/>
          </a:p>
          <a:p>
            <a:pPr>
              <a:lnSpc>
                <a:spcPct val="90000"/>
              </a:lnSpc>
            </a:pPr>
            <a:r>
              <a:rPr lang="fr-FR" i="1" dirty="0" smtClean="0"/>
              <a:t>qu’est-ce que c’est ?</a:t>
            </a:r>
          </a:p>
          <a:p>
            <a:pPr>
              <a:lnSpc>
                <a:spcPct val="90000"/>
              </a:lnSpc>
            </a:pPr>
            <a:r>
              <a:rPr lang="fr-FR" i="1" dirty="0" smtClean="0"/>
              <a:t>c’est</a:t>
            </a:r>
            <a:endParaRPr lang="en-GB" b="1" i="1" dirty="0" smtClean="0"/>
          </a:p>
          <a:p>
            <a:pPr>
              <a:lnSpc>
                <a:spcPct val="90000"/>
              </a:lnSpc>
            </a:pPr>
            <a:r>
              <a:rPr lang="fr-FR" i="1" dirty="0" smtClean="0"/>
              <a:t>travaillez en groupes</a:t>
            </a:r>
          </a:p>
          <a:p>
            <a:pPr>
              <a:lnSpc>
                <a:spcPct val="90000"/>
              </a:lnSpc>
            </a:pPr>
            <a:r>
              <a:rPr lang="fr-FR" i="1" dirty="0" smtClean="0"/>
              <a:t>prenez deux cartes</a:t>
            </a:r>
          </a:p>
          <a:p>
            <a:pPr>
              <a:lnSpc>
                <a:spcPct val="90000"/>
              </a:lnSpc>
            </a:pPr>
            <a:r>
              <a:rPr lang="fr-FR" i="1" dirty="0" smtClean="0"/>
              <a:t>c’est bon?</a:t>
            </a:r>
          </a:p>
          <a:p>
            <a:pPr>
              <a:lnSpc>
                <a:spcPct val="90000"/>
              </a:lnSpc>
            </a:pPr>
            <a:r>
              <a:rPr lang="fr-FR" i="1" dirty="0" smtClean="0"/>
              <a:t>oui/non?</a:t>
            </a:r>
          </a:p>
          <a:p>
            <a:pPr>
              <a:lnSpc>
                <a:spcPct val="90000"/>
              </a:lnSpc>
            </a:pPr>
            <a:r>
              <a:rPr lang="fr-FR" i="1" dirty="0" smtClean="0"/>
              <a:t>gardez les cartes</a:t>
            </a:r>
            <a:endParaRPr lang="en-GB" i="1" dirty="0" smtClean="0"/>
          </a:p>
          <a:p>
            <a:pPr>
              <a:lnSpc>
                <a:spcPct val="90000"/>
              </a:lnSpc>
            </a:pPr>
            <a:r>
              <a:rPr lang="en-GB" i="1" dirty="0" err="1" smtClean="0"/>
              <a:t>remplacez</a:t>
            </a:r>
            <a:r>
              <a:rPr lang="en-GB" i="1" dirty="0" smtClean="0"/>
              <a:t> les </a:t>
            </a:r>
            <a:r>
              <a:rPr lang="en-GB" i="1" dirty="0" err="1" smtClean="0"/>
              <a:t>cartes</a:t>
            </a:r>
            <a:r>
              <a:rPr lang="en-GB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GB" b="1" i="1" dirty="0" smtClean="0"/>
          </a:p>
          <a:p>
            <a:pPr eaLnBrk="1" hangingPunct="1">
              <a:lnSpc>
                <a:spcPct val="90000"/>
              </a:lnSpc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 focus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indent="0">
              <a:buFont typeface="Arial" charset="0"/>
              <a:buNone/>
            </a:pPr>
            <a:r>
              <a:rPr lang="en-GB" dirty="0" smtClean="0"/>
              <a:t>General phonetic symbols</a:t>
            </a:r>
            <a:endParaRPr lang="en-GB" dirty="0" smtClean="0">
              <a:hlinkClick r:id="rId2"/>
            </a:endParaRPr>
          </a:p>
          <a:p>
            <a:pPr indent="0">
              <a:buFont typeface="Arial" charset="0"/>
              <a:buNone/>
            </a:pPr>
            <a:r>
              <a:rPr lang="en-GB" i="1" dirty="0" smtClean="0">
                <a:hlinkClick r:id="rId2"/>
              </a:rPr>
              <a:t>http://www.ciltplus.org.uk/phonology/?q=node/104</a:t>
            </a:r>
            <a:endParaRPr lang="en-GB" i="1" dirty="0" smtClean="0"/>
          </a:p>
          <a:p>
            <a:pPr indent="0">
              <a:buFont typeface="Arial" charset="0"/>
              <a:buNone/>
            </a:pPr>
            <a:r>
              <a:rPr lang="en-GB" i="1" dirty="0" smtClean="0"/>
              <a:t>un</a:t>
            </a:r>
          </a:p>
          <a:p>
            <a:pPr indent="0">
              <a:buFont typeface="Arial" charset="0"/>
              <a:buNone/>
            </a:pPr>
            <a:r>
              <a:rPr lang="en-GB" i="1" dirty="0" err="1" smtClean="0"/>
              <a:t>une</a:t>
            </a:r>
            <a:endParaRPr lang="en-GB" i="1" dirty="0" smtClean="0"/>
          </a:p>
          <a:p>
            <a:pPr indent="0">
              <a:buFont typeface="Arial" charset="0"/>
              <a:buNone/>
            </a:pPr>
            <a:r>
              <a:rPr lang="en-GB" dirty="0" smtClean="0"/>
              <a:t>silent t e.g. </a:t>
            </a:r>
            <a:r>
              <a:rPr lang="en-GB" i="1" dirty="0" smtClean="0"/>
              <a:t>un T-shirt</a:t>
            </a:r>
          </a:p>
          <a:p>
            <a:pPr indent="0">
              <a:buFont typeface="Arial" charset="0"/>
              <a:buNone/>
            </a:pPr>
            <a:r>
              <a:rPr lang="en-GB" dirty="0" smtClean="0"/>
              <a:t>silent z e.g. </a:t>
            </a:r>
            <a:r>
              <a:rPr lang="en-GB" i="1" dirty="0" err="1" smtClean="0"/>
              <a:t>prenez</a:t>
            </a:r>
            <a:endParaRPr lang="en-GB" i="1" dirty="0" smtClean="0"/>
          </a:p>
          <a:p>
            <a:pPr indent="0">
              <a:buFont typeface="Arial" charset="0"/>
              <a:buNone/>
            </a:pPr>
            <a:r>
              <a:rPr lang="en-GB" i="1" dirty="0" smtClean="0"/>
              <a:t>e </a:t>
            </a:r>
            <a:r>
              <a:rPr lang="en-GB" dirty="0" smtClean="0"/>
              <a:t>in</a:t>
            </a:r>
            <a:r>
              <a:rPr lang="en-GB" i="1" dirty="0" smtClean="0"/>
              <a:t> </a:t>
            </a:r>
            <a:r>
              <a:rPr lang="en-GB" i="1" dirty="0" err="1" smtClean="0"/>
              <a:t>prenez</a:t>
            </a:r>
            <a:endParaRPr lang="en-GB" i="1" dirty="0" smtClean="0"/>
          </a:p>
          <a:p>
            <a:pPr indent="0">
              <a:buFont typeface="Arial" charset="0"/>
              <a:buNone/>
            </a:pPr>
            <a:endParaRPr lang="en-GB" i="1" dirty="0" smtClean="0"/>
          </a:p>
          <a:p>
            <a:pPr indent="0">
              <a:buFont typeface="Arial" charset="0"/>
              <a:buNone/>
            </a:pPr>
            <a:endParaRPr lang="en-GB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 focus</a:t>
            </a:r>
          </a:p>
        </p:txBody>
      </p:sp>
      <p:sp>
        <p:nvSpPr>
          <p:cNvPr id="16386" name="Rectangle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fr-FR" i="1" dirty="0" smtClean="0"/>
              <a:t>un, une, des</a:t>
            </a:r>
          </a:p>
          <a:p>
            <a:r>
              <a:rPr lang="fr-FR" i="1" dirty="0" smtClean="0"/>
              <a:t>le, la, les</a:t>
            </a:r>
          </a:p>
          <a:p>
            <a:r>
              <a:rPr lang="fr-FR" i="1" dirty="0" smtClean="0"/>
              <a:t>c’est un/une</a:t>
            </a:r>
          </a:p>
          <a:p>
            <a:r>
              <a:rPr lang="fr-FR" i="1" dirty="0" smtClean="0"/>
              <a:t>c’est un T-shirt bleu nuit</a:t>
            </a:r>
            <a:endParaRPr lang="en-GB" i="1" dirty="0" smtClean="0"/>
          </a:p>
          <a:p>
            <a:r>
              <a:rPr lang="en-GB" i="1" dirty="0" err="1" smtClean="0"/>
              <a:t>c’est</a:t>
            </a:r>
            <a:r>
              <a:rPr lang="en-GB" i="1" dirty="0" smtClean="0"/>
              <a:t> </a:t>
            </a:r>
            <a:r>
              <a:rPr lang="en-GB" i="1" dirty="0" err="1" smtClean="0"/>
              <a:t>une</a:t>
            </a:r>
            <a:r>
              <a:rPr lang="en-GB" i="1" dirty="0" smtClean="0"/>
              <a:t> </a:t>
            </a:r>
            <a:r>
              <a:rPr lang="en-GB" i="1" dirty="0" err="1" smtClean="0"/>
              <a:t>casquette</a:t>
            </a:r>
            <a:r>
              <a:rPr lang="en-GB" i="1" dirty="0" smtClean="0"/>
              <a:t> rouge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	</a:t>
            </a:r>
          </a:p>
          <a:p>
            <a:pPr>
              <a:buNone/>
            </a:pPr>
            <a:r>
              <a:rPr lang="en-GB" dirty="0" smtClean="0"/>
              <a:t>	adjective follows the noun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 Tips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sz="2700" dirty="0" smtClean="0"/>
          </a:p>
          <a:p>
            <a:pPr eaLnBrk="1" hangingPunct="1">
              <a:lnSpc>
                <a:spcPct val="80000"/>
              </a:lnSpc>
            </a:pPr>
            <a:r>
              <a:rPr lang="en-GB" sz="2700" dirty="0" smtClean="0"/>
              <a:t>Practise the names of clothes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dirty="0" smtClean="0"/>
              <a:t>Ask class to repeat after you (</a:t>
            </a:r>
            <a:r>
              <a:rPr lang="en-GB" sz="2700" i="1" dirty="0" err="1" smtClean="0"/>
              <a:t>Regardez</a:t>
            </a:r>
            <a:r>
              <a:rPr lang="en-GB" sz="2700" i="1" dirty="0" smtClean="0"/>
              <a:t>, </a:t>
            </a:r>
            <a:r>
              <a:rPr lang="en-GB" sz="2700" i="1" dirty="0" err="1" smtClean="0"/>
              <a:t>écoutez</a:t>
            </a:r>
            <a:r>
              <a:rPr lang="en-GB" sz="2700" i="1" dirty="0" smtClean="0"/>
              <a:t> et </a:t>
            </a:r>
            <a:r>
              <a:rPr lang="en-GB" sz="2700" i="1" dirty="0" err="1" smtClean="0"/>
              <a:t>répétez</a:t>
            </a:r>
            <a:r>
              <a:rPr lang="en-GB" sz="2700" i="1" dirty="0" smtClean="0"/>
              <a:t>!</a:t>
            </a:r>
            <a:r>
              <a:rPr lang="en-GB" sz="2700" dirty="0" smtClean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dirty="0" smtClean="0"/>
              <a:t>Ask children to say a day when answering the register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dirty="0" smtClean="0"/>
              <a:t>Play 3 line lotto with pictures of clothes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dirty="0" smtClean="0"/>
              <a:t>Play Kim’s game with real clothes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dirty="0" smtClean="0"/>
              <a:t>Practise during the week when you have a spare couple of minutes</a:t>
            </a:r>
          </a:p>
          <a:p>
            <a:pPr eaLnBrk="1" hangingPunct="1">
              <a:lnSpc>
                <a:spcPct val="80000"/>
              </a:lnSpc>
            </a:pPr>
            <a:endParaRPr lang="en-GB" sz="2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437"/>
          </a:xfrm>
        </p:spPr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one thing!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7594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sz="2400" b="1" smtClean="0">
                <a:latin typeface="Arial" charset="0"/>
                <a:cs typeface="Arial" charset="0"/>
              </a:rPr>
              <a:t>How </a:t>
            </a:r>
            <a:r>
              <a:rPr lang="en-GB" sz="2400" b="1" dirty="0" smtClean="0">
                <a:latin typeface="Arial" charset="0"/>
                <a:cs typeface="Arial" charset="0"/>
              </a:rPr>
              <a:t>you can practise the new language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Practise the new language and sounds</a:t>
            </a: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Review the grammar points</a:t>
            </a:r>
          </a:p>
          <a:p>
            <a:pPr eaLnBrk="1" hangingPunct="1"/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GB" sz="2400" b="1" dirty="0" smtClean="0">
                <a:latin typeface="Arial" charset="0"/>
                <a:cs typeface="Arial" charset="0"/>
              </a:rPr>
              <a:t>What you can do with your class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Introduce the names of clothes</a:t>
            </a: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Ask children to say an article of clothing when answering the register</a:t>
            </a:r>
          </a:p>
          <a:p>
            <a:pPr eaLnBrk="1" hangingPunct="1"/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GB" sz="2400" b="1" dirty="0" smtClean="0">
                <a:latin typeface="Arial" charset="0"/>
                <a:cs typeface="Arial" charset="0"/>
              </a:rPr>
              <a:t>Classroom routine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Greet the class in French ‘</a:t>
            </a:r>
            <a:r>
              <a:rPr lang="en-GB" sz="2400" i="1" dirty="0" smtClean="0">
                <a:latin typeface="Arial" charset="0"/>
                <a:cs typeface="Arial" charset="0"/>
              </a:rPr>
              <a:t>Bonjour’ ‘Au </a:t>
            </a:r>
            <a:r>
              <a:rPr lang="en-GB" sz="2400" i="1" dirty="0" err="1" smtClean="0">
                <a:latin typeface="Arial" charset="0"/>
                <a:cs typeface="Arial" charset="0"/>
              </a:rPr>
              <a:t>revoir</a:t>
            </a:r>
            <a:r>
              <a:rPr lang="en-GB" sz="2400" i="1" dirty="0" smtClean="0">
                <a:latin typeface="Arial" charset="0"/>
                <a:cs typeface="Arial" charset="0"/>
              </a:rPr>
              <a:t>’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Ask them to respond to the register in French</a:t>
            </a:r>
            <a:r>
              <a:rPr lang="en-GB" sz="2400" i="1" dirty="0" smtClean="0">
                <a:latin typeface="Arial" charset="0"/>
                <a:cs typeface="Arial" charset="0"/>
              </a:rPr>
              <a:t> ‘Bonjour Madame…/Monsieur…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GB" sz="20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Poems Session</a:t>
            </a:r>
            <a:r>
              <a:rPr kumimoji="0" lang="en-GB" alt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 Takeaway Notes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006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248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Let’s enjoy poems – Session 3 </vt:lpstr>
      <vt:lpstr>Phonics focus</vt:lpstr>
      <vt:lpstr>Grammar focus</vt:lpstr>
      <vt:lpstr>Teaching Tips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25</cp:revision>
  <dcterms:created xsi:type="dcterms:W3CDTF">2014-02-11T14:25:34Z</dcterms:created>
  <dcterms:modified xsi:type="dcterms:W3CDTF">2015-05-29T12:34:19Z</dcterms:modified>
</cp:coreProperties>
</file>