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82" r:id="rId2"/>
    <p:sldId id="259" r:id="rId3"/>
    <p:sldId id="258" r:id="rId4"/>
    <p:sldId id="281" r:id="rId5"/>
    <p:sldId id="271" r:id="rId6"/>
    <p:sldId id="261" r:id="rId7"/>
    <p:sldId id="263" r:id="rId8"/>
    <p:sldId id="28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737" autoAdjust="0"/>
  </p:normalViewPr>
  <p:slideViewPr>
    <p:cSldViewPr>
      <p:cViewPr varScale="1">
        <p:scale>
          <a:sx n="62" d="100"/>
          <a:sy n="62" d="100"/>
        </p:scale>
        <p:origin x="72" y="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45BFA-B289-4298-8AB3-C7F0074E69BC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55AB1-64C2-456E-A9E2-5C141020F7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98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reci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pes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4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369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Adverbs of quantity (except </a:t>
            </a:r>
            <a:r>
              <a:rPr lang="en-US" i="1" dirty="0" err="1"/>
              <a:t>très</a:t>
            </a:r>
            <a:r>
              <a:rPr lang="en-US" dirty="0"/>
              <a:t>) are often followed by </a:t>
            </a:r>
            <a:r>
              <a:rPr lang="en-US" i="1" dirty="0"/>
              <a:t>de</a:t>
            </a:r>
            <a:r>
              <a:rPr lang="en-US" dirty="0"/>
              <a:t> + noun. When this happens, the noun usually does not have an article in front of it; i.e., </a:t>
            </a:r>
            <a:r>
              <a:rPr lang="en-US" i="1" dirty="0"/>
              <a:t>de</a:t>
            </a:r>
            <a:r>
              <a:rPr lang="en-US" dirty="0"/>
              <a:t> stands alone, with no </a:t>
            </a:r>
            <a:r>
              <a:rPr lang="en-GB" dirty="0"/>
              <a:t>definite article </a:t>
            </a:r>
            <a:r>
              <a:rPr lang="en-GB" dirty="0" err="1"/>
              <a:t>eg</a:t>
            </a:r>
            <a:r>
              <a:rPr lang="en-GB" dirty="0"/>
              <a:t> </a:t>
            </a:r>
            <a:r>
              <a:rPr lang="fr-FR" dirty="0"/>
              <a:t>Combien d’</a:t>
            </a:r>
            <a:r>
              <a:rPr lang="fr-FR" i="1" dirty="0"/>
              <a:t> œufs</a:t>
            </a:r>
            <a:r>
              <a:rPr lang="en-GB" dirty="0"/>
              <a:t>?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0070C0"/>
                </a:solidFill>
              </a:rPr>
              <a:t>Teaching </a:t>
            </a:r>
            <a:r>
              <a:rPr lang="en-GB" b="1" dirty="0">
                <a:solidFill>
                  <a:srgbClr val="0070C0"/>
                </a:solidFill>
              </a:rPr>
              <a:t>tip: </a:t>
            </a:r>
            <a:r>
              <a:rPr lang="en-GB" dirty="0"/>
              <a:t>Avoid introducing/explaining partitive article </a:t>
            </a:r>
            <a:r>
              <a:rPr lang="en-GB" i="1" dirty="0"/>
              <a:t>du,</a:t>
            </a:r>
            <a:r>
              <a:rPr lang="en-GB" dirty="0"/>
              <a:t> </a:t>
            </a:r>
            <a:r>
              <a:rPr lang="en-GB" i="1" dirty="0"/>
              <a:t>de la, de l’, des</a:t>
            </a:r>
            <a:r>
              <a:rPr lang="en-GB" dirty="0"/>
              <a:t>. 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 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endParaRPr lang="fr-FR" sz="4800" i="1" dirty="0" smtClean="0"/>
          </a:p>
          <a:p>
            <a:r>
              <a:rPr lang="fr-FR" sz="4800" i="1" dirty="0" smtClean="0"/>
              <a:t>in</a:t>
            </a:r>
            <a:r>
              <a:rPr lang="fr-FR" sz="4800" dirty="0" smtClean="0"/>
              <a:t> </a:t>
            </a:r>
            <a:r>
              <a:rPr lang="fr-FR" sz="4800" dirty="0"/>
              <a:t>– </a:t>
            </a:r>
            <a:r>
              <a:rPr lang="fr-FR" sz="4800" i="1" dirty="0"/>
              <a:t>v</a:t>
            </a:r>
            <a:r>
              <a:rPr lang="fr-FR" sz="4800" b="1" i="1" dirty="0"/>
              <a:t>in</a:t>
            </a:r>
            <a:r>
              <a:rPr lang="fr-FR" sz="4800" i="1" dirty="0"/>
              <a:t>gt (</a:t>
            </a:r>
            <a:r>
              <a:rPr lang="fr-FR" sz="4800" dirty="0"/>
              <a:t>as in </a:t>
            </a:r>
            <a:r>
              <a:rPr lang="fr-FR" sz="4800" i="1" dirty="0"/>
              <a:t>c</a:t>
            </a:r>
            <a:r>
              <a:rPr lang="fr-FR" sz="4800" b="1" i="1" dirty="0"/>
              <a:t>in</a:t>
            </a:r>
            <a:r>
              <a:rPr lang="fr-FR" sz="4800" i="1" dirty="0"/>
              <a:t>q, qu</a:t>
            </a:r>
            <a:r>
              <a:rPr lang="fr-FR" sz="4800" b="1" i="1" dirty="0"/>
              <a:t>in</a:t>
            </a:r>
            <a:r>
              <a:rPr lang="fr-FR" sz="4800" i="1" dirty="0"/>
              <a:t>ze)</a:t>
            </a:r>
            <a:r>
              <a:rPr lang="fr-FR" sz="4800" dirty="0"/>
              <a:t>   </a:t>
            </a:r>
            <a:endParaRPr lang="en-GB" sz="4800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 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/>
              <a:t>After verbs expressing likes and dislikes in French, the plural definite article is used, whereas in English this is omitted e.g. </a:t>
            </a:r>
            <a:r>
              <a:rPr lang="en-GB" sz="4000" i="1" dirty="0" err="1"/>
              <a:t>J’aime</a:t>
            </a:r>
            <a:r>
              <a:rPr lang="en-GB" sz="4000" i="1" dirty="0"/>
              <a:t> </a:t>
            </a:r>
            <a:r>
              <a:rPr lang="en-GB" sz="4000" b="1" i="1" dirty="0"/>
              <a:t>les</a:t>
            </a:r>
            <a:r>
              <a:rPr lang="en-GB" sz="4000" i="1" dirty="0"/>
              <a:t> </a:t>
            </a:r>
            <a:r>
              <a:rPr lang="en-GB" sz="4000" i="1" dirty="0" err="1"/>
              <a:t>œufs</a:t>
            </a:r>
            <a:r>
              <a:rPr lang="en-GB" sz="4000" i="1" dirty="0"/>
              <a:t>, </a:t>
            </a:r>
            <a:r>
              <a:rPr lang="en-GB" sz="4000" i="1" dirty="0" err="1"/>
              <a:t>j’aime</a:t>
            </a:r>
            <a:r>
              <a:rPr lang="en-GB" sz="4000" i="1" dirty="0"/>
              <a:t> </a:t>
            </a:r>
            <a:r>
              <a:rPr lang="en-GB" sz="4000" b="1" i="1" dirty="0"/>
              <a:t>les </a:t>
            </a:r>
            <a:r>
              <a:rPr lang="en-GB" sz="4000" i="1" dirty="0"/>
              <a:t>crêpes</a:t>
            </a:r>
            <a:r>
              <a:rPr lang="en-GB" sz="4000" dirty="0"/>
              <a:t> (I like eggs) With </a:t>
            </a:r>
            <a:r>
              <a:rPr lang="en-GB" sz="4000" i="1" dirty="0"/>
              <a:t>‘</a:t>
            </a:r>
            <a:r>
              <a:rPr lang="en-GB" sz="4000" i="1" dirty="0" err="1"/>
              <a:t>lait</a:t>
            </a:r>
            <a:r>
              <a:rPr lang="en-GB" sz="4000" i="1" dirty="0"/>
              <a:t>’</a:t>
            </a:r>
            <a:r>
              <a:rPr lang="en-GB" sz="4000" dirty="0"/>
              <a:t> there is no plural so  the definite article is used in the singular (</a:t>
            </a:r>
            <a:r>
              <a:rPr lang="en-GB" sz="4000" i="1" dirty="0" err="1"/>
              <a:t>j’aime</a:t>
            </a:r>
            <a:r>
              <a:rPr lang="en-GB" sz="4000" i="1" dirty="0"/>
              <a:t> </a:t>
            </a:r>
            <a:r>
              <a:rPr lang="en-GB" sz="4000" b="1" i="1" dirty="0"/>
              <a:t>le </a:t>
            </a:r>
            <a:r>
              <a:rPr lang="en-GB" sz="4000" i="1" dirty="0" err="1"/>
              <a:t>lait</a:t>
            </a:r>
            <a:r>
              <a:rPr lang="en-GB" sz="4000" i="1" dirty="0"/>
              <a:t>). </a:t>
            </a:r>
            <a:endParaRPr lang="en-GB" sz="4000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70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4400" dirty="0"/>
              <a:t>Ask learners to look at the differences in verb endings </a:t>
            </a:r>
            <a:r>
              <a:rPr lang="en-GB" sz="4400" dirty="0" smtClean="0"/>
              <a:t>in </a:t>
            </a:r>
            <a:r>
              <a:rPr lang="en-GB" sz="4400" i="1" dirty="0" err="1" smtClean="0"/>
              <a:t>Tu</a:t>
            </a:r>
            <a:r>
              <a:rPr lang="en-GB" sz="4400" i="1" dirty="0" smtClean="0"/>
              <a:t> </a:t>
            </a:r>
            <a:r>
              <a:rPr lang="en-GB" sz="4400" i="1" dirty="0" err="1"/>
              <a:t>aimes</a:t>
            </a:r>
            <a:r>
              <a:rPr lang="en-GB" sz="4400" i="1" dirty="0"/>
              <a:t>/</a:t>
            </a:r>
            <a:r>
              <a:rPr lang="en-GB" sz="4400" i="1" dirty="0" err="1"/>
              <a:t>j’aime</a:t>
            </a:r>
            <a:r>
              <a:rPr lang="en-GB" sz="4400" i="1" dirty="0"/>
              <a:t>. </a:t>
            </a:r>
            <a:r>
              <a:rPr lang="en-GB" sz="4400" dirty="0"/>
              <a:t> Show the infinitive – </a:t>
            </a:r>
            <a:r>
              <a:rPr lang="en-GB" sz="4400" i="1" dirty="0"/>
              <a:t>aimer</a:t>
            </a:r>
            <a:r>
              <a:rPr lang="en-GB" sz="4400" dirty="0"/>
              <a:t> and explain it is a regular ‘</a:t>
            </a:r>
            <a:r>
              <a:rPr lang="en-GB" sz="4400" dirty="0" err="1"/>
              <a:t>er</a:t>
            </a:r>
            <a:r>
              <a:rPr lang="en-GB" sz="4400" dirty="0"/>
              <a:t>’ verb.  </a:t>
            </a:r>
          </a:p>
          <a:p>
            <a:pPr marL="0" indent="0">
              <a:buNone/>
            </a:pPr>
            <a:endParaRPr lang="en-GB" sz="4400" dirty="0" smtClean="0"/>
          </a:p>
          <a:p>
            <a:pPr marL="0" indent="0">
              <a:buNone/>
            </a:pPr>
            <a:r>
              <a:rPr lang="en-GB" sz="4400" dirty="0" smtClean="0"/>
              <a:t>Discuss </a:t>
            </a:r>
            <a:r>
              <a:rPr lang="en-GB" sz="4400" dirty="0"/>
              <a:t>how verb endings change according to pronouns in first and second person singular in French. </a:t>
            </a:r>
          </a:p>
          <a:p>
            <a:endParaRPr lang="en-GB" sz="4400" dirty="0"/>
          </a:p>
          <a:p>
            <a:pPr marL="0" indent="0">
              <a:buNone/>
            </a:pPr>
            <a:r>
              <a:rPr lang="en-GB" sz="4400" b="1" dirty="0">
                <a:solidFill>
                  <a:srgbClr val="0070C0"/>
                </a:solidFill>
              </a:rPr>
              <a:t>Teaching Tip: </a:t>
            </a:r>
            <a:r>
              <a:rPr lang="en-GB" sz="4400" dirty="0">
                <a:solidFill>
                  <a:srgbClr val="0070C0"/>
                </a:solidFill>
              </a:rPr>
              <a:t> </a:t>
            </a:r>
            <a:r>
              <a:rPr lang="en-GB" sz="4400" dirty="0"/>
              <a:t>Teachers may unfamiliar with the terms ‘infinitive’ and ‘regular’</a:t>
            </a:r>
            <a:r>
              <a:rPr lang="en-GB" sz="4400" b="1" dirty="0"/>
              <a:t>.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71114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 smtClean="0"/>
              <a:t>Some </a:t>
            </a:r>
            <a:r>
              <a:rPr lang="en-GB" sz="4000" dirty="0"/>
              <a:t>learners may find it difficult to write </a:t>
            </a:r>
            <a:r>
              <a:rPr lang="en-GB" sz="4000" i="1" dirty="0" err="1"/>
              <a:t>Tu</a:t>
            </a:r>
            <a:r>
              <a:rPr lang="en-GB" sz="4000" i="1" dirty="0"/>
              <a:t> </a:t>
            </a:r>
            <a:r>
              <a:rPr lang="en-GB" sz="4000" i="1" dirty="0" err="1"/>
              <a:t>aimes</a:t>
            </a:r>
            <a:r>
              <a:rPr lang="en-GB" sz="4000" i="1" dirty="0"/>
              <a:t> les crêpes?/ </a:t>
            </a:r>
            <a:r>
              <a:rPr lang="en-GB" sz="4000" i="1" dirty="0" err="1"/>
              <a:t>Oui</a:t>
            </a:r>
            <a:r>
              <a:rPr lang="en-GB" sz="4000" i="1" dirty="0"/>
              <a:t>, </a:t>
            </a:r>
            <a:r>
              <a:rPr lang="en-GB" sz="4000" i="1" dirty="0" err="1"/>
              <a:t>j’aime</a:t>
            </a:r>
            <a:r>
              <a:rPr lang="en-GB" sz="4000" i="1" dirty="0"/>
              <a:t> les crêpes, </a:t>
            </a:r>
            <a:r>
              <a:rPr lang="en-GB" sz="4000" dirty="0"/>
              <a:t>so have a few individual prompt sheets to hand.</a:t>
            </a:r>
          </a:p>
          <a:p>
            <a:pPr marL="0" indent="0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one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 thing!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GB" sz="5000" b="1" dirty="0" smtClean="0"/>
              <a:t>How you can practise the new language</a:t>
            </a:r>
            <a:endParaRPr lang="en-GB" sz="5000" dirty="0" smtClean="0"/>
          </a:p>
          <a:p>
            <a:r>
              <a:rPr lang="en-GB" sz="5000" dirty="0" smtClean="0"/>
              <a:t>Practise the new language and sounds using the PowerPoint hand out  and recording</a:t>
            </a:r>
          </a:p>
          <a:p>
            <a:r>
              <a:rPr lang="en-GB" sz="5000" dirty="0" smtClean="0"/>
              <a:t>Review the grammar points</a:t>
            </a:r>
          </a:p>
          <a:p>
            <a:r>
              <a:rPr lang="en-GB" sz="5000" dirty="0" smtClean="0"/>
              <a:t>Play the games (in the car/shower/with friends and family) practising  different commands</a:t>
            </a:r>
          </a:p>
          <a:p>
            <a:pPr>
              <a:buNone/>
            </a:pPr>
            <a:r>
              <a:rPr lang="en-GB" sz="5000" dirty="0" smtClean="0"/>
              <a:t> </a:t>
            </a:r>
          </a:p>
          <a:p>
            <a:pPr>
              <a:buNone/>
            </a:pPr>
            <a:r>
              <a:rPr lang="en-GB" sz="5000" b="1" dirty="0" smtClean="0"/>
              <a:t>What you can do with your class</a:t>
            </a:r>
            <a:endParaRPr lang="en-GB" sz="5000" dirty="0" smtClean="0"/>
          </a:p>
          <a:p>
            <a:r>
              <a:rPr lang="en-GB" sz="5000" dirty="0" smtClean="0"/>
              <a:t>Introduce numbers 17 - 20</a:t>
            </a:r>
          </a:p>
          <a:p>
            <a:r>
              <a:rPr lang="en-GB" sz="5000" dirty="0" smtClean="0"/>
              <a:t>Play  a game </a:t>
            </a:r>
          </a:p>
          <a:p>
            <a:r>
              <a:rPr lang="en-GB" sz="5000" dirty="0" smtClean="0"/>
              <a:t>Ask children to say a number between 10 – 20  when answering the register</a:t>
            </a:r>
          </a:p>
          <a:p>
            <a:r>
              <a:rPr lang="en-GB" sz="5000" dirty="0" smtClean="0"/>
              <a:t>Practise during the week when you have a spare couple of minutes</a:t>
            </a:r>
          </a:p>
          <a:p>
            <a:pPr>
              <a:buNone/>
            </a:pPr>
            <a:endParaRPr lang="en-GB" sz="5000" dirty="0" smtClean="0"/>
          </a:p>
          <a:p>
            <a:pPr>
              <a:buNone/>
            </a:pPr>
            <a:r>
              <a:rPr lang="en-GB" sz="5000" b="1" dirty="0" smtClean="0"/>
              <a:t>Classroom routine</a:t>
            </a:r>
            <a:endParaRPr lang="en-GB" sz="5000" dirty="0" smtClean="0"/>
          </a:p>
          <a:p>
            <a:r>
              <a:rPr lang="en-GB" sz="5000" dirty="0" smtClean="0"/>
              <a:t>Settle the class by counting down from 5 in French</a:t>
            </a:r>
          </a:p>
          <a:p>
            <a:r>
              <a:rPr lang="en-GB" sz="5000" dirty="0" smtClean="0"/>
              <a:t>Ask them to respond to the register in French</a:t>
            </a:r>
            <a:r>
              <a:rPr lang="en-GB" sz="5000" i="1" dirty="0" smtClean="0"/>
              <a:t> ‘Bonjour Madame…/Monsieur…</a:t>
            </a:r>
            <a:endParaRPr lang="en-GB" sz="5000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Recipes Session 4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481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316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Grammar focus</vt:lpstr>
      <vt:lpstr>Phonics focus</vt:lpstr>
      <vt:lpstr>Grammar focus</vt:lpstr>
      <vt:lpstr>Grammar focus</vt:lpstr>
      <vt:lpstr>Teaching Tips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39</cp:revision>
  <dcterms:created xsi:type="dcterms:W3CDTF">2014-02-11T14:25:34Z</dcterms:created>
  <dcterms:modified xsi:type="dcterms:W3CDTF">2015-05-29T09:31:51Z</dcterms:modified>
</cp:coreProperties>
</file>