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85" r:id="rId2"/>
    <p:sldId id="272" r:id="rId3"/>
    <p:sldId id="273" r:id="rId4"/>
    <p:sldId id="279" r:id="rId5"/>
    <p:sldId id="280" r:id="rId6"/>
    <p:sldId id="281" r:id="rId7"/>
    <p:sldId id="282" r:id="rId8"/>
    <p:sldId id="283" r:id="rId9"/>
    <p:sldId id="284" r:id="rId10"/>
    <p:sldId id="258" r:id="rId11"/>
    <p:sldId id="274" r:id="rId12"/>
    <p:sldId id="275" r:id="rId13"/>
    <p:sldId id="276" r:id="rId14"/>
    <p:sldId id="277" r:id="rId15"/>
    <p:sldId id="262" r:id="rId16"/>
    <p:sldId id="278" r:id="rId17"/>
    <p:sldId id="263" r:id="rId18"/>
    <p:sldId id="28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737" autoAdjust="0"/>
  </p:normalViewPr>
  <p:slideViewPr>
    <p:cSldViewPr>
      <p:cViewPr varScale="1">
        <p:scale>
          <a:sx n="68" d="100"/>
          <a:sy n="68" d="100"/>
        </p:scale>
        <p:origin x="60" y="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19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45BFA-B289-4298-8AB3-C7F0074E69BC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55AB1-64C2-456E-A9E2-5C141020F7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98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1BEE0-AEFC-4558-B673-96AD2A39A9C3}" type="datetimeFigureOut">
              <a:rPr lang="en-GB" smtClean="0"/>
              <a:pPr/>
              <a:t>29/05/2015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0C378-71D5-4777-81F3-738C368A1F3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3717032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Let’s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54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enjoy</a:t>
            </a:r>
            <a:r>
              <a:rPr lang="en-GB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 </a:t>
            </a:r>
            <a:r>
              <a:rPr lang="en-GB" sz="6000" b="1" dirty="0" smtClean="0">
                <a:solidFill>
                  <a:srgbClr val="6DC1E3"/>
                </a:solidFill>
                <a:latin typeface="Comic Sans MS" panose="030F0702030302020204" pitchFamily="66" charset="0"/>
              </a:rPr>
              <a:t>recipes</a:t>
            </a:r>
            <a:endParaRPr lang="en-GB" sz="6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4671213"/>
            <a:ext cx="64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/>
              <a:t>Session </a:t>
            </a:r>
            <a:r>
              <a:rPr lang="en-GB" b="1" dirty="0" smtClean="0"/>
              <a:t>1</a:t>
            </a:r>
            <a:endParaRPr lang="en-GB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8" y="838429"/>
            <a:ext cx="1609725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691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 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en-GB" i="1" dirty="0" smtClean="0"/>
              <a:t>Six</a:t>
            </a:r>
            <a:r>
              <a:rPr lang="en-GB" i="1" dirty="0"/>
              <a:t>, dix – </a:t>
            </a:r>
            <a:r>
              <a:rPr lang="en-GB" dirty="0"/>
              <a:t>on their own </a:t>
            </a:r>
            <a:r>
              <a:rPr lang="en-GB" i="1" dirty="0"/>
              <a:t>x </a:t>
            </a:r>
            <a:r>
              <a:rPr lang="en-GB" dirty="0"/>
              <a:t>pronounced as ‘s’; in front of a word beginning with a consonant –</a:t>
            </a:r>
            <a:r>
              <a:rPr lang="en-GB" i="1" dirty="0"/>
              <a:t>x</a:t>
            </a:r>
            <a:r>
              <a:rPr lang="en-GB" dirty="0"/>
              <a:t> is silent </a:t>
            </a:r>
            <a:r>
              <a:rPr lang="en-GB" dirty="0" err="1"/>
              <a:t>eg</a:t>
            </a:r>
            <a:r>
              <a:rPr lang="en-GB" dirty="0"/>
              <a:t> </a:t>
            </a:r>
            <a:r>
              <a:rPr lang="en-GB" i="1" dirty="0"/>
              <a:t>six/dix </a:t>
            </a:r>
            <a:r>
              <a:rPr lang="en-GB" i="1" dirty="0" err="1"/>
              <a:t>bananes</a:t>
            </a:r>
            <a:r>
              <a:rPr lang="en-GB" dirty="0"/>
              <a:t>; in front of a word beginning with a vowel –</a:t>
            </a:r>
            <a:r>
              <a:rPr lang="en-GB" i="1" dirty="0"/>
              <a:t> x</a:t>
            </a:r>
            <a:r>
              <a:rPr lang="en-GB" dirty="0"/>
              <a:t> is pronounced as ‘z’ </a:t>
            </a:r>
            <a:r>
              <a:rPr lang="en-GB" dirty="0" err="1"/>
              <a:t>eg</a:t>
            </a:r>
            <a:r>
              <a:rPr lang="en-GB" dirty="0"/>
              <a:t> </a:t>
            </a:r>
            <a:r>
              <a:rPr lang="en-GB" i="1" dirty="0"/>
              <a:t>six/dix oranges</a:t>
            </a:r>
            <a:endParaRPr lang="en-GB" dirty="0"/>
          </a:p>
          <a:p>
            <a:r>
              <a:rPr lang="en-GB" i="1" dirty="0"/>
              <a:t>on - </a:t>
            </a:r>
            <a:r>
              <a:rPr lang="en-GB" b="1" i="1" dirty="0" err="1"/>
              <a:t>on</a:t>
            </a:r>
            <a:r>
              <a:rPr lang="en-GB" i="1" dirty="0" err="1"/>
              <a:t>ze</a:t>
            </a:r>
            <a:endParaRPr lang="en-GB" b="1" dirty="0"/>
          </a:p>
          <a:p>
            <a:r>
              <a:rPr lang="en-GB" i="1" dirty="0" err="1"/>
              <a:t>ou</a:t>
            </a:r>
            <a:r>
              <a:rPr lang="en-GB" i="1" dirty="0"/>
              <a:t> - </a:t>
            </a:r>
            <a:r>
              <a:rPr lang="en-GB" i="1" dirty="0" err="1"/>
              <a:t>d</a:t>
            </a:r>
            <a:r>
              <a:rPr lang="en-GB" b="1" i="1" dirty="0" err="1"/>
              <a:t>ou</a:t>
            </a:r>
            <a:r>
              <a:rPr lang="en-GB" i="1" dirty="0" err="1"/>
              <a:t>ze</a:t>
            </a:r>
            <a:endParaRPr lang="en-GB" b="1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 </a:t>
            </a:r>
            <a:r>
              <a:rPr lang="en-GB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jeux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i="1" dirty="0" err="1" smtClean="0">
                <a:solidFill>
                  <a:srgbClr val="FF0000"/>
                </a:solidFill>
              </a:rPr>
              <a:t>Feuille</a:t>
            </a:r>
            <a:r>
              <a:rPr lang="en-GB" i="1" dirty="0">
                <a:solidFill>
                  <a:srgbClr val="FF0000"/>
                </a:solidFill>
              </a:rPr>
              <a:t>, </a:t>
            </a:r>
            <a:r>
              <a:rPr lang="en-GB" i="1" dirty="0" err="1">
                <a:solidFill>
                  <a:srgbClr val="FF0000"/>
                </a:solidFill>
              </a:rPr>
              <a:t>papier</a:t>
            </a:r>
            <a:r>
              <a:rPr lang="en-GB" i="1" dirty="0">
                <a:solidFill>
                  <a:srgbClr val="FF0000"/>
                </a:solidFill>
              </a:rPr>
              <a:t>, </a:t>
            </a:r>
            <a:r>
              <a:rPr lang="en-GB" i="1" dirty="0" err="1" smtClean="0">
                <a:solidFill>
                  <a:srgbClr val="FF0000"/>
                </a:solidFill>
              </a:rPr>
              <a:t>ciseaux</a:t>
            </a:r>
            <a:r>
              <a:rPr lang="en-GB" i="1" dirty="0" smtClean="0">
                <a:solidFill>
                  <a:srgbClr val="FF0000"/>
                </a:solidFill>
              </a:rPr>
              <a:t> -</a:t>
            </a:r>
            <a:r>
              <a:rPr lang="en-GB" i="1" dirty="0" smtClean="0"/>
              <a:t> </a:t>
            </a:r>
            <a:r>
              <a:rPr lang="en-GB" dirty="0"/>
              <a:t>i</a:t>
            </a:r>
            <a:r>
              <a:rPr lang="en-GB" dirty="0" smtClean="0"/>
              <a:t>nvite </a:t>
            </a:r>
            <a:r>
              <a:rPr lang="en-GB" dirty="0"/>
              <a:t>a volunteer to play a round of </a:t>
            </a:r>
            <a:r>
              <a:rPr lang="en-GB" i="1" dirty="0"/>
              <a:t>‘</a:t>
            </a:r>
            <a:r>
              <a:rPr lang="en-GB" i="1" dirty="0" err="1"/>
              <a:t>Feuille</a:t>
            </a:r>
            <a:r>
              <a:rPr lang="en-GB" i="1" dirty="0"/>
              <a:t>, </a:t>
            </a:r>
            <a:r>
              <a:rPr lang="en-GB" i="1" dirty="0" err="1"/>
              <a:t>papier</a:t>
            </a:r>
            <a:r>
              <a:rPr lang="en-GB" i="1" dirty="0"/>
              <a:t>, </a:t>
            </a:r>
            <a:r>
              <a:rPr lang="en-GB" i="1" dirty="0" err="1"/>
              <a:t>ciseaux</a:t>
            </a:r>
            <a:r>
              <a:rPr lang="en-GB" i="1" dirty="0"/>
              <a:t>’ </a:t>
            </a:r>
            <a:r>
              <a:rPr lang="en-GB" dirty="0"/>
              <a:t>(Rock, paper, scissors) with you to practise </a:t>
            </a:r>
            <a:r>
              <a:rPr lang="en-GB" i="1" dirty="0"/>
              <a:t>un, </a:t>
            </a:r>
            <a:r>
              <a:rPr lang="en-GB" i="1" dirty="0" err="1"/>
              <a:t>deux</a:t>
            </a:r>
            <a:r>
              <a:rPr lang="en-GB" i="1" dirty="0"/>
              <a:t>, </a:t>
            </a:r>
            <a:r>
              <a:rPr lang="en-GB" i="1" dirty="0" err="1"/>
              <a:t>trois</a:t>
            </a:r>
            <a:r>
              <a:rPr lang="en-GB" i="1" dirty="0"/>
              <a:t>.  </a:t>
            </a:r>
            <a:r>
              <a:rPr lang="en-US" dirty="0"/>
              <a:t>Allow learners two or three minutes to play this</a:t>
            </a:r>
            <a:r>
              <a:rPr lang="en-GB" dirty="0"/>
              <a:t> game in pairs.  </a:t>
            </a:r>
          </a:p>
          <a:p>
            <a:r>
              <a:rPr lang="en-GB" dirty="0">
                <a:solidFill>
                  <a:srgbClr val="FF0000"/>
                </a:solidFill>
              </a:rPr>
              <a:t>Teaching Tip: </a:t>
            </a:r>
            <a:r>
              <a:rPr lang="en-GB" dirty="0"/>
              <a:t>This game is also called </a:t>
            </a:r>
            <a:r>
              <a:rPr lang="en-GB" i="1" dirty="0"/>
              <a:t>chi-</a:t>
            </a:r>
            <a:r>
              <a:rPr lang="en-GB" i="1" dirty="0" err="1"/>
              <a:t>fou</a:t>
            </a:r>
            <a:r>
              <a:rPr lang="en-GB" i="1" dirty="0"/>
              <a:t>-mi</a:t>
            </a:r>
            <a:r>
              <a:rPr lang="en-GB" dirty="0"/>
              <a:t> in French which is based on the Japanese words for 1, 2, 3 – </a:t>
            </a:r>
            <a:r>
              <a:rPr lang="en-GB" i="1" dirty="0"/>
              <a:t>hi, </a:t>
            </a:r>
            <a:r>
              <a:rPr lang="en-GB" i="1" dirty="0" err="1"/>
              <a:t>fu</a:t>
            </a:r>
            <a:r>
              <a:rPr lang="en-GB" i="1" dirty="0"/>
              <a:t>, mi.</a:t>
            </a:r>
            <a:endParaRPr lang="en-GB" dirty="0"/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702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 smtClean="0"/>
              <a:t>Teach </a:t>
            </a:r>
            <a:r>
              <a:rPr lang="en-GB" sz="4000" dirty="0"/>
              <a:t>learners how to respond to the question </a:t>
            </a:r>
            <a:r>
              <a:rPr lang="en-GB" sz="4000" i="1" dirty="0" err="1"/>
              <a:t>D’accord</a:t>
            </a:r>
            <a:r>
              <a:rPr lang="en-GB" sz="4000" i="1" dirty="0"/>
              <a:t>?</a:t>
            </a:r>
            <a:r>
              <a:rPr lang="en-GB" sz="4000" dirty="0"/>
              <a:t> - using thumbs up/down; replying with </a:t>
            </a:r>
            <a:r>
              <a:rPr lang="en-GB" sz="4000" i="1" dirty="0" err="1"/>
              <a:t>D’accord</a:t>
            </a:r>
            <a:r>
              <a:rPr lang="en-GB" sz="4000" i="1" dirty="0"/>
              <a:t>/</a:t>
            </a:r>
            <a:r>
              <a:rPr lang="en-GB" sz="4000" i="1" dirty="0" err="1"/>
              <a:t>Oui</a:t>
            </a:r>
            <a:r>
              <a:rPr lang="en-GB" sz="4000" i="1" dirty="0"/>
              <a:t>/Non</a:t>
            </a:r>
            <a:r>
              <a:rPr lang="en-GB" sz="4000" dirty="0"/>
              <a:t> to ensure they have understood the instructions for playing the game. </a:t>
            </a:r>
            <a:endParaRPr lang="en-GB" sz="4000" dirty="0" smtClean="0"/>
          </a:p>
          <a:p>
            <a:endParaRPr lang="en-GB" i="1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289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US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/>
              <a:t>Six, dix – </a:t>
            </a:r>
            <a:r>
              <a:rPr lang="en-GB" dirty="0"/>
              <a:t>on their own </a:t>
            </a:r>
            <a:r>
              <a:rPr lang="en-GB" i="1" dirty="0"/>
              <a:t>x </a:t>
            </a:r>
            <a:r>
              <a:rPr lang="en-GB" dirty="0"/>
              <a:t>pronounced as ‘s’; in front of a word beginning with a consonant –</a:t>
            </a:r>
            <a:r>
              <a:rPr lang="en-GB" i="1" dirty="0"/>
              <a:t>x</a:t>
            </a:r>
            <a:r>
              <a:rPr lang="en-GB" dirty="0"/>
              <a:t> is silent </a:t>
            </a:r>
            <a:r>
              <a:rPr lang="en-GB" dirty="0" err="1"/>
              <a:t>eg</a:t>
            </a:r>
            <a:r>
              <a:rPr lang="en-GB" dirty="0"/>
              <a:t> </a:t>
            </a:r>
            <a:r>
              <a:rPr lang="en-GB" i="1" dirty="0"/>
              <a:t>six/dix </a:t>
            </a:r>
            <a:r>
              <a:rPr lang="en-GB" i="1" dirty="0" err="1"/>
              <a:t>bananes</a:t>
            </a:r>
            <a:r>
              <a:rPr lang="en-GB" dirty="0"/>
              <a:t>; in front of a word beginning with a vowel –</a:t>
            </a:r>
            <a:r>
              <a:rPr lang="en-GB" i="1" dirty="0"/>
              <a:t> x</a:t>
            </a:r>
            <a:r>
              <a:rPr lang="en-GB" dirty="0"/>
              <a:t> is pronounced as ‘z’ </a:t>
            </a:r>
            <a:r>
              <a:rPr lang="en-GB" dirty="0" err="1"/>
              <a:t>eg</a:t>
            </a:r>
            <a:r>
              <a:rPr lang="en-GB" dirty="0"/>
              <a:t> </a:t>
            </a:r>
            <a:r>
              <a:rPr lang="en-GB" i="1" dirty="0"/>
              <a:t>six/dix oranges</a:t>
            </a:r>
            <a:endParaRPr lang="en-GB" dirty="0"/>
          </a:p>
          <a:p>
            <a:r>
              <a:rPr lang="en-GB" i="1" dirty="0"/>
              <a:t>on - </a:t>
            </a:r>
            <a:r>
              <a:rPr lang="en-GB" b="1" i="1" dirty="0" err="1"/>
              <a:t>on</a:t>
            </a:r>
            <a:r>
              <a:rPr lang="en-GB" i="1" dirty="0" err="1"/>
              <a:t>ze</a:t>
            </a:r>
            <a:endParaRPr lang="en-GB" b="1" dirty="0"/>
          </a:p>
          <a:p>
            <a:r>
              <a:rPr lang="en-GB" i="1" dirty="0" err="1"/>
              <a:t>ou</a:t>
            </a:r>
            <a:r>
              <a:rPr lang="en-GB" i="1" dirty="0"/>
              <a:t> - </a:t>
            </a:r>
            <a:r>
              <a:rPr lang="en-GB" i="1" dirty="0" err="1"/>
              <a:t>d</a:t>
            </a:r>
            <a:r>
              <a:rPr lang="en-GB" b="1" i="1" dirty="0" err="1"/>
              <a:t>ou</a:t>
            </a:r>
            <a:r>
              <a:rPr lang="en-GB" i="1" dirty="0" err="1"/>
              <a:t>ze</a:t>
            </a:r>
            <a:endParaRPr lang="en-GB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34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jeux</a:t>
            </a:r>
            <a:endParaRPr lang="en-US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 err="1" smtClean="0">
                <a:solidFill>
                  <a:srgbClr val="FF0000"/>
                </a:solidFill>
              </a:rPr>
              <a:t>Montrez</a:t>
            </a:r>
            <a:r>
              <a:rPr lang="en-GB" i="1" dirty="0" err="1">
                <a:solidFill>
                  <a:srgbClr val="FF0000"/>
                </a:solidFill>
              </a:rPr>
              <a:t>-moi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(Show Me) </a:t>
            </a:r>
            <a:r>
              <a:rPr lang="en-GB" dirty="0" smtClean="0">
                <a:solidFill>
                  <a:srgbClr val="FF0000"/>
                </a:solidFill>
              </a:rPr>
              <a:t>- </a:t>
            </a:r>
            <a:r>
              <a:rPr lang="en-GB" dirty="0"/>
              <a:t>U</a:t>
            </a:r>
            <a:r>
              <a:rPr lang="en-GB" dirty="0" smtClean="0"/>
              <a:t>sing </a:t>
            </a:r>
            <a:r>
              <a:rPr lang="en-GB" dirty="0"/>
              <a:t>digit cards or number </a:t>
            </a:r>
            <a:r>
              <a:rPr lang="en-GB" dirty="0" smtClean="0"/>
              <a:t>fans, call </a:t>
            </a:r>
            <a:r>
              <a:rPr lang="en-GB" dirty="0"/>
              <a:t>out a number from 1 – 12.  Learners look for the number and then hold it, number facing, to their chest.  On the instruction </a:t>
            </a:r>
            <a:r>
              <a:rPr lang="en-GB" i="1" dirty="0" err="1"/>
              <a:t>Montrez-</a:t>
            </a:r>
            <a:r>
              <a:rPr lang="en-GB" dirty="0" err="1"/>
              <a:t>moi</a:t>
            </a:r>
            <a:r>
              <a:rPr lang="en-GB" dirty="0"/>
              <a:t>, they hold the number in the air.  </a:t>
            </a:r>
          </a:p>
          <a:p>
            <a:pPr marL="0" indent="0">
              <a:buNone/>
            </a:pPr>
            <a:r>
              <a:rPr lang="en-GB" dirty="0"/>
              <a:t>Play this game several times as a class.  Learners then play the game with a partner.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58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To </a:t>
            </a:r>
            <a:r>
              <a:rPr lang="en-GB" dirty="0"/>
              <a:t>ensure learners have a clear understanding of this game, </a:t>
            </a:r>
            <a:r>
              <a:rPr lang="fr-FR" dirty="0"/>
              <a:t>model the </a:t>
            </a:r>
            <a:r>
              <a:rPr lang="fr-FR" dirty="0" err="1"/>
              <a:t>commands</a:t>
            </a:r>
            <a:r>
              <a:rPr lang="fr-FR" dirty="0"/>
              <a:t> </a:t>
            </a:r>
            <a:r>
              <a:rPr lang="fr-FR" i="1" dirty="0"/>
              <a:t>Cherchez le </a:t>
            </a:r>
            <a:r>
              <a:rPr lang="fr-FR" i="1" dirty="0" smtClean="0"/>
              <a:t>deux. Masquez </a:t>
            </a:r>
            <a:r>
              <a:rPr lang="fr-FR" i="1" dirty="0"/>
              <a:t>le! </a:t>
            </a:r>
            <a:r>
              <a:rPr lang="en-GB" i="1" dirty="0"/>
              <a:t>Et </a:t>
            </a:r>
            <a:r>
              <a:rPr lang="en-GB" i="1" dirty="0" err="1"/>
              <a:t>montrez</a:t>
            </a:r>
            <a:r>
              <a:rPr lang="en-GB" i="1" dirty="0"/>
              <a:t> </a:t>
            </a:r>
            <a:r>
              <a:rPr lang="en-GB" i="1" dirty="0" err="1"/>
              <a:t>moi</a:t>
            </a:r>
            <a:r>
              <a:rPr lang="en-GB" i="1" dirty="0" smtClean="0"/>
              <a:t>? </a:t>
            </a:r>
            <a:r>
              <a:rPr lang="en-GB" dirty="0" smtClean="0"/>
              <a:t>using </a:t>
            </a:r>
            <a:r>
              <a:rPr lang="en-GB" dirty="0"/>
              <a:t>mime and gesture. Ensure learners understand the importance of concealing the number, until they hear the instruction </a:t>
            </a:r>
            <a:r>
              <a:rPr lang="en-GB" i="1" dirty="0" err="1"/>
              <a:t>Montrez-moi</a:t>
            </a:r>
            <a:r>
              <a:rPr lang="en-GB" i="1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Choose </a:t>
            </a:r>
            <a:r>
              <a:rPr lang="en-GB" dirty="0"/>
              <a:t>those numbers which learners find most challenging e.g. 7 – 12.</a:t>
            </a:r>
          </a:p>
          <a:p>
            <a:endParaRPr lang="en-GB" i="1" dirty="0" smtClean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Grammar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800" dirty="0"/>
              <a:t>Use of definite article in game </a:t>
            </a:r>
            <a:r>
              <a:rPr lang="en-GB" sz="4800" i="1" dirty="0" err="1"/>
              <a:t>Montrez-moi</a:t>
            </a:r>
            <a:r>
              <a:rPr lang="en-GB" sz="4800" i="1" dirty="0"/>
              <a:t> i.e. Cherchez </a:t>
            </a:r>
            <a:r>
              <a:rPr lang="en-GB" sz="4800" b="1" i="1" dirty="0"/>
              <a:t>le</a:t>
            </a:r>
            <a:r>
              <a:rPr lang="en-GB" sz="4800" i="1" dirty="0"/>
              <a:t> </a:t>
            </a:r>
            <a:r>
              <a:rPr lang="en-GB" sz="4800" i="1" dirty="0" err="1"/>
              <a:t>deux</a:t>
            </a:r>
            <a:endParaRPr lang="en-GB" sz="4800" dirty="0"/>
          </a:p>
          <a:p>
            <a:endParaRPr lang="en-GB" i="1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18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Do</a:t>
            </a:r>
            <a:r>
              <a:rPr lang="en-GB" sz="3200" b="1" dirty="0">
                <a:solidFill>
                  <a:srgbClr val="6DC1E3"/>
                </a:solidFill>
                <a:latin typeface="Comic Sans MS" panose="030F0702030302020204" pitchFamily="66" charset="0"/>
              </a:rPr>
              <a:t> one thing!</a:t>
            </a:r>
            <a:endParaRPr lang="en-GB" sz="32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GB" sz="5000" b="1" dirty="0" smtClean="0"/>
              <a:t>How you can practise the new language</a:t>
            </a:r>
            <a:endParaRPr lang="en-GB" sz="5000" dirty="0" smtClean="0"/>
          </a:p>
          <a:p>
            <a:r>
              <a:rPr lang="en-GB" sz="5000" dirty="0" smtClean="0"/>
              <a:t>Practise the new language and sounds using the PowerPoint hand out  and recording</a:t>
            </a:r>
          </a:p>
          <a:p>
            <a:r>
              <a:rPr lang="en-GB" sz="5000" dirty="0" smtClean="0"/>
              <a:t>Review the grammar points</a:t>
            </a:r>
          </a:p>
          <a:p>
            <a:r>
              <a:rPr lang="en-GB" sz="5000" dirty="0" smtClean="0"/>
              <a:t>Play the games (in the car/shower/with friends and family) practising  different commands</a:t>
            </a:r>
          </a:p>
          <a:p>
            <a:pPr>
              <a:buNone/>
            </a:pPr>
            <a:r>
              <a:rPr lang="en-GB" sz="5000" dirty="0" smtClean="0"/>
              <a:t> </a:t>
            </a:r>
          </a:p>
          <a:p>
            <a:pPr>
              <a:buNone/>
            </a:pPr>
            <a:r>
              <a:rPr lang="en-GB" sz="5000" b="1" dirty="0" smtClean="0"/>
              <a:t>What you can do with your class</a:t>
            </a:r>
            <a:endParaRPr lang="en-GB" sz="5000" dirty="0" smtClean="0"/>
          </a:p>
          <a:p>
            <a:r>
              <a:rPr lang="en-GB" sz="5000" dirty="0" smtClean="0"/>
              <a:t>Introduce numbers 1 – 6 </a:t>
            </a:r>
          </a:p>
          <a:p>
            <a:r>
              <a:rPr lang="en-GB" sz="5000" dirty="0" smtClean="0"/>
              <a:t>Play  a game</a:t>
            </a:r>
          </a:p>
          <a:p>
            <a:r>
              <a:rPr lang="en-GB" sz="5000" dirty="0" smtClean="0"/>
              <a:t>Ask children to say a number when answering the register</a:t>
            </a:r>
          </a:p>
          <a:p>
            <a:r>
              <a:rPr lang="en-GB" sz="5000" dirty="0" smtClean="0"/>
              <a:t>Practise during the week when you have a spare couple of minutes</a:t>
            </a:r>
          </a:p>
          <a:p>
            <a:pPr>
              <a:buNone/>
            </a:pPr>
            <a:endParaRPr lang="en-GB" sz="5000" dirty="0" smtClean="0"/>
          </a:p>
          <a:p>
            <a:pPr>
              <a:buNone/>
            </a:pPr>
            <a:r>
              <a:rPr lang="en-GB" sz="5000" b="1" dirty="0" smtClean="0"/>
              <a:t>Classroom routine</a:t>
            </a:r>
            <a:endParaRPr lang="en-GB" sz="5000" dirty="0" smtClean="0"/>
          </a:p>
          <a:p>
            <a:r>
              <a:rPr lang="en-GB" sz="5000" dirty="0" smtClean="0"/>
              <a:t>Greet the class in French ‘</a:t>
            </a:r>
            <a:r>
              <a:rPr lang="en-GB" sz="5000" i="1" dirty="0" smtClean="0"/>
              <a:t>Bonjour’ ‘Au </a:t>
            </a:r>
            <a:r>
              <a:rPr lang="en-GB" sz="5000" i="1" dirty="0" err="1" smtClean="0"/>
              <a:t>revoir</a:t>
            </a:r>
            <a:r>
              <a:rPr lang="en-GB" sz="5000" i="1" dirty="0" smtClean="0"/>
              <a:t>’</a:t>
            </a:r>
            <a:endParaRPr lang="en-GB" sz="5000" dirty="0" smtClean="0"/>
          </a:p>
          <a:p>
            <a:r>
              <a:rPr lang="en-GB" sz="5000" dirty="0" smtClean="0"/>
              <a:t>Ask them to respond to the register in French</a:t>
            </a:r>
            <a:r>
              <a:rPr lang="en-GB" sz="5000" i="1" dirty="0" smtClean="0"/>
              <a:t> ‘Bonjour Madame…/Monsieur…</a:t>
            </a:r>
            <a:endParaRPr lang="en-GB" sz="5000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108520" y="5259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8" name="Picture 4" descr="Creative Commons Licen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58525"/>
            <a:ext cx="84772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79512" y="6127829"/>
            <a:ext cx="93600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 Languages Project, 2015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2015 for the Ensemble Languages Project, 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Ensemble_Let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Enjoy Recipes Session 1</a:t>
            </a:r>
            <a:endParaRPr kumimoji="0" lang="en-GB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is licensed under the Creative Commons Attribution-</a:t>
            </a:r>
            <a:r>
              <a:rPr kumimoji="0" lang="en-GB" alt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GB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License: http://creativecommons.org/licenses/by-nc/4.0/.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082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Teaching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Tips</a:t>
            </a:r>
            <a:endParaRPr lang="en-GB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It is important to establish good pronunciation when introducing new language. Exaggerate the nasal </a:t>
            </a:r>
            <a:r>
              <a:rPr lang="en-GB" i="1" dirty="0"/>
              <a:t>un</a:t>
            </a:r>
            <a:r>
              <a:rPr lang="en-GB" dirty="0"/>
              <a:t> by encouraging learners to hold their nose as they repeat this number.  Ask them also to form the sound ‘</a:t>
            </a:r>
            <a:r>
              <a:rPr lang="en-GB" i="1" dirty="0" err="1"/>
              <a:t>oi</a:t>
            </a:r>
            <a:r>
              <a:rPr lang="en-GB" i="1" dirty="0"/>
              <a:t>’ </a:t>
            </a:r>
            <a:r>
              <a:rPr lang="en-GB" dirty="0"/>
              <a:t>at the front of their mouth – exaggerate your own mouth shape for this phoneme.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8012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Phonics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focus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fr-FR" sz="7200" i="1" dirty="0"/>
              <a:t>un -</a:t>
            </a:r>
            <a:r>
              <a:rPr lang="fr-FR" sz="7200" b="1" i="1" dirty="0"/>
              <a:t>un</a:t>
            </a:r>
            <a:endParaRPr lang="en-GB" sz="7200" b="1" dirty="0"/>
          </a:p>
          <a:p>
            <a:r>
              <a:rPr lang="fr-FR" sz="7200" i="1" dirty="0" err="1"/>
              <a:t>oi</a:t>
            </a:r>
            <a:r>
              <a:rPr lang="fr-FR" sz="7200" i="1" dirty="0"/>
              <a:t> </a:t>
            </a:r>
            <a:r>
              <a:rPr lang="fr-FR" sz="7200" dirty="0" smtClean="0"/>
              <a:t>– </a:t>
            </a:r>
            <a:r>
              <a:rPr lang="fr-FR" sz="7200" i="1" dirty="0" smtClean="0"/>
              <a:t>tr</a:t>
            </a:r>
            <a:r>
              <a:rPr lang="fr-FR" sz="7200" b="1" i="1" dirty="0" smtClean="0"/>
              <a:t>oi</a:t>
            </a:r>
            <a:r>
              <a:rPr lang="fr-FR" sz="7200" i="1" dirty="0" smtClean="0"/>
              <a:t>s</a:t>
            </a:r>
            <a:endParaRPr lang="en-GB" sz="7200" i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718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chiffres</a:t>
            </a:r>
            <a:endParaRPr lang="en-US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5000" dirty="0" smtClean="0"/>
              <a:t>7</a:t>
            </a:r>
            <a:endParaRPr lang="en-US" sz="15000" dirty="0"/>
          </a:p>
        </p:txBody>
      </p:sp>
    </p:spTree>
    <p:extLst>
      <p:ext uri="{BB962C8B-B14F-4D97-AF65-F5344CB8AC3E}">
        <p14:creationId xmlns:p14="http://schemas.microsoft.com/office/powerpoint/2010/main" val="295424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chiffres</a:t>
            </a:r>
            <a:endParaRPr lang="en-US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50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1426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chiffres</a:t>
            </a:r>
            <a:endParaRPr lang="en-US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5000" dirty="0" smtClean="0"/>
              <a:t>9</a:t>
            </a:r>
            <a:endParaRPr lang="en-US" sz="15000" dirty="0"/>
          </a:p>
        </p:txBody>
      </p:sp>
    </p:spTree>
    <p:extLst>
      <p:ext uri="{BB962C8B-B14F-4D97-AF65-F5344CB8AC3E}">
        <p14:creationId xmlns:p14="http://schemas.microsoft.com/office/powerpoint/2010/main" val="316688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chiffres</a:t>
            </a:r>
            <a:endParaRPr lang="en-US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5000" dirty="0" smtClean="0"/>
              <a:t>10</a:t>
            </a:r>
            <a:endParaRPr lang="en-US" sz="15000" dirty="0"/>
          </a:p>
        </p:txBody>
      </p:sp>
    </p:spTree>
    <p:extLst>
      <p:ext uri="{BB962C8B-B14F-4D97-AF65-F5344CB8AC3E}">
        <p14:creationId xmlns:p14="http://schemas.microsoft.com/office/powerpoint/2010/main" val="2387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chiffres</a:t>
            </a:r>
            <a:endParaRPr lang="en-US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5000" dirty="0" smtClean="0"/>
              <a:t>11</a:t>
            </a:r>
            <a:endParaRPr lang="en-US" sz="15000" dirty="0"/>
          </a:p>
        </p:txBody>
      </p:sp>
    </p:spTree>
    <p:extLst>
      <p:ext uri="{BB962C8B-B14F-4D97-AF65-F5344CB8AC3E}">
        <p14:creationId xmlns:p14="http://schemas.microsoft.com/office/powerpoint/2010/main" val="234971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6DC1E3"/>
                </a:solidFill>
                <a:latin typeface="Comic Sans MS" panose="030F0702030302020204" pitchFamily="66" charset="0"/>
              </a:rPr>
              <a:t>Les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>
                <a:solidFill>
                  <a:srgbClr val="6DC1E3"/>
                </a:solidFill>
                <a:latin typeface="Comic Sans MS" panose="030F0702030302020204" pitchFamily="66" charset="0"/>
              </a:rPr>
              <a:t>chiffres</a:t>
            </a:r>
            <a:endParaRPr lang="en-US" sz="4000" b="1" dirty="0">
              <a:solidFill>
                <a:srgbClr val="6DC1E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5000" dirty="0" smtClean="0"/>
              <a:t>12</a:t>
            </a:r>
            <a:endParaRPr lang="en-US" sz="15000" dirty="0"/>
          </a:p>
        </p:txBody>
      </p:sp>
    </p:spTree>
    <p:extLst>
      <p:ext uri="{BB962C8B-B14F-4D97-AF65-F5344CB8AC3E}">
        <p14:creationId xmlns:p14="http://schemas.microsoft.com/office/powerpoint/2010/main" val="84129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545</Words>
  <Application>Microsoft Office PowerPoint</Application>
  <PresentationFormat>On-screen Show (4:3)</PresentationFormat>
  <Paragraphs>61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Arial Narrow</vt:lpstr>
      <vt:lpstr>Calibri</vt:lpstr>
      <vt:lpstr>Comic Sans MS</vt:lpstr>
      <vt:lpstr>Times New Roman</vt:lpstr>
      <vt:lpstr>Office Theme</vt:lpstr>
      <vt:lpstr>PowerPoint Presentation</vt:lpstr>
      <vt:lpstr>Teaching Tips</vt:lpstr>
      <vt:lpstr>Phonics focus</vt:lpstr>
      <vt:lpstr>Les chiffres</vt:lpstr>
      <vt:lpstr>Les chiffres</vt:lpstr>
      <vt:lpstr>Les chiffres</vt:lpstr>
      <vt:lpstr>Les chiffres</vt:lpstr>
      <vt:lpstr>Les chiffres</vt:lpstr>
      <vt:lpstr>Les chiffres</vt:lpstr>
      <vt:lpstr>Phonics focus</vt:lpstr>
      <vt:lpstr>Les jeux</vt:lpstr>
      <vt:lpstr>Teaching Tips</vt:lpstr>
      <vt:lpstr>Phonics Focus</vt:lpstr>
      <vt:lpstr>Les jeux</vt:lpstr>
      <vt:lpstr>Teaching Tips</vt:lpstr>
      <vt:lpstr>Grammar focus</vt:lpstr>
      <vt:lpstr>Do one thing!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Love one song</dc:title>
  <dc:creator>Bridget</dc:creator>
  <cp:lastModifiedBy>Charlotte Johnston</cp:lastModifiedBy>
  <cp:revision>20</cp:revision>
  <dcterms:created xsi:type="dcterms:W3CDTF">2014-02-11T14:25:34Z</dcterms:created>
  <dcterms:modified xsi:type="dcterms:W3CDTF">2015-05-29T09:21:27Z</dcterms:modified>
</cp:coreProperties>
</file>