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23"/>
  </p:handoutMasterIdLst>
  <p:sldIdLst>
    <p:sldId id="286" r:id="rId2"/>
    <p:sldId id="258" r:id="rId3"/>
    <p:sldId id="261" r:id="rId4"/>
    <p:sldId id="271" r:id="rId5"/>
    <p:sldId id="280" r:id="rId6"/>
    <p:sldId id="281" r:id="rId7"/>
    <p:sldId id="282" r:id="rId8"/>
    <p:sldId id="283" r:id="rId9"/>
    <p:sldId id="273" r:id="rId10"/>
    <p:sldId id="272" r:id="rId11"/>
    <p:sldId id="278" r:id="rId12"/>
    <p:sldId id="275" r:id="rId13"/>
    <p:sldId id="277" r:id="rId14"/>
    <p:sldId id="279" r:id="rId15"/>
    <p:sldId id="284" r:id="rId16"/>
    <p:sldId id="285" r:id="rId17"/>
    <p:sldId id="259" r:id="rId18"/>
    <p:sldId id="274" r:id="rId19"/>
    <p:sldId id="270" r:id="rId20"/>
    <p:sldId id="263" r:id="rId21"/>
    <p:sldId id="287"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7" autoAdjust="0"/>
    <p:restoredTop sz="94737" autoAdjust="0"/>
  </p:normalViewPr>
  <p:slideViewPr>
    <p:cSldViewPr>
      <p:cViewPr varScale="1">
        <p:scale>
          <a:sx n="62" d="100"/>
          <a:sy n="62" d="100"/>
        </p:scale>
        <p:origin x="72" y="62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9" d="100"/>
          <a:sy n="49" d="100"/>
        </p:scale>
        <p:origin x="-1992"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DC45BFA-B289-4298-8AB3-C7F0074E69BC}" type="datetimeFigureOut">
              <a:rPr lang="en-GB" smtClean="0"/>
              <a:pPr/>
              <a:t>29/05/2015</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3655AB1-64C2-456E-A9E2-5C141020F7B2}" type="slidenum">
              <a:rPr lang="en-GB" smtClean="0"/>
              <a:pPr/>
              <a:t>‹#›</a:t>
            </a:fld>
            <a:endParaRPr lang="en-GB"/>
          </a:p>
        </p:txBody>
      </p:sp>
    </p:spTree>
    <p:extLst>
      <p:ext uri="{BB962C8B-B14F-4D97-AF65-F5344CB8AC3E}">
        <p14:creationId xmlns:p14="http://schemas.microsoft.com/office/powerpoint/2010/main" val="113098175"/>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6291BEE0-AEFC-4558-B673-96AD2A39A9C3}" type="datetimeFigureOut">
              <a:rPr lang="en-GB" smtClean="0"/>
              <a:pPr/>
              <a:t>29/05/2015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240C378-71D5-4777-81F3-738C368A1F34}"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291BEE0-AEFC-4558-B673-96AD2A39A9C3}" type="datetimeFigureOut">
              <a:rPr lang="en-GB" smtClean="0"/>
              <a:pPr/>
              <a:t>29/05/2015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240C378-71D5-4777-81F3-738C368A1F34}"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291BEE0-AEFC-4558-B673-96AD2A39A9C3}" type="datetimeFigureOut">
              <a:rPr lang="en-GB" smtClean="0"/>
              <a:pPr/>
              <a:t>29/05/2015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240C378-71D5-4777-81F3-738C368A1F34}"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291BEE0-AEFC-4558-B673-96AD2A39A9C3}" type="datetimeFigureOut">
              <a:rPr lang="en-GB" smtClean="0"/>
              <a:pPr/>
              <a:t>29/05/2015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240C378-71D5-4777-81F3-738C368A1F34}"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291BEE0-AEFC-4558-B673-96AD2A39A9C3}" type="datetimeFigureOut">
              <a:rPr lang="en-GB" smtClean="0"/>
              <a:pPr/>
              <a:t>29/05/2015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240C378-71D5-4777-81F3-738C368A1F34}"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6291BEE0-AEFC-4558-B673-96AD2A39A9C3}" type="datetimeFigureOut">
              <a:rPr lang="en-GB" smtClean="0"/>
              <a:pPr/>
              <a:t>29/05/2015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240C378-71D5-4777-81F3-738C368A1F34}"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6291BEE0-AEFC-4558-B673-96AD2A39A9C3}" type="datetimeFigureOut">
              <a:rPr lang="en-GB" smtClean="0"/>
              <a:pPr/>
              <a:t>29/05/2015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240C378-71D5-4777-81F3-738C368A1F34}"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6291BEE0-AEFC-4558-B673-96AD2A39A9C3}" type="datetimeFigureOut">
              <a:rPr lang="en-GB" smtClean="0"/>
              <a:pPr/>
              <a:t>29/05/2015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240C378-71D5-4777-81F3-738C368A1F34}"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291BEE0-AEFC-4558-B673-96AD2A39A9C3}" type="datetimeFigureOut">
              <a:rPr lang="en-GB" smtClean="0"/>
              <a:pPr/>
              <a:t>29/05/2015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240C378-71D5-4777-81F3-738C368A1F34}"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291BEE0-AEFC-4558-B673-96AD2A39A9C3}" type="datetimeFigureOut">
              <a:rPr lang="en-GB" smtClean="0"/>
              <a:pPr/>
              <a:t>29/05/2015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240C378-71D5-4777-81F3-738C368A1F34}"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291BEE0-AEFC-4558-B673-96AD2A39A9C3}" type="datetimeFigureOut">
              <a:rPr lang="en-GB" smtClean="0"/>
              <a:pPr/>
              <a:t>29/05/2015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240C378-71D5-4777-81F3-738C368A1F34}"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91BEE0-AEFC-4558-B673-96AD2A39A9C3}" type="datetimeFigureOut">
              <a:rPr lang="en-GB" smtClean="0"/>
              <a:pPr/>
              <a:t>29/05/2015</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40C378-71D5-4777-81F3-738C368A1F34}"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827584" y="3717032"/>
            <a:ext cx="7772400" cy="792088"/>
          </a:xfrm>
          <a:prstGeom prst="rect">
            <a:avLst/>
          </a:prstGeom>
        </p:spPr>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6000" b="1" dirty="0" smtClean="0">
                <a:solidFill>
                  <a:srgbClr val="6DC1E3"/>
                </a:solidFill>
                <a:latin typeface="Comic Sans MS" panose="030F0702030302020204" pitchFamily="66" charset="0"/>
              </a:rPr>
              <a:t>Let’s</a:t>
            </a:r>
            <a:r>
              <a:rPr lang="en-GB" b="1" dirty="0" smtClean="0">
                <a:solidFill>
                  <a:srgbClr val="6DC1E3"/>
                </a:solidFill>
                <a:latin typeface="Comic Sans MS" panose="030F0702030302020204" pitchFamily="66" charset="0"/>
              </a:rPr>
              <a:t> </a:t>
            </a:r>
            <a:r>
              <a:rPr lang="en-GB" sz="5400" b="1" dirty="0" smtClean="0">
                <a:solidFill>
                  <a:srgbClr val="6DC1E3"/>
                </a:solidFill>
                <a:latin typeface="Comic Sans MS" panose="030F0702030302020204" pitchFamily="66" charset="0"/>
              </a:rPr>
              <a:t>enjoy</a:t>
            </a:r>
            <a:r>
              <a:rPr lang="en-GB" b="1" dirty="0" smtClean="0">
                <a:solidFill>
                  <a:srgbClr val="6DC1E3"/>
                </a:solidFill>
                <a:latin typeface="Comic Sans MS" panose="030F0702030302020204" pitchFamily="66" charset="0"/>
              </a:rPr>
              <a:t> </a:t>
            </a:r>
            <a:r>
              <a:rPr lang="en-GB" sz="6000" b="1" dirty="0" smtClean="0">
                <a:solidFill>
                  <a:srgbClr val="6DC1E3"/>
                </a:solidFill>
                <a:latin typeface="Comic Sans MS" panose="030F0702030302020204" pitchFamily="66" charset="0"/>
              </a:rPr>
              <a:t>recipes</a:t>
            </a:r>
            <a:endParaRPr lang="en-GB" sz="6000" b="1" dirty="0">
              <a:solidFill>
                <a:srgbClr val="6DC1E3"/>
              </a:solidFill>
              <a:latin typeface="Comic Sans MS" panose="030F0702030302020204" pitchFamily="66" charset="0"/>
            </a:endParaRPr>
          </a:p>
        </p:txBody>
      </p:sp>
      <p:sp>
        <p:nvSpPr>
          <p:cNvPr id="5" name="Subtitle 2"/>
          <p:cNvSpPr txBox="1">
            <a:spLocks/>
          </p:cNvSpPr>
          <p:nvPr/>
        </p:nvSpPr>
        <p:spPr>
          <a:xfrm>
            <a:off x="1371600" y="4671213"/>
            <a:ext cx="6400800" cy="122413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b="1" dirty="0" smtClean="0"/>
              <a:t>Session 2</a:t>
            </a:r>
            <a:endParaRPr lang="en-GB" b="1" dirty="0"/>
          </a:p>
        </p:txBody>
      </p:sp>
      <p:pic>
        <p:nvPicPr>
          <p:cNvPr id="6" name="Picture 5"/>
          <p:cNvPicPr/>
          <p:nvPr/>
        </p:nvPicPr>
        <p:blipFill>
          <a:blip r:embed="rId2" cstate="print">
            <a:extLst>
              <a:ext uri="{28A0092B-C50C-407E-A947-70E740481C1C}">
                <a14:useLocalDpi xmlns:a14="http://schemas.microsoft.com/office/drawing/2010/main" val="0"/>
              </a:ext>
            </a:extLst>
          </a:blip>
          <a:stretch>
            <a:fillRect/>
          </a:stretch>
        </p:blipFill>
        <p:spPr>
          <a:xfrm>
            <a:off x="3767138" y="838429"/>
            <a:ext cx="1609725" cy="1276350"/>
          </a:xfrm>
          <a:prstGeom prst="rect">
            <a:avLst/>
          </a:prstGeom>
        </p:spPr>
      </p:pic>
    </p:spTree>
    <p:extLst>
      <p:ext uri="{BB962C8B-B14F-4D97-AF65-F5344CB8AC3E}">
        <p14:creationId xmlns:p14="http://schemas.microsoft.com/office/powerpoint/2010/main" val="13513848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b="1" dirty="0">
                <a:solidFill>
                  <a:srgbClr val="6DC1E3"/>
                </a:solidFill>
                <a:latin typeface="Comic Sans MS" panose="030F0702030302020204" pitchFamily="66" charset="0"/>
              </a:rPr>
              <a:t>Phonics focus</a:t>
            </a:r>
            <a:endParaRPr lang="en-GB" sz="4000" b="1" dirty="0">
              <a:solidFill>
                <a:srgbClr val="6DC1E3"/>
              </a:solidFill>
              <a:latin typeface="Comic Sans MS" panose="030F0702030302020204" pitchFamily="66" charset="0"/>
            </a:endParaRPr>
          </a:p>
        </p:txBody>
      </p:sp>
      <p:sp>
        <p:nvSpPr>
          <p:cNvPr id="3" name="Content Placeholder 2"/>
          <p:cNvSpPr>
            <a:spLocks noGrp="1"/>
          </p:cNvSpPr>
          <p:nvPr>
            <p:ph idx="1"/>
          </p:nvPr>
        </p:nvSpPr>
        <p:spPr>
          <a:xfrm>
            <a:off x="457200" y="1268760"/>
            <a:ext cx="8229600" cy="4857403"/>
          </a:xfrm>
        </p:spPr>
        <p:txBody>
          <a:bodyPr>
            <a:normAutofit/>
          </a:bodyPr>
          <a:lstStyle/>
          <a:p>
            <a:r>
              <a:rPr lang="en-GB" sz="2800" i="1" dirty="0"/>
              <a:t>r </a:t>
            </a:r>
            <a:r>
              <a:rPr lang="en-GB" sz="2800" dirty="0"/>
              <a:t>– </a:t>
            </a:r>
            <a:r>
              <a:rPr lang="en-GB" sz="2800" i="1" dirty="0" err="1"/>
              <a:t>t</a:t>
            </a:r>
            <a:r>
              <a:rPr lang="en-GB" sz="2800" b="1" i="1" dirty="0" err="1"/>
              <a:t>r</a:t>
            </a:r>
            <a:r>
              <a:rPr lang="en-GB" sz="2800" i="1" dirty="0" err="1"/>
              <a:t>eize</a:t>
            </a:r>
            <a:endParaRPr lang="en-GB" sz="2800" dirty="0"/>
          </a:p>
          <a:p>
            <a:r>
              <a:rPr lang="en-GB" sz="2800" i="1" dirty="0"/>
              <a:t>in </a:t>
            </a:r>
            <a:r>
              <a:rPr lang="en-GB" sz="2800" i="1" dirty="0" smtClean="0"/>
              <a:t>– </a:t>
            </a:r>
            <a:r>
              <a:rPr lang="en-GB" sz="2800" i="1" dirty="0" err="1" smtClean="0"/>
              <a:t>qu</a:t>
            </a:r>
            <a:r>
              <a:rPr lang="en-GB" sz="2800" b="1" i="1" dirty="0" err="1" smtClean="0"/>
              <a:t>in</a:t>
            </a:r>
            <a:r>
              <a:rPr lang="en-GB" sz="2800" i="1" dirty="0" err="1" smtClean="0"/>
              <a:t>ze</a:t>
            </a:r>
            <a:endParaRPr lang="en-GB" sz="2800" i="1" dirty="0" smtClean="0"/>
          </a:p>
          <a:p>
            <a:r>
              <a:rPr lang="en-GB" sz="2800" dirty="0"/>
              <a:t>Display </a:t>
            </a:r>
            <a:r>
              <a:rPr lang="en-GB" sz="2800" i="1" dirty="0" err="1"/>
              <a:t>treize</a:t>
            </a:r>
            <a:r>
              <a:rPr lang="en-GB" sz="2800" i="1" dirty="0"/>
              <a:t>, </a:t>
            </a:r>
            <a:r>
              <a:rPr lang="en-GB" sz="2800" i="1" dirty="0" err="1"/>
              <a:t>quatorze</a:t>
            </a:r>
            <a:r>
              <a:rPr lang="en-GB" sz="2800" i="1" dirty="0"/>
              <a:t>, </a:t>
            </a:r>
            <a:r>
              <a:rPr lang="en-GB" sz="2800" i="1" dirty="0" err="1"/>
              <a:t>quinze</a:t>
            </a:r>
            <a:r>
              <a:rPr lang="en-GB" sz="2800" i="1" dirty="0"/>
              <a:t>, </a:t>
            </a:r>
            <a:r>
              <a:rPr lang="fr-FR" sz="2800" i="1" dirty="0" smtClean="0"/>
              <a:t>seize</a:t>
            </a:r>
            <a:r>
              <a:rPr lang="en-GB" sz="2800" i="1" dirty="0" smtClean="0"/>
              <a:t> </a:t>
            </a:r>
            <a:r>
              <a:rPr lang="en-GB" sz="2800" dirty="0"/>
              <a:t>and allow learners a minute to think about the relationship between phonemes and graphemes.  Circle </a:t>
            </a:r>
            <a:r>
              <a:rPr lang="en-GB" sz="2800" i="1" dirty="0" err="1"/>
              <a:t>qu</a:t>
            </a:r>
            <a:r>
              <a:rPr lang="en-GB" sz="2800" dirty="0"/>
              <a:t> in </a:t>
            </a:r>
            <a:r>
              <a:rPr lang="en-GB" sz="2800" i="1" dirty="0" err="1"/>
              <a:t>quatorze</a:t>
            </a:r>
            <a:r>
              <a:rPr lang="en-GB" sz="2800" i="1" dirty="0"/>
              <a:t>, </a:t>
            </a:r>
            <a:r>
              <a:rPr lang="en-GB" sz="2800" i="1" dirty="0" err="1"/>
              <a:t>quinze</a:t>
            </a:r>
            <a:r>
              <a:rPr lang="en-GB" sz="2800" dirty="0"/>
              <a:t> and ask learners to pronounce the grapheme.  In French, [k] </a:t>
            </a:r>
            <a:r>
              <a:rPr lang="en-GB" sz="2800" i="1" dirty="0" err="1"/>
              <a:t>qu</a:t>
            </a:r>
            <a:r>
              <a:rPr lang="en-GB" sz="2800" i="1" dirty="0"/>
              <a:t> </a:t>
            </a:r>
            <a:r>
              <a:rPr lang="en-GB" sz="2800" dirty="0"/>
              <a:t>is pronounced as ‘k’.  Other words are </a:t>
            </a:r>
            <a:r>
              <a:rPr lang="en-GB" sz="2800" i="1" dirty="0" err="1"/>
              <a:t>quatre</a:t>
            </a:r>
            <a:r>
              <a:rPr lang="en-GB" sz="2800" i="1" dirty="0"/>
              <a:t>, </a:t>
            </a:r>
            <a:r>
              <a:rPr lang="en-GB" sz="2800" i="1" dirty="0" err="1"/>
              <a:t>quarante</a:t>
            </a:r>
            <a:r>
              <a:rPr lang="en-GB" sz="2800" i="1" dirty="0"/>
              <a:t>, quartier, qui.</a:t>
            </a:r>
            <a:r>
              <a:rPr lang="en-GB" sz="2800" dirty="0"/>
              <a:t> Display </a:t>
            </a:r>
            <a:r>
              <a:rPr lang="en-GB" sz="2800" i="1" dirty="0"/>
              <a:t>‘quoi’ </a:t>
            </a:r>
            <a:r>
              <a:rPr lang="en-GB" sz="2800" dirty="0"/>
              <a:t>and ask learners to pronounce it.  Remind them of </a:t>
            </a:r>
            <a:r>
              <a:rPr lang="en-GB" sz="2800" i="1" dirty="0" err="1"/>
              <a:t>tr</a:t>
            </a:r>
            <a:r>
              <a:rPr lang="en-GB" sz="2800" b="1" i="1" dirty="0" err="1"/>
              <a:t>oi</a:t>
            </a:r>
            <a:r>
              <a:rPr lang="en-GB" sz="2800" i="1" dirty="0" err="1"/>
              <a:t>s</a:t>
            </a:r>
            <a:r>
              <a:rPr lang="en-GB" sz="2800" dirty="0"/>
              <a:t> learned in the previous session.</a:t>
            </a:r>
          </a:p>
          <a:p>
            <a:endParaRPr lang="en-GB" sz="2800" dirty="0"/>
          </a:p>
        </p:txBody>
      </p:sp>
    </p:spTree>
    <p:extLst>
      <p:ext uri="{BB962C8B-B14F-4D97-AF65-F5344CB8AC3E}">
        <p14:creationId xmlns:p14="http://schemas.microsoft.com/office/powerpoint/2010/main" val="172481706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cstate="print"/>
          <a:srcRect l="-17906" t="4115" r="-17906"/>
          <a:stretch/>
        </p:blipFill>
        <p:spPr>
          <a:xfrm>
            <a:off x="457200" y="1786465"/>
            <a:ext cx="8229600" cy="4339698"/>
          </a:xfrm>
        </p:spPr>
      </p:pic>
    </p:spTree>
    <p:extLst>
      <p:ext uri="{BB962C8B-B14F-4D97-AF65-F5344CB8AC3E}">
        <p14:creationId xmlns:p14="http://schemas.microsoft.com/office/powerpoint/2010/main" val="111344215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IMG_0141.JPG"/>
          <p:cNvPicPr>
            <a:picLocks noGrp="1" noChangeAspect="1"/>
          </p:cNvPicPr>
          <p:nvPr>
            <p:ph idx="1"/>
          </p:nvPr>
        </p:nvPicPr>
        <p:blipFill>
          <a:blip r:embed="rId2" cstate="print">
            <a:extLst>
              <a:ext uri="{28A0092B-C50C-407E-A947-70E740481C1C}">
                <a14:useLocalDpi xmlns:a14="http://schemas.microsoft.com/office/drawing/2010/main" val="0"/>
              </a:ext>
            </a:extLst>
          </a:blip>
          <a:srcRect l="-17911" r="-17911"/>
          <a:stretch>
            <a:fillRect/>
          </a:stretch>
        </p:blipFill>
        <p:spPr/>
      </p:pic>
    </p:spTree>
    <p:extLst>
      <p:ext uri="{BB962C8B-B14F-4D97-AF65-F5344CB8AC3E}">
        <p14:creationId xmlns:p14="http://schemas.microsoft.com/office/powerpoint/2010/main" val="26776079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8" name="Content Placeholder 7"/>
          <p:cNvPicPr>
            <a:picLocks noGrp="1" noChangeAspect="1"/>
          </p:cNvPicPr>
          <p:nvPr>
            <p:ph idx="1"/>
          </p:nvPr>
        </p:nvPicPr>
        <p:blipFill rotWithShape="1">
          <a:blip r:embed="rId2" cstate="print"/>
          <a:srcRect l="111095" t="41397" r="-146666" b="-20378"/>
          <a:stretch/>
        </p:blipFill>
        <p:spPr>
          <a:xfrm>
            <a:off x="3725978" y="4480117"/>
            <a:ext cx="2218843" cy="1730637"/>
          </a:xfrm>
        </p:spPr>
      </p:pic>
      <p:pic>
        <p:nvPicPr>
          <p:cNvPr id="9" name="Picture 8"/>
          <p:cNvPicPr>
            <a:picLocks noChangeAspect="1"/>
          </p:cNvPicPr>
          <p:nvPr/>
        </p:nvPicPr>
        <p:blipFill rotWithShape="1">
          <a:blip r:embed="rId3" cstate="print"/>
          <a:srcRect l="308" t="19741" r="270" b="2442"/>
          <a:stretch/>
        </p:blipFill>
        <p:spPr>
          <a:xfrm>
            <a:off x="1979711" y="260648"/>
            <a:ext cx="5733309" cy="5976664"/>
          </a:xfrm>
          <a:prstGeom prst="rect">
            <a:avLst/>
          </a:prstGeom>
          <a:noFill/>
          <a:ln>
            <a:noFill/>
          </a:ln>
        </p:spPr>
      </p:pic>
    </p:spTree>
    <p:extLst>
      <p:ext uri="{BB962C8B-B14F-4D97-AF65-F5344CB8AC3E}">
        <p14:creationId xmlns:p14="http://schemas.microsoft.com/office/powerpoint/2010/main" val="3745543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p:cNvPicPr>
          <p:nvPr>
            <p:ph idx="1"/>
          </p:nvPr>
        </p:nvPicPr>
        <p:blipFill>
          <a:blip r:embed="rId2" cstate="print">
            <a:extLst>
              <a:ext uri="{28A0092B-C50C-407E-A947-70E740481C1C}">
                <a14:useLocalDpi xmlns:a14="http://schemas.microsoft.com/office/drawing/2010/main" val="0"/>
              </a:ext>
            </a:extLst>
          </a:blip>
          <a:srcRect l="-71722" r="-71722"/>
          <a:stretch>
            <a:fillRect/>
          </a:stretch>
        </p:blipFill>
        <p:spPr bwMode="auto">
          <a:prstGeom prst="rect">
            <a:avLst/>
          </a:prstGeom>
          <a:noFill/>
          <a:ln>
            <a:noFill/>
          </a:ln>
        </p:spPr>
      </p:pic>
    </p:spTree>
    <p:extLst>
      <p:ext uri="{BB962C8B-B14F-4D97-AF65-F5344CB8AC3E}">
        <p14:creationId xmlns:p14="http://schemas.microsoft.com/office/powerpoint/2010/main" val="10088487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rotWithShape="1">
          <a:blip r:embed="rId2" cstate="print"/>
          <a:srcRect l="-71723" t="5334" r="-71723"/>
          <a:stretch/>
        </p:blipFill>
        <p:spPr>
          <a:xfrm>
            <a:off x="467544" y="1870205"/>
            <a:ext cx="8229600" cy="4284558"/>
          </a:xfrm>
        </p:spPr>
      </p:pic>
    </p:spTree>
    <p:extLst>
      <p:ext uri="{BB962C8B-B14F-4D97-AF65-F5344CB8AC3E}">
        <p14:creationId xmlns:p14="http://schemas.microsoft.com/office/powerpoint/2010/main" val="81356752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cstate="print"/>
          <a:srcRect l="-71723" t="6274" r="-71723"/>
          <a:stretch/>
        </p:blipFill>
        <p:spPr>
          <a:xfrm>
            <a:off x="457200" y="1884162"/>
            <a:ext cx="8229600" cy="4242001"/>
          </a:xfrm>
        </p:spPr>
      </p:pic>
    </p:spTree>
    <p:extLst>
      <p:ext uri="{BB962C8B-B14F-4D97-AF65-F5344CB8AC3E}">
        <p14:creationId xmlns:p14="http://schemas.microsoft.com/office/powerpoint/2010/main" val="7338132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b="1" dirty="0">
                <a:solidFill>
                  <a:srgbClr val="6DC1E3"/>
                </a:solidFill>
                <a:latin typeface="Comic Sans MS" panose="030F0702030302020204" pitchFamily="66" charset="0"/>
              </a:rPr>
              <a:t>Grammar</a:t>
            </a:r>
            <a:r>
              <a:rPr lang="en-GB" b="1" dirty="0" smtClean="0">
                <a:solidFill>
                  <a:srgbClr val="FF0000"/>
                </a:solidFill>
              </a:rPr>
              <a:t> </a:t>
            </a:r>
            <a:r>
              <a:rPr lang="en-GB" sz="4000" b="1" dirty="0">
                <a:solidFill>
                  <a:srgbClr val="6DC1E3"/>
                </a:solidFill>
                <a:latin typeface="Comic Sans MS" panose="030F0702030302020204" pitchFamily="66" charset="0"/>
              </a:rPr>
              <a:t>focus</a:t>
            </a:r>
            <a:endParaRPr lang="en-GB" sz="4000" b="1" dirty="0">
              <a:solidFill>
                <a:srgbClr val="6DC1E3"/>
              </a:solidFill>
              <a:latin typeface="Comic Sans MS" panose="030F0702030302020204" pitchFamily="66" charset="0"/>
            </a:endParaRPr>
          </a:p>
        </p:txBody>
      </p:sp>
      <p:sp>
        <p:nvSpPr>
          <p:cNvPr id="3" name="Content Placeholder 2"/>
          <p:cNvSpPr>
            <a:spLocks noGrp="1"/>
          </p:cNvSpPr>
          <p:nvPr>
            <p:ph idx="1"/>
          </p:nvPr>
        </p:nvSpPr>
        <p:spPr>
          <a:xfrm>
            <a:off x="457200" y="1268760"/>
            <a:ext cx="8229600" cy="4857403"/>
          </a:xfrm>
        </p:spPr>
        <p:txBody>
          <a:bodyPr>
            <a:normAutofit fontScale="92500"/>
          </a:bodyPr>
          <a:lstStyle/>
          <a:p>
            <a:pPr indent="0">
              <a:buNone/>
            </a:pPr>
            <a:r>
              <a:rPr lang="en-GB" dirty="0"/>
              <a:t>There are four definite articles used in French – </a:t>
            </a:r>
            <a:r>
              <a:rPr lang="en-GB" i="1" dirty="0"/>
              <a:t>le, la, l’ </a:t>
            </a:r>
            <a:r>
              <a:rPr lang="en-GB" dirty="0"/>
              <a:t>and</a:t>
            </a:r>
            <a:r>
              <a:rPr lang="en-GB" i="1" dirty="0"/>
              <a:t> les. Le </a:t>
            </a:r>
            <a:r>
              <a:rPr lang="en-GB" dirty="0"/>
              <a:t>precedes a masculine noun (</a:t>
            </a:r>
            <a:r>
              <a:rPr lang="en-GB" i="1" dirty="0"/>
              <a:t>le </a:t>
            </a:r>
            <a:r>
              <a:rPr lang="en-GB" i="1" dirty="0" err="1"/>
              <a:t>cou</a:t>
            </a:r>
            <a:r>
              <a:rPr lang="en-GB" i="1" dirty="0"/>
              <a:t>), la </a:t>
            </a:r>
            <a:r>
              <a:rPr lang="en-GB" dirty="0"/>
              <a:t>precedes a feminine noun </a:t>
            </a:r>
            <a:r>
              <a:rPr lang="en-GB" i="1" dirty="0"/>
              <a:t>(la </a:t>
            </a:r>
            <a:r>
              <a:rPr lang="en-GB" i="1" dirty="0" err="1"/>
              <a:t>tête</a:t>
            </a:r>
            <a:r>
              <a:rPr lang="en-GB" i="1" dirty="0"/>
              <a:t>), l’ </a:t>
            </a:r>
            <a:r>
              <a:rPr lang="en-GB" dirty="0"/>
              <a:t>is used before a noun starting with a vowel, whether masculine or feminine (</a:t>
            </a:r>
            <a:r>
              <a:rPr lang="en-GB" i="1" dirty="0" err="1"/>
              <a:t>l’épaule</a:t>
            </a:r>
            <a:r>
              <a:rPr lang="en-GB" i="1" dirty="0"/>
              <a:t>), </a:t>
            </a:r>
            <a:r>
              <a:rPr lang="en-GB" dirty="0"/>
              <a:t>and </a:t>
            </a:r>
            <a:r>
              <a:rPr lang="en-GB" i="1" dirty="0"/>
              <a:t>les </a:t>
            </a:r>
            <a:r>
              <a:rPr lang="en-GB" dirty="0"/>
              <a:t>is used for any plural noun, masculine or feminine </a:t>
            </a:r>
            <a:r>
              <a:rPr lang="en-GB" i="1" dirty="0"/>
              <a:t>(les </a:t>
            </a:r>
            <a:r>
              <a:rPr lang="en-GB" i="1" dirty="0" err="1"/>
              <a:t>épaules</a:t>
            </a:r>
            <a:r>
              <a:rPr lang="en-GB" i="1" dirty="0"/>
              <a:t>).</a:t>
            </a:r>
            <a:r>
              <a:rPr lang="en-GB" dirty="0"/>
              <a:t> Definite articles are used much more in French than in English, often where we would not use ‘the’ and also at times when in English we would use ‘your’.</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b="1" dirty="0">
                <a:solidFill>
                  <a:srgbClr val="6DC1E3"/>
                </a:solidFill>
                <a:latin typeface="Comic Sans MS" panose="030F0702030302020204" pitchFamily="66" charset="0"/>
              </a:rPr>
              <a:t>Les</a:t>
            </a:r>
            <a:r>
              <a:rPr lang="en-GB" b="1" dirty="0" smtClean="0">
                <a:solidFill>
                  <a:srgbClr val="FF0000"/>
                </a:solidFill>
              </a:rPr>
              <a:t> </a:t>
            </a:r>
            <a:r>
              <a:rPr lang="en-GB" sz="4000" b="1" dirty="0" err="1">
                <a:solidFill>
                  <a:srgbClr val="6DC1E3"/>
                </a:solidFill>
                <a:latin typeface="Comic Sans MS" panose="030F0702030302020204" pitchFamily="66" charset="0"/>
              </a:rPr>
              <a:t>jeux</a:t>
            </a:r>
            <a:endParaRPr lang="en-GB" sz="4000" b="1" dirty="0">
              <a:solidFill>
                <a:srgbClr val="6DC1E3"/>
              </a:solidFill>
              <a:latin typeface="Comic Sans MS" panose="030F0702030302020204" pitchFamily="66" charset="0"/>
            </a:endParaRPr>
          </a:p>
        </p:txBody>
      </p:sp>
      <p:sp>
        <p:nvSpPr>
          <p:cNvPr id="3" name="Content Placeholder 2"/>
          <p:cNvSpPr>
            <a:spLocks noGrp="1"/>
          </p:cNvSpPr>
          <p:nvPr>
            <p:ph idx="1"/>
          </p:nvPr>
        </p:nvSpPr>
        <p:spPr/>
        <p:txBody>
          <a:bodyPr>
            <a:normAutofit fontScale="92500"/>
          </a:bodyPr>
          <a:lstStyle/>
          <a:p>
            <a:pPr marL="0" indent="0">
              <a:buNone/>
            </a:pPr>
            <a:r>
              <a:rPr lang="en-GB" i="1" dirty="0" err="1">
                <a:solidFill>
                  <a:srgbClr val="0070C0"/>
                </a:solidFill>
              </a:rPr>
              <a:t>Touchez</a:t>
            </a:r>
            <a:r>
              <a:rPr lang="en-GB" i="1" dirty="0">
                <a:solidFill>
                  <a:srgbClr val="0070C0"/>
                </a:solidFill>
              </a:rPr>
              <a:t> </a:t>
            </a:r>
            <a:r>
              <a:rPr lang="en-GB" i="1" dirty="0" err="1" smtClean="0">
                <a:solidFill>
                  <a:srgbClr val="0070C0"/>
                </a:solidFill>
              </a:rPr>
              <a:t>l’image</a:t>
            </a:r>
            <a:r>
              <a:rPr lang="en-GB" i="1" dirty="0" smtClean="0">
                <a:solidFill>
                  <a:srgbClr val="0070C0"/>
                </a:solidFill>
              </a:rPr>
              <a:t>  </a:t>
            </a:r>
            <a:r>
              <a:rPr lang="en-GB" dirty="0"/>
              <a:t>Attach the flashcards for ingredients to the wall and invite two volunteers to come and play the game.  Call out one of the ingredients </a:t>
            </a:r>
            <a:r>
              <a:rPr lang="en-GB" dirty="0" err="1"/>
              <a:t>eg</a:t>
            </a:r>
            <a:r>
              <a:rPr lang="en-GB" dirty="0"/>
              <a:t> </a:t>
            </a:r>
            <a:r>
              <a:rPr lang="en-GB" i="1" dirty="0"/>
              <a:t>le </a:t>
            </a:r>
            <a:r>
              <a:rPr lang="en-GB" i="1" dirty="0" err="1"/>
              <a:t>lait</a:t>
            </a:r>
            <a:r>
              <a:rPr lang="en-GB" i="1" dirty="0"/>
              <a:t>.  </a:t>
            </a:r>
            <a:r>
              <a:rPr lang="en-GB" dirty="0"/>
              <a:t>Volunteers touch the correct flashcard as quickly as they can.  The first volunteer to touch the correct picture gains a point. </a:t>
            </a:r>
          </a:p>
          <a:p>
            <a:pPr marL="0" indent="0">
              <a:buNone/>
            </a:pPr>
            <a:r>
              <a:rPr lang="en-GB" dirty="0" smtClean="0">
                <a:solidFill>
                  <a:srgbClr val="0070C0"/>
                </a:solidFill>
              </a:rPr>
              <a:t>Teaching Tips: </a:t>
            </a:r>
            <a:r>
              <a:rPr lang="en-GB" dirty="0"/>
              <a:t>For the classroom, teachers </a:t>
            </a:r>
            <a:r>
              <a:rPr lang="en-GB" dirty="0" smtClean="0"/>
              <a:t>might like </a:t>
            </a:r>
            <a:r>
              <a:rPr lang="en-GB" dirty="0"/>
              <a:t>to give children a fly swat or something suitable to touch the flashcards with. </a:t>
            </a:r>
            <a:endParaRPr lang="en-GB" dirty="0" smtClean="0">
              <a:solidFill>
                <a:srgbClr val="FF0000"/>
              </a:solidFill>
            </a:endParaRPr>
          </a:p>
          <a:p>
            <a:endParaRPr lang="en-GB" dirty="0"/>
          </a:p>
        </p:txBody>
      </p:sp>
    </p:spTree>
    <p:extLst>
      <p:ext uri="{BB962C8B-B14F-4D97-AF65-F5344CB8AC3E}">
        <p14:creationId xmlns:p14="http://schemas.microsoft.com/office/powerpoint/2010/main" val="36333205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b="1" dirty="0">
                <a:solidFill>
                  <a:srgbClr val="6DC1E3"/>
                </a:solidFill>
                <a:latin typeface="Comic Sans MS" panose="030F0702030302020204" pitchFamily="66" charset="0"/>
              </a:rPr>
              <a:t>Grammar</a:t>
            </a:r>
            <a:r>
              <a:rPr lang="en-GB" b="1" dirty="0" smtClean="0">
                <a:solidFill>
                  <a:srgbClr val="FF0000"/>
                </a:solidFill>
              </a:rPr>
              <a:t> </a:t>
            </a:r>
            <a:r>
              <a:rPr lang="en-GB" sz="4000" b="1" dirty="0">
                <a:solidFill>
                  <a:srgbClr val="6DC1E3"/>
                </a:solidFill>
                <a:latin typeface="Comic Sans MS" panose="030F0702030302020204" pitchFamily="66" charset="0"/>
              </a:rPr>
              <a:t>focus</a:t>
            </a:r>
            <a:endParaRPr lang="en-GB" sz="4000" b="1" dirty="0">
              <a:solidFill>
                <a:srgbClr val="6DC1E3"/>
              </a:solidFill>
              <a:latin typeface="Comic Sans MS" panose="030F0702030302020204" pitchFamily="66" charset="0"/>
            </a:endParaRPr>
          </a:p>
        </p:txBody>
      </p:sp>
      <p:sp>
        <p:nvSpPr>
          <p:cNvPr id="3" name="Content Placeholder 2"/>
          <p:cNvSpPr>
            <a:spLocks noGrp="1"/>
          </p:cNvSpPr>
          <p:nvPr>
            <p:ph idx="1"/>
          </p:nvPr>
        </p:nvSpPr>
        <p:spPr>
          <a:xfrm>
            <a:off x="457200" y="1268760"/>
            <a:ext cx="8229600" cy="4857403"/>
          </a:xfrm>
        </p:spPr>
        <p:txBody>
          <a:bodyPr>
            <a:normAutofit/>
          </a:bodyPr>
          <a:lstStyle/>
          <a:p>
            <a:pPr indent="0">
              <a:buNone/>
            </a:pPr>
            <a:r>
              <a:rPr lang="en-GB" sz="3600" dirty="0"/>
              <a:t>M</a:t>
            </a:r>
            <a:r>
              <a:rPr lang="en-GB" sz="3600" dirty="0" smtClean="0"/>
              <a:t>any </a:t>
            </a:r>
            <a:r>
              <a:rPr lang="en-GB" sz="3600" dirty="0"/>
              <a:t>plurals in French are formed by adding ‘s’ </a:t>
            </a:r>
            <a:r>
              <a:rPr lang="en-GB" sz="3600" dirty="0" err="1"/>
              <a:t>eg</a:t>
            </a:r>
            <a:r>
              <a:rPr lang="en-GB" sz="3600" dirty="0"/>
              <a:t> </a:t>
            </a:r>
            <a:r>
              <a:rPr lang="en-GB" sz="3600" i="1" dirty="0"/>
              <a:t>les crêpes, les</a:t>
            </a:r>
            <a:r>
              <a:rPr lang="en-GB" sz="3600" dirty="0"/>
              <a:t> </a:t>
            </a:r>
            <a:r>
              <a:rPr lang="en-GB" sz="3600" i="1" dirty="0" err="1"/>
              <a:t>œufs</a:t>
            </a:r>
            <a:r>
              <a:rPr lang="en-GB" sz="3600" i="1" dirty="0"/>
              <a:t>.  </a:t>
            </a:r>
            <a:r>
              <a:rPr lang="en-GB" sz="3600" dirty="0"/>
              <a:t>In English we can nearly always hear that a noun is plural </a:t>
            </a:r>
            <a:r>
              <a:rPr lang="en-GB" sz="3600" dirty="0" err="1"/>
              <a:t>eg</a:t>
            </a:r>
            <a:r>
              <a:rPr lang="en-GB" sz="3600" dirty="0"/>
              <a:t> pancake, pancakes.  However, in French the pronunciation of singular and plural nouns often doesn’t change.  For example </a:t>
            </a:r>
            <a:r>
              <a:rPr lang="en-GB" sz="3600" i="1" dirty="0"/>
              <a:t>la crêpe/</a:t>
            </a:r>
            <a:r>
              <a:rPr lang="en-GB" sz="3600" dirty="0"/>
              <a:t> </a:t>
            </a:r>
            <a:r>
              <a:rPr lang="en-GB" sz="3600" i="1" dirty="0"/>
              <a:t>les crêpes</a:t>
            </a:r>
            <a:r>
              <a:rPr lang="en-GB" sz="3600" dirty="0"/>
              <a:t>. </a:t>
            </a:r>
          </a:p>
        </p:txBody>
      </p:sp>
    </p:spTree>
    <p:extLst>
      <p:ext uri="{BB962C8B-B14F-4D97-AF65-F5344CB8AC3E}">
        <p14:creationId xmlns:p14="http://schemas.microsoft.com/office/powerpoint/2010/main" val="8693023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b="1" dirty="0">
                <a:solidFill>
                  <a:srgbClr val="6DC1E3"/>
                </a:solidFill>
                <a:latin typeface="Comic Sans MS" panose="030F0702030302020204" pitchFamily="66" charset="0"/>
              </a:rPr>
              <a:t>Phonics</a:t>
            </a:r>
            <a:r>
              <a:rPr lang="en-GB" b="1" dirty="0">
                <a:solidFill>
                  <a:srgbClr val="FF0000"/>
                </a:solidFill>
              </a:rPr>
              <a:t> </a:t>
            </a:r>
            <a:r>
              <a:rPr lang="en-GB" sz="4000" b="1" dirty="0">
                <a:solidFill>
                  <a:srgbClr val="6DC1E3"/>
                </a:solidFill>
                <a:latin typeface="Comic Sans MS" panose="030F0702030302020204" pitchFamily="66" charset="0"/>
              </a:rPr>
              <a:t>focus</a:t>
            </a:r>
          </a:p>
        </p:txBody>
      </p:sp>
      <p:sp>
        <p:nvSpPr>
          <p:cNvPr id="3" name="Content Placeholder 2"/>
          <p:cNvSpPr>
            <a:spLocks noGrp="1"/>
          </p:cNvSpPr>
          <p:nvPr>
            <p:ph idx="1"/>
          </p:nvPr>
        </p:nvSpPr>
        <p:spPr>
          <a:xfrm>
            <a:off x="457200" y="1268760"/>
            <a:ext cx="8229600" cy="4857403"/>
          </a:xfrm>
        </p:spPr>
        <p:txBody>
          <a:bodyPr>
            <a:normAutofit/>
          </a:bodyPr>
          <a:lstStyle/>
          <a:p>
            <a:pPr marL="0" indent="0">
              <a:buNone/>
            </a:pPr>
            <a:r>
              <a:rPr lang="fr-FR" dirty="0" err="1"/>
              <a:t>Revise</a:t>
            </a:r>
            <a:r>
              <a:rPr lang="fr-FR" dirty="0"/>
              <a:t> :</a:t>
            </a:r>
            <a:endParaRPr lang="en-GB" dirty="0"/>
          </a:p>
          <a:p>
            <a:r>
              <a:rPr lang="fr-FR" i="1" dirty="0"/>
              <a:t>un – </a:t>
            </a:r>
            <a:r>
              <a:rPr lang="fr-FR" b="1" i="1" dirty="0"/>
              <a:t>un</a:t>
            </a:r>
            <a:endParaRPr lang="en-GB" dirty="0"/>
          </a:p>
          <a:p>
            <a:r>
              <a:rPr lang="fr-FR" i="1" dirty="0" err="1"/>
              <a:t>oi</a:t>
            </a:r>
            <a:r>
              <a:rPr lang="fr-FR" i="1" dirty="0"/>
              <a:t> - tr</a:t>
            </a:r>
            <a:r>
              <a:rPr lang="fr-FR" b="1" i="1" dirty="0"/>
              <a:t>oi</a:t>
            </a:r>
            <a:r>
              <a:rPr lang="fr-FR" i="1" dirty="0"/>
              <a:t>s</a:t>
            </a:r>
            <a:endParaRPr lang="en-GB" dirty="0"/>
          </a:p>
          <a:p>
            <a:r>
              <a:rPr lang="fr-FR" i="1" dirty="0"/>
              <a:t>on - </a:t>
            </a:r>
            <a:r>
              <a:rPr lang="fr-FR" b="1" i="1" dirty="0"/>
              <a:t>on</a:t>
            </a:r>
            <a:r>
              <a:rPr lang="fr-FR" i="1" dirty="0"/>
              <a:t>ze</a:t>
            </a:r>
            <a:endParaRPr lang="en-GB" dirty="0"/>
          </a:p>
          <a:p>
            <a:r>
              <a:rPr lang="fr-FR" i="1" dirty="0"/>
              <a:t>ou – d</a:t>
            </a:r>
            <a:r>
              <a:rPr lang="fr-FR" dirty="0"/>
              <a:t>ou</a:t>
            </a:r>
            <a:r>
              <a:rPr lang="fr-FR" i="1" dirty="0"/>
              <a:t>ze</a:t>
            </a:r>
            <a:endParaRPr lang="en-GB" dirty="0"/>
          </a:p>
          <a:p>
            <a:endParaRPr lang="en-GB"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a:bodyPr>
          <a:lstStyle/>
          <a:p>
            <a:r>
              <a:rPr lang="en-GB" sz="2800" b="1" dirty="0">
                <a:solidFill>
                  <a:srgbClr val="6DC1E3"/>
                </a:solidFill>
                <a:latin typeface="Comic Sans MS" panose="030F0702030302020204" pitchFamily="66" charset="0"/>
              </a:rPr>
              <a:t>Do</a:t>
            </a:r>
            <a:r>
              <a:rPr lang="en-GB" sz="2800" b="1" dirty="0">
                <a:solidFill>
                  <a:srgbClr val="6DC1E3"/>
                </a:solidFill>
                <a:latin typeface="Comic Sans MS" panose="030F0702030302020204" pitchFamily="66" charset="0"/>
              </a:rPr>
              <a:t> one thing!</a:t>
            </a:r>
            <a:endParaRPr lang="en-GB" sz="2800" b="1" dirty="0">
              <a:solidFill>
                <a:srgbClr val="6DC1E3"/>
              </a:solidFill>
              <a:latin typeface="Comic Sans MS" panose="030F0702030302020204" pitchFamily="66" charset="0"/>
            </a:endParaRPr>
          </a:p>
        </p:txBody>
      </p:sp>
      <p:sp>
        <p:nvSpPr>
          <p:cNvPr id="3" name="Content Placeholder 2"/>
          <p:cNvSpPr>
            <a:spLocks noGrp="1"/>
          </p:cNvSpPr>
          <p:nvPr>
            <p:ph idx="1"/>
          </p:nvPr>
        </p:nvSpPr>
        <p:spPr>
          <a:xfrm>
            <a:off x="457200" y="836712"/>
            <a:ext cx="8229600" cy="5289451"/>
          </a:xfrm>
        </p:spPr>
        <p:txBody>
          <a:bodyPr>
            <a:normAutofit fontScale="40000" lnSpcReduction="20000"/>
          </a:bodyPr>
          <a:lstStyle/>
          <a:p>
            <a:pPr>
              <a:buNone/>
            </a:pPr>
            <a:r>
              <a:rPr lang="en-GB" sz="5000" b="1" dirty="0" smtClean="0"/>
              <a:t>How you can practise the new language</a:t>
            </a:r>
            <a:endParaRPr lang="en-GB" sz="5000" dirty="0" smtClean="0"/>
          </a:p>
          <a:p>
            <a:r>
              <a:rPr lang="en-GB" sz="5000" dirty="0" smtClean="0"/>
              <a:t>Practise the new language and sounds using the PowerPoint hand out  and recording</a:t>
            </a:r>
          </a:p>
          <a:p>
            <a:r>
              <a:rPr lang="en-GB" sz="5000" dirty="0" smtClean="0"/>
              <a:t>Review the grammar points</a:t>
            </a:r>
          </a:p>
          <a:p>
            <a:r>
              <a:rPr lang="en-GB" sz="5000" dirty="0" smtClean="0"/>
              <a:t>Play the games (in the car/shower/with friends and family) practising  different commands</a:t>
            </a:r>
          </a:p>
          <a:p>
            <a:pPr>
              <a:buNone/>
            </a:pPr>
            <a:r>
              <a:rPr lang="en-GB" sz="5000" dirty="0" smtClean="0"/>
              <a:t> </a:t>
            </a:r>
          </a:p>
          <a:p>
            <a:pPr>
              <a:buNone/>
            </a:pPr>
            <a:r>
              <a:rPr lang="en-GB" sz="5000" b="1" dirty="0" smtClean="0"/>
              <a:t>What you can do with your class</a:t>
            </a:r>
            <a:endParaRPr lang="en-GB" sz="5000" dirty="0" smtClean="0"/>
          </a:p>
          <a:p>
            <a:r>
              <a:rPr lang="en-GB" sz="5000" dirty="0" smtClean="0"/>
              <a:t>Introduce numbers 7 - 12</a:t>
            </a:r>
          </a:p>
          <a:p>
            <a:r>
              <a:rPr lang="en-GB" sz="5000" dirty="0" smtClean="0"/>
              <a:t>Play  a game</a:t>
            </a:r>
          </a:p>
          <a:p>
            <a:r>
              <a:rPr lang="en-GB" sz="5000" dirty="0" smtClean="0"/>
              <a:t>Ask children to say a number between 1 – 12  when answering the register</a:t>
            </a:r>
          </a:p>
          <a:p>
            <a:r>
              <a:rPr lang="en-GB" sz="5000" dirty="0" smtClean="0"/>
              <a:t>Practise during the week when you have a spare couple of minutes</a:t>
            </a:r>
          </a:p>
          <a:p>
            <a:pPr>
              <a:buNone/>
            </a:pPr>
            <a:endParaRPr lang="en-GB" sz="5000" dirty="0" smtClean="0"/>
          </a:p>
          <a:p>
            <a:pPr>
              <a:buNone/>
            </a:pPr>
            <a:r>
              <a:rPr lang="en-GB" sz="5000" b="1" dirty="0" smtClean="0"/>
              <a:t>Classroom routine</a:t>
            </a:r>
            <a:endParaRPr lang="en-GB" sz="5000" dirty="0" smtClean="0"/>
          </a:p>
          <a:p>
            <a:r>
              <a:rPr lang="en-GB" sz="5000" dirty="0" smtClean="0"/>
              <a:t>Settle the class by counting down from 5 in French</a:t>
            </a:r>
          </a:p>
          <a:p>
            <a:r>
              <a:rPr lang="en-GB" sz="5000" dirty="0" smtClean="0"/>
              <a:t>Ask them to respond to the register in French</a:t>
            </a:r>
            <a:r>
              <a:rPr lang="en-GB" sz="5000" i="1" dirty="0" smtClean="0"/>
              <a:t> ‘Bonjour Madame…/Monsieur…</a:t>
            </a:r>
            <a:endParaRPr lang="en-GB" sz="5000" dirty="0" smtClean="0"/>
          </a:p>
          <a:p>
            <a:pPr>
              <a:buNone/>
            </a:pPr>
            <a:endParaRPr lang="en-GB"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ChangeArrowheads="1"/>
          </p:cNvSpPr>
          <p:nvPr/>
        </p:nvSpPr>
        <p:spPr bwMode="auto">
          <a:xfrm>
            <a:off x="-108520" y="525928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pic>
        <p:nvPicPr>
          <p:cNvPr id="1028" name="Picture 4" descr="Creative Commons Licens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5858525"/>
            <a:ext cx="847725" cy="30480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6"/>
          <p:cNvSpPr>
            <a:spLocks noChangeArrowheads="1"/>
          </p:cNvSpPr>
          <p:nvPr/>
        </p:nvSpPr>
        <p:spPr bwMode="auto">
          <a:xfrm>
            <a:off x="179512" y="6127829"/>
            <a:ext cx="9360024" cy="60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100" b="1" i="0" u="none" strike="noStrike" cap="none" normalizeH="0" baseline="0" dirty="0" smtClean="0">
                <a:ln>
                  <a:noFill/>
                </a:ln>
                <a:solidFill>
                  <a:schemeClr val="tx1"/>
                </a:solidFill>
                <a:effectLst/>
                <a:latin typeface="Arial Narrow" panose="020B0606020202030204" pitchFamily="34" charset="0"/>
                <a:ea typeface="Calibri" panose="020F0502020204030204" pitchFamily="34" charset="0"/>
                <a:cs typeface="Times New Roman" panose="02020603050405020304" pitchFamily="18" charset="0"/>
              </a:rPr>
              <a:t>Ensemble Languages Project, 2015</a:t>
            </a:r>
            <a:endParaRPr kumimoji="0" lang="en-GB" altLang="en-US" sz="7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100" b="1" i="0" u="none" strike="noStrike" cap="none" normalizeH="0" baseline="0" dirty="0" smtClean="0">
                <a:ln>
                  <a:noFill/>
                </a:ln>
                <a:solidFill>
                  <a:schemeClr val="tx1"/>
                </a:solidFill>
                <a:effectLst/>
                <a:latin typeface="Arial Narrow" panose="020B0606020202030204" pitchFamily="34" charset="0"/>
                <a:ea typeface="Calibri" panose="020F0502020204030204" pitchFamily="34" charset="0"/>
                <a:cs typeface="Times New Roman" panose="02020603050405020304" pitchFamily="18" charset="0"/>
              </a:rPr>
              <a:t>2015 for the Ensemble Languages Project, </a:t>
            </a:r>
            <a:r>
              <a:rPr kumimoji="0" lang="en-GB" altLang="en-US" sz="1100" b="1" i="0" u="none" strike="noStrike" cap="none" normalizeH="0" baseline="0" dirty="0" err="1" smtClean="0">
                <a:ln>
                  <a:noFill/>
                </a:ln>
                <a:solidFill>
                  <a:schemeClr val="tx1"/>
                </a:solidFill>
                <a:effectLst/>
                <a:latin typeface="Arial Narrow" panose="020B0606020202030204" pitchFamily="34" charset="0"/>
                <a:ea typeface="Calibri" panose="020F0502020204030204" pitchFamily="34" charset="0"/>
                <a:cs typeface="Times New Roman" panose="02020603050405020304" pitchFamily="18" charset="0"/>
              </a:rPr>
              <a:t>Ensemble_Let</a:t>
            </a:r>
            <a:r>
              <a:rPr kumimoji="0" lang="en-GB" altLang="en-US" sz="1100" b="1" i="0" u="none" strike="noStrike" cap="none" normalizeH="0" baseline="0" dirty="0" err="1"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r>
              <a:rPr kumimoji="0" lang="en-GB" altLang="en-US" sz="1100" b="1" i="0" u="none" strike="noStrike" cap="none" normalizeH="0" baseline="0" dirty="0" err="1" smtClean="0">
                <a:ln>
                  <a:noFill/>
                </a:ln>
                <a:solidFill>
                  <a:schemeClr val="tx1"/>
                </a:solidFill>
                <a:effectLst/>
                <a:latin typeface="Arial Narrow" panose="020B0606020202030204" pitchFamily="34" charset="0"/>
                <a:ea typeface="Calibri" panose="020F0502020204030204" pitchFamily="34" charset="0"/>
                <a:cs typeface="Times New Roman" panose="02020603050405020304" pitchFamily="18" charset="0"/>
              </a:rPr>
              <a:t>s</a:t>
            </a:r>
            <a:r>
              <a:rPr kumimoji="0" lang="en-GB" altLang="en-US" sz="1100" b="1" i="0" u="none" strike="noStrike" cap="none" normalizeH="0" baseline="0" dirty="0" smtClean="0">
                <a:ln>
                  <a:noFill/>
                </a:ln>
                <a:solidFill>
                  <a:schemeClr val="tx1"/>
                </a:solidFill>
                <a:effectLst/>
                <a:latin typeface="Arial Narrow" panose="020B0606020202030204" pitchFamily="34" charset="0"/>
                <a:ea typeface="Calibri" panose="020F0502020204030204" pitchFamily="34" charset="0"/>
                <a:cs typeface="Times New Roman" panose="02020603050405020304" pitchFamily="18" charset="0"/>
              </a:rPr>
              <a:t> Enjoy </a:t>
            </a:r>
            <a:r>
              <a:rPr kumimoji="0" lang="en-GB" altLang="en-US" sz="1100" b="1" i="0" u="none" strike="noStrike" cap="none" normalizeH="0" baseline="0" dirty="0" smtClean="0">
                <a:ln>
                  <a:noFill/>
                </a:ln>
                <a:solidFill>
                  <a:schemeClr val="tx1"/>
                </a:solidFill>
                <a:effectLst/>
                <a:latin typeface="Arial Narrow" panose="020B0606020202030204" pitchFamily="34" charset="0"/>
                <a:ea typeface="Calibri" panose="020F0502020204030204" pitchFamily="34" charset="0"/>
                <a:cs typeface="Times New Roman" panose="02020603050405020304" pitchFamily="18" charset="0"/>
              </a:rPr>
              <a:t>Recipes Session 2</a:t>
            </a:r>
            <a:endParaRPr kumimoji="0" lang="en-GB" altLang="en-US" sz="7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100" b="1" i="0" u="none" strike="noStrike" cap="none" normalizeH="0" baseline="0" dirty="0" smtClean="0">
                <a:ln>
                  <a:noFill/>
                </a:ln>
                <a:solidFill>
                  <a:schemeClr val="tx1"/>
                </a:solidFill>
                <a:effectLst/>
                <a:latin typeface="Arial Narrow" panose="020B0606020202030204" pitchFamily="34" charset="0"/>
                <a:ea typeface="Calibri" panose="020F0502020204030204" pitchFamily="34" charset="0"/>
                <a:cs typeface="Times New Roman" panose="02020603050405020304" pitchFamily="18" charset="0"/>
              </a:rPr>
              <a:t>This work is licensed under the Creative Commons Attribution-</a:t>
            </a:r>
            <a:r>
              <a:rPr kumimoji="0" lang="en-GB" altLang="en-US" sz="1100" b="1" i="0" u="none" strike="noStrike" cap="none" normalizeH="0" baseline="0" dirty="0" err="1" smtClean="0">
                <a:ln>
                  <a:noFill/>
                </a:ln>
                <a:solidFill>
                  <a:schemeClr val="tx1"/>
                </a:solidFill>
                <a:effectLst/>
                <a:latin typeface="Arial Narrow" panose="020B0606020202030204" pitchFamily="34" charset="0"/>
                <a:ea typeface="Calibri" panose="020F0502020204030204" pitchFamily="34" charset="0"/>
                <a:cs typeface="Times New Roman" panose="02020603050405020304" pitchFamily="18" charset="0"/>
              </a:rPr>
              <a:t>NonCommercial</a:t>
            </a:r>
            <a:r>
              <a:rPr kumimoji="0" lang="en-GB" altLang="en-US" sz="1100" b="1" i="0" u="none" strike="noStrike" cap="none" normalizeH="0" baseline="0" dirty="0" smtClean="0">
                <a:ln>
                  <a:noFill/>
                </a:ln>
                <a:solidFill>
                  <a:schemeClr val="tx1"/>
                </a:solidFill>
                <a:effectLst/>
                <a:latin typeface="Arial Narrow" panose="020B0606020202030204" pitchFamily="34" charset="0"/>
                <a:ea typeface="Calibri" panose="020F0502020204030204" pitchFamily="34" charset="0"/>
                <a:cs typeface="Times New Roman" panose="02020603050405020304" pitchFamily="18" charset="0"/>
              </a:rPr>
              <a:t> 4.0 International License: http://creativecommons.org/licenses/by-nc/4.0/.</a:t>
            </a:r>
            <a:endParaRPr kumimoji="0" lang="en-GB" altLang="en-US"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8513193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b="1" dirty="0">
                <a:solidFill>
                  <a:srgbClr val="6DC1E3"/>
                </a:solidFill>
                <a:latin typeface="Comic Sans MS" panose="030F0702030302020204" pitchFamily="66" charset="0"/>
              </a:rPr>
              <a:t>Les </a:t>
            </a:r>
            <a:r>
              <a:rPr lang="en-GB" sz="4000" b="1" dirty="0" err="1">
                <a:solidFill>
                  <a:srgbClr val="6DC1E3"/>
                </a:solidFill>
                <a:latin typeface="Comic Sans MS" panose="030F0702030302020204" pitchFamily="66" charset="0"/>
              </a:rPr>
              <a:t>jeux</a:t>
            </a:r>
            <a:endParaRPr lang="en-GB" sz="4000" b="1" dirty="0">
              <a:solidFill>
                <a:srgbClr val="6DC1E3"/>
              </a:solidFill>
              <a:latin typeface="Comic Sans MS" panose="030F0702030302020204" pitchFamily="66" charset="0"/>
            </a:endParaRPr>
          </a:p>
        </p:txBody>
      </p:sp>
      <p:sp>
        <p:nvSpPr>
          <p:cNvPr id="3" name="Content Placeholder 2"/>
          <p:cNvSpPr>
            <a:spLocks noGrp="1"/>
          </p:cNvSpPr>
          <p:nvPr>
            <p:ph idx="1"/>
          </p:nvPr>
        </p:nvSpPr>
        <p:spPr/>
        <p:txBody>
          <a:bodyPr>
            <a:normAutofit/>
          </a:bodyPr>
          <a:lstStyle/>
          <a:p>
            <a:pPr marL="0" indent="0">
              <a:buNone/>
            </a:pPr>
            <a:r>
              <a:rPr lang="en-GB" dirty="0" smtClean="0">
                <a:solidFill>
                  <a:srgbClr val="0070C0"/>
                </a:solidFill>
              </a:rPr>
              <a:t>5 </a:t>
            </a:r>
            <a:r>
              <a:rPr lang="en-GB" dirty="0">
                <a:solidFill>
                  <a:srgbClr val="0070C0"/>
                </a:solidFill>
              </a:rPr>
              <a:t>et 10 </a:t>
            </a:r>
            <a:r>
              <a:rPr lang="en-GB" i="1" dirty="0">
                <a:solidFill>
                  <a:srgbClr val="0070C0"/>
                </a:solidFill>
              </a:rPr>
              <a:t>Au revoir</a:t>
            </a:r>
            <a:r>
              <a:rPr lang="en-GB" i="1" dirty="0" smtClean="0">
                <a:solidFill>
                  <a:srgbClr val="0070C0"/>
                </a:solidFill>
              </a:rPr>
              <a:t>!</a:t>
            </a:r>
            <a:r>
              <a:rPr lang="en-GB" dirty="0" smtClean="0">
                <a:solidFill>
                  <a:srgbClr val="0070C0"/>
                </a:solidFill>
              </a:rPr>
              <a:t> </a:t>
            </a:r>
            <a:r>
              <a:rPr lang="en-GB" dirty="0"/>
              <a:t>Everyone stands up. Give the instruction.  All learners need to stand up. </a:t>
            </a:r>
            <a:r>
              <a:rPr lang="en-GB" i="1" dirty="0" err="1"/>
              <a:t>Allez</a:t>
            </a:r>
            <a:r>
              <a:rPr lang="en-GB" i="1" dirty="0"/>
              <a:t>-y! </a:t>
            </a:r>
            <a:r>
              <a:rPr lang="en-GB" dirty="0"/>
              <a:t>to start the game. The first person says </a:t>
            </a:r>
            <a:r>
              <a:rPr lang="en-GB" i="1" dirty="0"/>
              <a:t>un, </a:t>
            </a:r>
            <a:r>
              <a:rPr lang="en-GB" dirty="0"/>
              <a:t>the person next to them </a:t>
            </a:r>
            <a:r>
              <a:rPr lang="en-GB" i="1" dirty="0" err="1"/>
              <a:t>deux</a:t>
            </a:r>
            <a:r>
              <a:rPr lang="en-GB" i="1" dirty="0"/>
              <a:t> </a:t>
            </a:r>
            <a:r>
              <a:rPr lang="en-GB" dirty="0"/>
              <a:t>and so on until you get to 12. When you reach 12, start again at 0. However, whoever is </a:t>
            </a:r>
            <a:r>
              <a:rPr lang="en-GB" i="1" dirty="0" err="1"/>
              <a:t>cinq</a:t>
            </a:r>
            <a:r>
              <a:rPr lang="en-GB" dirty="0"/>
              <a:t> or </a:t>
            </a:r>
            <a:r>
              <a:rPr lang="en-GB" i="1" dirty="0"/>
              <a:t>dix</a:t>
            </a:r>
            <a:r>
              <a:rPr lang="en-GB" dirty="0"/>
              <a:t> has to down and the rest of the group says </a:t>
            </a:r>
            <a:r>
              <a:rPr lang="en-GB" i="1" dirty="0"/>
              <a:t>Au revoir</a:t>
            </a:r>
            <a:r>
              <a:rPr lang="en-GB" dirty="0"/>
              <a:t> and waves goodbye. The winner is the last learner standing.</a:t>
            </a:r>
          </a:p>
          <a:p>
            <a:pPr>
              <a:buNone/>
            </a:pPr>
            <a:endParaRPr lang="en-GB" dirty="0" smtClean="0"/>
          </a:p>
          <a:p>
            <a:endParaRPr lang="en-GB"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b="1" dirty="0">
                <a:solidFill>
                  <a:srgbClr val="6DC1E3"/>
                </a:solidFill>
                <a:latin typeface="Comic Sans MS" panose="030F0702030302020204" pitchFamily="66" charset="0"/>
              </a:rPr>
              <a:t>Teaching Tips</a:t>
            </a:r>
            <a:endParaRPr lang="en-GB" sz="4000" b="1" dirty="0">
              <a:solidFill>
                <a:srgbClr val="6DC1E3"/>
              </a:solidFill>
              <a:latin typeface="Comic Sans MS" panose="030F0702030302020204" pitchFamily="66" charset="0"/>
            </a:endParaRPr>
          </a:p>
        </p:txBody>
      </p:sp>
      <p:sp>
        <p:nvSpPr>
          <p:cNvPr id="3" name="Content Placeholder 2"/>
          <p:cNvSpPr>
            <a:spLocks noGrp="1"/>
          </p:cNvSpPr>
          <p:nvPr>
            <p:ph idx="1"/>
          </p:nvPr>
        </p:nvSpPr>
        <p:spPr/>
        <p:txBody>
          <a:bodyPr>
            <a:normAutofit/>
          </a:bodyPr>
          <a:lstStyle/>
          <a:p>
            <a:r>
              <a:rPr lang="en-GB" dirty="0" smtClean="0"/>
              <a:t>Play ‘5 et 10 </a:t>
            </a:r>
            <a:r>
              <a:rPr lang="en-GB" i="1" dirty="0" smtClean="0"/>
              <a:t>Au revoir!</a:t>
            </a:r>
            <a:r>
              <a:rPr lang="en-GB" dirty="0" smtClean="0"/>
              <a:t>’ for </a:t>
            </a:r>
            <a:r>
              <a:rPr lang="en-GB" dirty="0"/>
              <a:t>one or two rounds as a whole group so that the rules of the game are clear.  However, if the group is large,  it would be better to play the game in smaller groups as waiting for the last person left standing can be very time consuming!  Pass this suggestion on to learners when they play this game with their own class. </a:t>
            </a:r>
            <a:endParaRPr lang="en-GB" dirty="0" smtClean="0"/>
          </a:p>
        </p:txBody>
      </p:sp>
    </p:spTree>
    <p:extLst>
      <p:ext uri="{BB962C8B-B14F-4D97-AF65-F5344CB8AC3E}">
        <p14:creationId xmlns:p14="http://schemas.microsoft.com/office/powerpoint/2010/main" val="7111485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solidFill>
                  <a:srgbClr val="6DC1E3"/>
                </a:solidFill>
                <a:latin typeface="Comic Sans MS" panose="030F0702030302020204" pitchFamily="66" charset="0"/>
              </a:rPr>
              <a:t>Les </a:t>
            </a:r>
            <a:r>
              <a:rPr lang="en-US" sz="4000" b="1" dirty="0" err="1">
                <a:solidFill>
                  <a:srgbClr val="6DC1E3"/>
                </a:solidFill>
                <a:latin typeface="Comic Sans MS" panose="030F0702030302020204" pitchFamily="66" charset="0"/>
              </a:rPr>
              <a:t>chiffres</a:t>
            </a:r>
            <a:endParaRPr lang="en-US" sz="4000" b="1" dirty="0">
              <a:solidFill>
                <a:srgbClr val="6DC1E3"/>
              </a:solidFill>
              <a:latin typeface="Comic Sans MS" panose="030F0702030302020204" pitchFamily="66" charset="0"/>
            </a:endParaRPr>
          </a:p>
        </p:txBody>
      </p:sp>
      <p:sp>
        <p:nvSpPr>
          <p:cNvPr id="3" name="Content Placeholder 2"/>
          <p:cNvSpPr>
            <a:spLocks noGrp="1"/>
          </p:cNvSpPr>
          <p:nvPr>
            <p:ph idx="1"/>
          </p:nvPr>
        </p:nvSpPr>
        <p:spPr/>
        <p:txBody>
          <a:bodyPr>
            <a:normAutofit/>
          </a:bodyPr>
          <a:lstStyle/>
          <a:p>
            <a:pPr marL="0" indent="0" algn="ctr">
              <a:buNone/>
            </a:pPr>
            <a:r>
              <a:rPr lang="en-US" sz="15000" dirty="0" smtClean="0"/>
              <a:t>13</a:t>
            </a:r>
            <a:endParaRPr lang="en-US" sz="15000" dirty="0"/>
          </a:p>
        </p:txBody>
      </p:sp>
    </p:spTree>
    <p:extLst>
      <p:ext uri="{BB962C8B-B14F-4D97-AF65-F5344CB8AC3E}">
        <p14:creationId xmlns:p14="http://schemas.microsoft.com/office/powerpoint/2010/main" val="21158702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a:solidFill>
                  <a:srgbClr val="6DC1E3"/>
                </a:solidFill>
                <a:latin typeface="Comic Sans MS" panose="030F0702030302020204" pitchFamily="66" charset="0"/>
              </a:rPr>
              <a:t>Les</a:t>
            </a:r>
            <a:r>
              <a:rPr lang="en-US" b="1" dirty="0" smtClean="0">
                <a:solidFill>
                  <a:srgbClr val="FF0000"/>
                </a:solidFill>
              </a:rPr>
              <a:t> </a:t>
            </a:r>
            <a:r>
              <a:rPr lang="en-US" sz="4000" b="1" dirty="0" err="1">
                <a:solidFill>
                  <a:srgbClr val="6DC1E3"/>
                </a:solidFill>
                <a:latin typeface="Comic Sans MS" panose="030F0702030302020204" pitchFamily="66" charset="0"/>
              </a:rPr>
              <a:t>chiffres</a:t>
            </a:r>
            <a:endParaRPr lang="en-US" sz="4000" b="1" dirty="0">
              <a:solidFill>
                <a:srgbClr val="6DC1E3"/>
              </a:solidFill>
              <a:latin typeface="Comic Sans MS" panose="030F0702030302020204" pitchFamily="66" charset="0"/>
            </a:endParaRPr>
          </a:p>
        </p:txBody>
      </p:sp>
      <p:sp>
        <p:nvSpPr>
          <p:cNvPr id="3" name="Content Placeholder 2"/>
          <p:cNvSpPr>
            <a:spLocks noGrp="1"/>
          </p:cNvSpPr>
          <p:nvPr>
            <p:ph idx="1"/>
          </p:nvPr>
        </p:nvSpPr>
        <p:spPr/>
        <p:txBody>
          <a:bodyPr>
            <a:normAutofit/>
          </a:bodyPr>
          <a:lstStyle/>
          <a:p>
            <a:pPr marL="0" indent="0" algn="ctr">
              <a:buNone/>
            </a:pPr>
            <a:r>
              <a:rPr lang="en-US" sz="15000" dirty="0" smtClean="0"/>
              <a:t>14</a:t>
            </a:r>
            <a:endParaRPr lang="en-US" sz="15000" dirty="0"/>
          </a:p>
        </p:txBody>
      </p:sp>
    </p:spTree>
    <p:extLst>
      <p:ext uri="{BB962C8B-B14F-4D97-AF65-F5344CB8AC3E}">
        <p14:creationId xmlns:p14="http://schemas.microsoft.com/office/powerpoint/2010/main" val="33573077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solidFill>
                  <a:srgbClr val="6DC1E3"/>
                </a:solidFill>
                <a:latin typeface="Comic Sans MS" panose="030F0702030302020204" pitchFamily="66" charset="0"/>
              </a:rPr>
              <a:t>Les </a:t>
            </a:r>
            <a:r>
              <a:rPr lang="en-US" sz="4000" b="1" dirty="0" err="1">
                <a:solidFill>
                  <a:srgbClr val="6DC1E3"/>
                </a:solidFill>
                <a:latin typeface="Comic Sans MS" panose="030F0702030302020204" pitchFamily="66" charset="0"/>
              </a:rPr>
              <a:t>chiffres</a:t>
            </a:r>
            <a:endParaRPr lang="en-US" sz="4000" b="1" dirty="0">
              <a:solidFill>
                <a:srgbClr val="6DC1E3"/>
              </a:solidFill>
              <a:latin typeface="Comic Sans MS" panose="030F0702030302020204" pitchFamily="66" charset="0"/>
            </a:endParaRPr>
          </a:p>
        </p:txBody>
      </p:sp>
      <p:sp>
        <p:nvSpPr>
          <p:cNvPr id="3" name="Content Placeholder 2"/>
          <p:cNvSpPr>
            <a:spLocks noGrp="1"/>
          </p:cNvSpPr>
          <p:nvPr>
            <p:ph idx="1"/>
          </p:nvPr>
        </p:nvSpPr>
        <p:spPr/>
        <p:txBody>
          <a:bodyPr>
            <a:normAutofit/>
          </a:bodyPr>
          <a:lstStyle/>
          <a:p>
            <a:pPr marL="0" indent="0" algn="ctr">
              <a:buNone/>
            </a:pPr>
            <a:r>
              <a:rPr lang="en-US" sz="15000" dirty="0" smtClean="0"/>
              <a:t>15</a:t>
            </a:r>
            <a:endParaRPr lang="en-US" sz="15000" dirty="0"/>
          </a:p>
        </p:txBody>
      </p:sp>
    </p:spTree>
    <p:extLst>
      <p:ext uri="{BB962C8B-B14F-4D97-AF65-F5344CB8AC3E}">
        <p14:creationId xmlns:p14="http://schemas.microsoft.com/office/powerpoint/2010/main" val="11077668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solidFill>
                  <a:srgbClr val="6DC1E3"/>
                </a:solidFill>
                <a:latin typeface="Comic Sans MS" panose="030F0702030302020204" pitchFamily="66" charset="0"/>
              </a:rPr>
              <a:t>Les </a:t>
            </a:r>
            <a:r>
              <a:rPr lang="en-US" sz="4000" b="1" dirty="0" err="1">
                <a:solidFill>
                  <a:srgbClr val="6DC1E3"/>
                </a:solidFill>
                <a:latin typeface="Comic Sans MS" panose="030F0702030302020204" pitchFamily="66" charset="0"/>
              </a:rPr>
              <a:t>chiffres</a:t>
            </a:r>
            <a:endParaRPr lang="en-US" sz="4000" b="1" dirty="0">
              <a:solidFill>
                <a:srgbClr val="6DC1E3"/>
              </a:solidFill>
              <a:latin typeface="Comic Sans MS" panose="030F0702030302020204" pitchFamily="66" charset="0"/>
            </a:endParaRPr>
          </a:p>
        </p:txBody>
      </p:sp>
      <p:sp>
        <p:nvSpPr>
          <p:cNvPr id="3" name="Content Placeholder 2"/>
          <p:cNvSpPr>
            <a:spLocks noGrp="1"/>
          </p:cNvSpPr>
          <p:nvPr>
            <p:ph idx="1"/>
          </p:nvPr>
        </p:nvSpPr>
        <p:spPr/>
        <p:txBody>
          <a:bodyPr>
            <a:normAutofit/>
          </a:bodyPr>
          <a:lstStyle/>
          <a:p>
            <a:pPr marL="0" indent="0" algn="ctr">
              <a:buNone/>
            </a:pPr>
            <a:r>
              <a:rPr lang="en-US" sz="15000" dirty="0" smtClean="0"/>
              <a:t>16</a:t>
            </a:r>
            <a:endParaRPr lang="en-US" sz="15000" dirty="0"/>
          </a:p>
        </p:txBody>
      </p:sp>
    </p:spTree>
    <p:extLst>
      <p:ext uri="{BB962C8B-B14F-4D97-AF65-F5344CB8AC3E}">
        <p14:creationId xmlns:p14="http://schemas.microsoft.com/office/powerpoint/2010/main" val="12132029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b="1" dirty="0">
                <a:solidFill>
                  <a:srgbClr val="6DC1E3"/>
                </a:solidFill>
                <a:latin typeface="Comic Sans MS" panose="030F0702030302020204" pitchFamily="66" charset="0"/>
              </a:rPr>
              <a:t>Teaching Tips</a:t>
            </a:r>
            <a:endParaRPr lang="en-GB" sz="4000" b="1" dirty="0">
              <a:solidFill>
                <a:srgbClr val="6DC1E3"/>
              </a:solidFill>
              <a:latin typeface="Comic Sans MS" panose="030F0702030302020204" pitchFamily="66" charset="0"/>
            </a:endParaRPr>
          </a:p>
        </p:txBody>
      </p:sp>
      <p:sp>
        <p:nvSpPr>
          <p:cNvPr id="3" name="Content Placeholder 2"/>
          <p:cNvSpPr>
            <a:spLocks noGrp="1"/>
          </p:cNvSpPr>
          <p:nvPr>
            <p:ph idx="1"/>
          </p:nvPr>
        </p:nvSpPr>
        <p:spPr/>
        <p:txBody>
          <a:bodyPr>
            <a:normAutofit/>
          </a:bodyPr>
          <a:lstStyle/>
          <a:p>
            <a:r>
              <a:rPr lang="en-GB" sz="4800" dirty="0" smtClean="0"/>
              <a:t>Sequencing numbers - </a:t>
            </a:r>
            <a:r>
              <a:rPr lang="en-GB" sz="4800" dirty="0"/>
              <a:t>You may need to start by dictating individual numbers and build gradually up to a sequence of 4. </a:t>
            </a:r>
            <a:endParaRPr lang="en-GB" sz="4800" dirty="0" smtClean="0"/>
          </a:p>
        </p:txBody>
      </p:sp>
    </p:spTree>
    <p:extLst>
      <p:ext uri="{BB962C8B-B14F-4D97-AF65-F5344CB8AC3E}">
        <p14:creationId xmlns:p14="http://schemas.microsoft.com/office/powerpoint/2010/main" val="421755640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562</TotalTime>
  <Words>628</Words>
  <Application>Microsoft Office PowerPoint</Application>
  <PresentationFormat>On-screen Show (4:3)</PresentationFormat>
  <Paragraphs>51</Paragraphs>
  <Slides>21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Arial Narrow</vt:lpstr>
      <vt:lpstr>Calibri</vt:lpstr>
      <vt:lpstr>Comic Sans MS</vt:lpstr>
      <vt:lpstr>Times New Roman</vt:lpstr>
      <vt:lpstr>Office Theme</vt:lpstr>
      <vt:lpstr>PowerPoint Presentation</vt:lpstr>
      <vt:lpstr>Phonics focus</vt:lpstr>
      <vt:lpstr>Les jeux</vt:lpstr>
      <vt:lpstr>Teaching Tips</vt:lpstr>
      <vt:lpstr>Les chiffres</vt:lpstr>
      <vt:lpstr>Les chiffres</vt:lpstr>
      <vt:lpstr>Les chiffres</vt:lpstr>
      <vt:lpstr>Les chiffres</vt:lpstr>
      <vt:lpstr>Teaching Tips</vt:lpstr>
      <vt:lpstr>Phonics focus</vt:lpstr>
      <vt:lpstr>PowerPoint Presentation</vt:lpstr>
      <vt:lpstr>PowerPoint Presentation</vt:lpstr>
      <vt:lpstr>PowerPoint Presentation</vt:lpstr>
      <vt:lpstr>PowerPoint Presentation</vt:lpstr>
      <vt:lpstr>PowerPoint Presentation</vt:lpstr>
      <vt:lpstr>PowerPoint Presentation</vt:lpstr>
      <vt:lpstr>Grammar focus</vt:lpstr>
      <vt:lpstr>Les jeux</vt:lpstr>
      <vt:lpstr>Grammar focus</vt:lpstr>
      <vt:lpstr>Do one thing!</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Love one song</dc:title>
  <dc:creator>Bridget</dc:creator>
  <cp:lastModifiedBy>Charlotte Johnston</cp:lastModifiedBy>
  <cp:revision>34</cp:revision>
  <dcterms:created xsi:type="dcterms:W3CDTF">2014-02-11T14:25:34Z</dcterms:created>
  <dcterms:modified xsi:type="dcterms:W3CDTF">2015-05-29T09:25:53Z</dcterms:modified>
</cp:coreProperties>
</file>