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89" r:id="rId2"/>
    <p:sldId id="261" r:id="rId3"/>
    <p:sldId id="259" r:id="rId4"/>
    <p:sldId id="282" r:id="rId5"/>
    <p:sldId id="283" r:id="rId6"/>
    <p:sldId id="284" r:id="rId7"/>
    <p:sldId id="285" r:id="rId8"/>
    <p:sldId id="281" r:id="rId9"/>
    <p:sldId id="286" r:id="rId10"/>
    <p:sldId id="258" r:id="rId11"/>
    <p:sldId id="271" r:id="rId12"/>
    <p:sldId id="287" r:id="rId13"/>
    <p:sldId id="288" r:id="rId14"/>
    <p:sldId id="263" r:id="rId15"/>
    <p:sldId id="29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737" autoAdjust="0"/>
  </p:normalViewPr>
  <p:slideViewPr>
    <p:cSldViewPr>
      <p:cViewPr varScale="1">
        <p:scale>
          <a:sx n="62" d="100"/>
          <a:sy n="62" d="100"/>
        </p:scale>
        <p:origin x="72" y="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19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45BFA-B289-4298-8AB3-C7F0074E69BC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55AB1-64C2-456E-A9E2-5C141020F7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98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.co.uk/languages/french/mafrance/html/cooking/summary.s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recipes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5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351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Tips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 smtClean="0"/>
              <a:t>The </a:t>
            </a:r>
            <a:r>
              <a:rPr lang="en-GB" sz="4400" dirty="0"/>
              <a:t>physical movement of making a Human Sentence will be very beneficial to some learners.  It is a useful activity for the classroom too.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r-FR" sz="4400" dirty="0" smtClean="0"/>
          </a:p>
          <a:p>
            <a:pPr marL="0" indent="0">
              <a:buNone/>
            </a:pPr>
            <a:r>
              <a:rPr lang="fr-FR" sz="4400" dirty="0" smtClean="0"/>
              <a:t>ai</a:t>
            </a:r>
            <a:r>
              <a:rPr lang="fr-FR" sz="4400" dirty="0"/>
              <a:t>/</a:t>
            </a:r>
            <a:r>
              <a:rPr lang="fr-FR" sz="4400" dirty="0" err="1"/>
              <a:t>aî</a:t>
            </a:r>
            <a:r>
              <a:rPr lang="fr-FR" sz="4400" dirty="0"/>
              <a:t> – </a:t>
            </a:r>
            <a:r>
              <a:rPr lang="fr-FR" sz="4400" b="1" i="1" dirty="0"/>
              <a:t>ai</a:t>
            </a:r>
            <a:r>
              <a:rPr lang="fr-FR" sz="4400" i="1" dirty="0"/>
              <a:t>mer, pl</a:t>
            </a:r>
            <a:r>
              <a:rPr lang="fr-FR" sz="4400" b="1" dirty="0"/>
              <a:t>aît</a:t>
            </a:r>
            <a:endParaRPr lang="en-GB" sz="4400" dirty="0"/>
          </a:p>
          <a:p>
            <a:pPr marL="0" indent="0">
              <a:buNone/>
            </a:pP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71114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Tips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4400" dirty="0" smtClean="0"/>
              <a:t>Highlight the importance of differentiating questioning in the classroom:</a:t>
            </a:r>
          </a:p>
          <a:p>
            <a:pPr marL="0" indent="0">
              <a:buNone/>
            </a:pPr>
            <a:endParaRPr lang="en-GB" sz="4400" dirty="0" smtClean="0"/>
          </a:p>
          <a:p>
            <a:pPr marL="0" indent="0">
              <a:buNone/>
            </a:pPr>
            <a:r>
              <a:rPr lang="en-GB" sz="4400" i="1" dirty="0" err="1" smtClean="0"/>
              <a:t>Tu</a:t>
            </a:r>
            <a:r>
              <a:rPr lang="en-GB" sz="4400" i="1" dirty="0" smtClean="0"/>
              <a:t> </a:t>
            </a:r>
            <a:r>
              <a:rPr lang="en-GB" sz="4400" i="1" dirty="0" err="1" smtClean="0"/>
              <a:t>aimes</a:t>
            </a:r>
            <a:r>
              <a:rPr lang="en-GB" sz="4400" i="1" dirty="0" smtClean="0"/>
              <a:t> les crêpes? </a:t>
            </a:r>
          </a:p>
          <a:p>
            <a:pPr marL="0" indent="0">
              <a:buNone/>
            </a:pPr>
            <a:endParaRPr lang="en-GB" sz="4400" dirty="0" smtClean="0"/>
          </a:p>
          <a:p>
            <a:pPr lvl="0"/>
            <a:r>
              <a:rPr lang="en-GB" sz="4400" dirty="0" smtClean="0"/>
              <a:t>thumbs up/down</a:t>
            </a:r>
          </a:p>
          <a:p>
            <a:pPr lvl="0"/>
            <a:r>
              <a:rPr lang="en-GB" sz="4400" i="1" dirty="0" err="1" smtClean="0"/>
              <a:t>oui</a:t>
            </a:r>
            <a:r>
              <a:rPr lang="en-GB" sz="4400" i="1" dirty="0" smtClean="0"/>
              <a:t>/non</a:t>
            </a:r>
            <a:endParaRPr lang="en-GB" sz="4400" dirty="0" smtClean="0"/>
          </a:p>
          <a:p>
            <a:pPr lvl="0"/>
            <a:r>
              <a:rPr lang="fr-FR" sz="4400" i="1" dirty="0" smtClean="0"/>
              <a:t>J’aime les crêpes</a:t>
            </a:r>
            <a:endParaRPr lang="en-GB" sz="4400" dirty="0" smtClean="0"/>
          </a:p>
          <a:p>
            <a:pPr lvl="0"/>
            <a:r>
              <a:rPr lang="fr-FR" sz="4400" i="1" dirty="0" smtClean="0"/>
              <a:t>Je </a:t>
            </a:r>
            <a:r>
              <a:rPr lang="fr-FR" sz="4400" i="1" dirty="0"/>
              <a:t>n’aime pas les crêpes</a:t>
            </a:r>
            <a:endParaRPr lang="en-GB" sz="4400" dirty="0"/>
          </a:p>
          <a:p>
            <a:pPr lvl="0"/>
            <a:r>
              <a:rPr lang="fr-FR" sz="4400" i="1" dirty="0"/>
              <a:t>Oui/ non j’aime/je n’aime pas les crêpes</a:t>
            </a:r>
            <a:endParaRPr lang="en-GB" sz="4400" dirty="0"/>
          </a:p>
          <a:p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234851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4400" dirty="0" err="1"/>
              <a:t>Highlight</a:t>
            </a:r>
            <a:r>
              <a:rPr lang="fr-FR" sz="4400" dirty="0"/>
              <a:t> </a:t>
            </a:r>
            <a:r>
              <a:rPr lang="fr-FR" sz="4400" i="1" dirty="0"/>
              <a:t>un peu de </a:t>
            </a:r>
            <a:r>
              <a:rPr lang="fr-FR" sz="4400" dirty="0" err="1"/>
              <a:t>which</a:t>
            </a:r>
            <a:r>
              <a:rPr lang="fr-FR" sz="4400" dirty="0"/>
              <a:t> </a:t>
            </a:r>
            <a:r>
              <a:rPr lang="fr-FR" sz="4400" dirty="0" err="1"/>
              <a:t>follows</a:t>
            </a:r>
            <a:r>
              <a:rPr lang="fr-FR" sz="4400" dirty="0"/>
              <a:t> </a:t>
            </a:r>
            <a:r>
              <a:rPr lang="en-GB" sz="4400" dirty="0"/>
              <a:t>the rule for  </a:t>
            </a:r>
            <a:r>
              <a:rPr lang="en-GB" sz="4400" i="1" dirty="0" err="1"/>
              <a:t>combien</a:t>
            </a:r>
            <a:r>
              <a:rPr lang="en-GB" sz="4400" i="1" dirty="0"/>
              <a:t> de</a:t>
            </a:r>
            <a:r>
              <a:rPr lang="en-GB" sz="4400" dirty="0"/>
              <a:t>, </a:t>
            </a:r>
            <a:r>
              <a:rPr lang="en-US" sz="4400" dirty="0"/>
              <a:t>i.e., </a:t>
            </a:r>
            <a:r>
              <a:rPr lang="en-US" sz="4400" i="1" dirty="0"/>
              <a:t>de</a:t>
            </a:r>
            <a:r>
              <a:rPr lang="en-US" sz="4400" dirty="0"/>
              <a:t> stands alone, with no </a:t>
            </a:r>
            <a:r>
              <a:rPr lang="en-GB" sz="4400" dirty="0"/>
              <a:t>definite article </a:t>
            </a:r>
            <a:r>
              <a:rPr lang="en-GB" sz="4400" dirty="0" err="1"/>
              <a:t>eg</a:t>
            </a:r>
            <a:r>
              <a:rPr lang="en-GB" sz="4400" dirty="0"/>
              <a:t> </a:t>
            </a:r>
            <a:r>
              <a:rPr lang="fr-FR" sz="4400" i="1" dirty="0"/>
              <a:t>un peu de sel</a:t>
            </a:r>
            <a:endParaRPr lang="en-GB" sz="4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414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en-GB" sz="24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Do one thing!</a:t>
            </a:r>
            <a:endParaRPr lang="en-GB" sz="24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GB" sz="5000" b="1" dirty="0" smtClean="0"/>
              <a:t>How you can practise the new language</a:t>
            </a:r>
            <a:endParaRPr lang="en-GB" sz="5000" dirty="0" smtClean="0"/>
          </a:p>
          <a:p>
            <a:r>
              <a:rPr lang="en-GB" sz="5000" dirty="0" smtClean="0"/>
              <a:t>Practise the new language and sounds using the PowerPoint hand out  and recording</a:t>
            </a:r>
          </a:p>
          <a:p>
            <a:r>
              <a:rPr lang="en-GB" sz="5000" dirty="0" smtClean="0"/>
              <a:t>Review the grammar points</a:t>
            </a:r>
          </a:p>
          <a:p>
            <a:r>
              <a:rPr lang="en-GB" sz="5000" dirty="0" smtClean="0"/>
              <a:t>Play the games (in the car/shower/with friends and family) practising  different commands</a:t>
            </a:r>
          </a:p>
          <a:p>
            <a:pPr>
              <a:buNone/>
            </a:pPr>
            <a:r>
              <a:rPr lang="en-GB" sz="5000" dirty="0" smtClean="0"/>
              <a:t> </a:t>
            </a:r>
          </a:p>
          <a:p>
            <a:pPr>
              <a:buNone/>
            </a:pPr>
            <a:r>
              <a:rPr lang="en-GB" sz="5000" b="1" dirty="0" smtClean="0"/>
              <a:t>What you can do with your class</a:t>
            </a:r>
            <a:endParaRPr lang="en-GB" sz="5000" dirty="0" smtClean="0"/>
          </a:p>
          <a:p>
            <a:r>
              <a:rPr lang="en-GB" sz="5000" dirty="0" smtClean="0"/>
              <a:t>Introduce numbers 21 - 31</a:t>
            </a:r>
          </a:p>
          <a:p>
            <a:r>
              <a:rPr lang="en-GB" sz="5000" dirty="0" smtClean="0"/>
              <a:t>Play  a game </a:t>
            </a:r>
          </a:p>
          <a:p>
            <a:r>
              <a:rPr lang="en-GB" sz="5000" dirty="0" smtClean="0"/>
              <a:t>Ask children to say a number between 20 – 31 when answering the register</a:t>
            </a:r>
          </a:p>
          <a:p>
            <a:r>
              <a:rPr lang="en-GB" sz="5000" dirty="0" smtClean="0"/>
              <a:t>Practise during the week when you have a spare couple of minutes</a:t>
            </a:r>
          </a:p>
          <a:p>
            <a:pPr>
              <a:buNone/>
            </a:pPr>
            <a:endParaRPr lang="en-GB" sz="5000" dirty="0" smtClean="0"/>
          </a:p>
          <a:p>
            <a:pPr>
              <a:buNone/>
            </a:pPr>
            <a:r>
              <a:rPr lang="en-GB" sz="5000" b="1" dirty="0" smtClean="0"/>
              <a:t>Classroom routine</a:t>
            </a:r>
            <a:endParaRPr lang="en-GB" sz="5000" dirty="0" smtClean="0"/>
          </a:p>
          <a:p>
            <a:r>
              <a:rPr lang="en-GB" sz="5000" dirty="0" smtClean="0"/>
              <a:t>Settle the class by counting down from 15 to 10 in French</a:t>
            </a:r>
          </a:p>
          <a:p>
            <a:r>
              <a:rPr lang="en-GB" sz="5000" dirty="0" smtClean="0"/>
              <a:t>Ask them to respond to the register in French</a:t>
            </a:r>
            <a:r>
              <a:rPr lang="en-GB" sz="5000" i="1" dirty="0" smtClean="0"/>
              <a:t> ‘Bonjour Madame…/Monsieur…</a:t>
            </a:r>
            <a:endParaRPr lang="en-GB" sz="5000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GB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Enjoy </a:t>
            </a:r>
            <a:r>
              <a:rPr kumimoji="0" lang="en-GB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Recipes Session </a:t>
            </a:r>
            <a:r>
              <a:rPr lang="en-GB" altLang="en-US" sz="1100" b="1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367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Tips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/>
              <a:t>You may like to begin the session by showing extracts of French chefs at work from the BBC, ‘Ma France’ </a:t>
            </a:r>
          </a:p>
          <a:p>
            <a:pPr marL="0" indent="0">
              <a:buNone/>
            </a:pPr>
            <a:r>
              <a:rPr lang="en-US" sz="4000" u="sng" dirty="0">
                <a:hlinkClick r:id="rId2"/>
              </a:rPr>
              <a:t>http://www.bbc.co.uk/languages/french/mafrance/html/cooking/summary.shtml</a:t>
            </a:r>
            <a:endParaRPr lang="en-GB" sz="4000" dirty="0"/>
          </a:p>
          <a:p>
            <a:pPr marL="0" indent="0"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5000" b="1" dirty="0" smtClean="0"/>
              <a:t>10</a:t>
            </a:r>
            <a:endParaRPr lang="en-GB" sz="15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5000" b="1" dirty="0"/>
              <a:t>2</a:t>
            </a:r>
            <a:r>
              <a:rPr lang="en-GB" sz="15000" b="1" dirty="0" smtClean="0"/>
              <a:t>0</a:t>
            </a:r>
            <a:endParaRPr lang="en-GB" sz="15000" b="1" dirty="0"/>
          </a:p>
        </p:txBody>
      </p:sp>
    </p:spTree>
    <p:extLst>
      <p:ext uri="{BB962C8B-B14F-4D97-AF65-F5344CB8AC3E}">
        <p14:creationId xmlns:p14="http://schemas.microsoft.com/office/powerpoint/2010/main" val="77539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5000" b="1" dirty="0" smtClean="0"/>
              <a:t>30</a:t>
            </a:r>
            <a:endParaRPr lang="en-GB" sz="15000" b="1" dirty="0"/>
          </a:p>
        </p:txBody>
      </p:sp>
    </p:spTree>
    <p:extLst>
      <p:ext uri="{BB962C8B-B14F-4D97-AF65-F5344CB8AC3E}">
        <p14:creationId xmlns:p14="http://schemas.microsoft.com/office/powerpoint/2010/main" val="355568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5000" b="1" dirty="0"/>
              <a:t>4</a:t>
            </a:r>
            <a:r>
              <a:rPr lang="en-GB" sz="15000" b="1" dirty="0" smtClean="0"/>
              <a:t>0</a:t>
            </a:r>
            <a:endParaRPr lang="en-GB" sz="15000" b="1" dirty="0"/>
          </a:p>
        </p:txBody>
      </p:sp>
    </p:spTree>
    <p:extLst>
      <p:ext uri="{BB962C8B-B14F-4D97-AF65-F5344CB8AC3E}">
        <p14:creationId xmlns:p14="http://schemas.microsoft.com/office/powerpoint/2010/main" val="153616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5000" b="1" dirty="0" smtClean="0"/>
              <a:t>50</a:t>
            </a:r>
            <a:endParaRPr lang="en-GB" sz="15000" b="1" dirty="0"/>
          </a:p>
        </p:txBody>
      </p:sp>
    </p:spTree>
    <p:extLst>
      <p:ext uri="{BB962C8B-B14F-4D97-AF65-F5344CB8AC3E}">
        <p14:creationId xmlns:p14="http://schemas.microsoft.com/office/powerpoint/2010/main" val="322423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jeux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 smtClean="0">
                <a:solidFill>
                  <a:srgbClr val="0070C0"/>
                </a:solidFill>
              </a:rPr>
              <a:t>Number </a:t>
            </a:r>
            <a:r>
              <a:rPr lang="en-GB" sz="4400" dirty="0">
                <a:solidFill>
                  <a:srgbClr val="0070C0"/>
                </a:solidFill>
              </a:rPr>
              <a:t>Ping-Pong </a:t>
            </a:r>
            <a:r>
              <a:rPr lang="en-GB" sz="4400" dirty="0" smtClean="0">
                <a:solidFill>
                  <a:srgbClr val="0070C0"/>
                </a:solidFill>
              </a:rPr>
              <a:t>- </a:t>
            </a:r>
            <a:r>
              <a:rPr lang="en-GB" sz="4400" dirty="0" smtClean="0"/>
              <a:t>teacher </a:t>
            </a:r>
            <a:r>
              <a:rPr lang="en-GB" sz="4400" dirty="0"/>
              <a:t>bats a ‘tens’ number </a:t>
            </a:r>
            <a:r>
              <a:rPr lang="en-GB" sz="4400" dirty="0" err="1"/>
              <a:t>eg</a:t>
            </a:r>
            <a:r>
              <a:rPr lang="en-GB" sz="4400" dirty="0"/>
              <a:t> 30 and learners bat the next tens number back </a:t>
            </a:r>
            <a:r>
              <a:rPr lang="en-GB" sz="4400" dirty="0" err="1"/>
              <a:t>ie</a:t>
            </a:r>
            <a:r>
              <a:rPr lang="en-GB" sz="4400" dirty="0"/>
              <a:t> 40.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570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/>
              <a:t>Write </a:t>
            </a:r>
            <a:r>
              <a:rPr lang="en-GB" sz="4000" i="1" dirty="0"/>
              <a:t>Je </a:t>
            </a:r>
            <a:r>
              <a:rPr lang="en-GB" sz="4000" i="1" dirty="0" err="1"/>
              <a:t>n’aime</a:t>
            </a:r>
            <a:r>
              <a:rPr lang="en-GB" sz="4000" i="1" dirty="0"/>
              <a:t> pas </a:t>
            </a:r>
            <a:r>
              <a:rPr lang="en-GB" sz="4000" dirty="0"/>
              <a:t>on the board and describe how the negative is formed in French.  </a:t>
            </a:r>
            <a:r>
              <a:rPr lang="fr-FR" sz="4000" dirty="0"/>
              <a:t>Je + ne and pas </a:t>
            </a:r>
            <a:r>
              <a:rPr lang="fr-FR" sz="4000" dirty="0" err="1"/>
              <a:t>wrapped</a:t>
            </a:r>
            <a:r>
              <a:rPr lang="fr-FR" sz="4000" dirty="0"/>
              <a:t> </a:t>
            </a:r>
            <a:r>
              <a:rPr lang="fr-FR" sz="4000" dirty="0" err="1"/>
              <a:t>around</a:t>
            </a:r>
            <a:r>
              <a:rPr lang="fr-FR" sz="4000" dirty="0"/>
              <a:t> the </a:t>
            </a:r>
            <a:r>
              <a:rPr lang="fr-FR" sz="4000" dirty="0" err="1"/>
              <a:t>verb</a:t>
            </a:r>
            <a:r>
              <a:rPr lang="fr-FR" sz="4000" dirty="0"/>
              <a:t> – </a:t>
            </a:r>
            <a:r>
              <a:rPr lang="fr-FR" sz="4000" i="1" dirty="0"/>
              <a:t>je ne aime pas… </a:t>
            </a:r>
            <a:r>
              <a:rPr lang="en-GB" sz="4000" dirty="0"/>
              <a:t>The </a:t>
            </a:r>
            <a:r>
              <a:rPr lang="en-GB" sz="4000" i="1" dirty="0"/>
              <a:t>e </a:t>
            </a:r>
            <a:r>
              <a:rPr lang="en-GB" sz="4000" dirty="0"/>
              <a:t>of </a:t>
            </a:r>
            <a:r>
              <a:rPr lang="en-GB" sz="4000" i="1" dirty="0"/>
              <a:t>ne </a:t>
            </a:r>
            <a:r>
              <a:rPr lang="en-GB" sz="4000" dirty="0"/>
              <a:t>is omitted and replaced with an apostrophe to help with pronunciation.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77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289</Words>
  <Application>Microsoft Office PowerPoint</Application>
  <PresentationFormat>On-screen Show (4:3)</PresentationFormat>
  <Paragraphs>49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Teaching Tips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 jeux</vt:lpstr>
      <vt:lpstr>Grammar focus</vt:lpstr>
      <vt:lpstr>Teaching Tips</vt:lpstr>
      <vt:lpstr>Phonics focus</vt:lpstr>
      <vt:lpstr>Teaching Tips</vt:lpstr>
      <vt:lpstr>Grammar focus</vt:lpstr>
      <vt:lpstr>Do one thing!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song</dc:title>
  <dc:creator>Bridget</dc:creator>
  <cp:lastModifiedBy>Charlotte Johnston</cp:lastModifiedBy>
  <cp:revision>45</cp:revision>
  <dcterms:created xsi:type="dcterms:W3CDTF">2014-02-11T14:25:34Z</dcterms:created>
  <dcterms:modified xsi:type="dcterms:W3CDTF">2015-05-29T09:36:23Z</dcterms:modified>
</cp:coreProperties>
</file>