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C1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60" y="48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9D750A2-E6F5-496F-BDE6-85117F34D9D2}"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085A48C-3FD9-4E6E-8268-DDBAEE3E5120}"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9D750A2-E6F5-496F-BDE6-85117F34D9D2}"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085A48C-3FD9-4E6E-8268-DDBAEE3E5120}"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9D750A2-E6F5-496F-BDE6-85117F34D9D2}"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085A48C-3FD9-4E6E-8268-DDBAEE3E5120}"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9D750A2-E6F5-496F-BDE6-85117F34D9D2}"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085A48C-3FD9-4E6E-8268-DDBAEE3E5120}"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D750A2-E6F5-496F-BDE6-85117F34D9D2}"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085A48C-3FD9-4E6E-8268-DDBAEE3E5120}"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9D750A2-E6F5-496F-BDE6-85117F34D9D2}" type="datetimeFigureOut">
              <a:rPr lang="en-GB" smtClean="0"/>
              <a:pPr/>
              <a:t>29/05/2015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085A48C-3FD9-4E6E-8268-DDBAEE3E5120}"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9D750A2-E6F5-496F-BDE6-85117F34D9D2}" type="datetimeFigureOut">
              <a:rPr lang="en-GB" smtClean="0"/>
              <a:pPr/>
              <a:t>29/05/2015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085A48C-3FD9-4E6E-8268-DDBAEE3E5120}"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9D750A2-E6F5-496F-BDE6-85117F34D9D2}" type="datetimeFigureOut">
              <a:rPr lang="en-GB" smtClean="0"/>
              <a:pPr/>
              <a:t>29/05/2015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085A48C-3FD9-4E6E-8268-DDBAEE3E5120}"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D750A2-E6F5-496F-BDE6-85117F34D9D2}" type="datetimeFigureOut">
              <a:rPr lang="en-GB" smtClean="0"/>
              <a:pPr/>
              <a:t>29/05/2015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085A48C-3FD9-4E6E-8268-DDBAEE3E5120}"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D750A2-E6F5-496F-BDE6-85117F34D9D2}" type="datetimeFigureOut">
              <a:rPr lang="en-GB" smtClean="0"/>
              <a:pPr/>
              <a:t>29/05/2015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085A48C-3FD9-4E6E-8268-DDBAEE3E5120}"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D750A2-E6F5-496F-BDE6-85117F34D9D2}" type="datetimeFigureOut">
              <a:rPr lang="en-GB" smtClean="0"/>
              <a:pPr/>
              <a:t>29/05/2015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085A48C-3FD9-4E6E-8268-DDBAEE3E5120}"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D750A2-E6F5-496F-BDE6-85117F34D9D2}" type="datetimeFigureOut">
              <a:rPr lang="en-GB" smtClean="0"/>
              <a:pPr/>
              <a:t>29/05/2015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85A48C-3FD9-4E6E-8268-DDBAEE3E5120}"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3717032"/>
            <a:ext cx="7772400" cy="792088"/>
          </a:xfrm>
        </p:spPr>
        <p:txBody>
          <a:bodyPr>
            <a:normAutofit fontScale="90000"/>
          </a:bodyPr>
          <a:lstStyle/>
          <a:p>
            <a:r>
              <a:rPr lang="en-GB" sz="6000" b="1" dirty="0">
                <a:solidFill>
                  <a:srgbClr val="6DC1E3"/>
                </a:solidFill>
                <a:latin typeface="Comic Sans MS" panose="030F0702030302020204" pitchFamily="66" charset="0"/>
              </a:rPr>
              <a:t>Let’s</a:t>
            </a:r>
            <a:r>
              <a:rPr lang="en-GB" b="1" dirty="0" smtClean="0">
                <a:solidFill>
                  <a:srgbClr val="6DC1E3"/>
                </a:solidFill>
                <a:latin typeface="Comic Sans MS" panose="030F0702030302020204" pitchFamily="66" charset="0"/>
              </a:rPr>
              <a:t> </a:t>
            </a:r>
            <a:r>
              <a:rPr lang="en-GB" sz="5400" b="1" dirty="0">
                <a:solidFill>
                  <a:srgbClr val="6DC1E3"/>
                </a:solidFill>
                <a:latin typeface="Comic Sans MS" panose="030F0702030302020204" pitchFamily="66" charset="0"/>
              </a:rPr>
              <a:t>enjoy</a:t>
            </a:r>
            <a:r>
              <a:rPr lang="en-GB" b="1" dirty="0" smtClean="0">
                <a:solidFill>
                  <a:srgbClr val="6DC1E3"/>
                </a:solidFill>
                <a:latin typeface="Comic Sans MS" panose="030F0702030302020204" pitchFamily="66" charset="0"/>
              </a:rPr>
              <a:t> </a:t>
            </a:r>
            <a:r>
              <a:rPr lang="en-GB" sz="6000" b="1" dirty="0">
                <a:solidFill>
                  <a:srgbClr val="6DC1E3"/>
                </a:solidFill>
                <a:latin typeface="Comic Sans MS" panose="030F0702030302020204" pitchFamily="66" charset="0"/>
              </a:rPr>
              <a:t>songs</a:t>
            </a:r>
          </a:p>
        </p:txBody>
      </p:sp>
      <p:sp>
        <p:nvSpPr>
          <p:cNvPr id="3" name="Subtitle 2"/>
          <p:cNvSpPr>
            <a:spLocks noGrp="1"/>
          </p:cNvSpPr>
          <p:nvPr>
            <p:ph type="subTitle" idx="1"/>
          </p:nvPr>
        </p:nvSpPr>
        <p:spPr>
          <a:xfrm>
            <a:off x="1371600" y="4671213"/>
            <a:ext cx="6400800" cy="1224136"/>
          </a:xfrm>
        </p:spPr>
        <p:txBody>
          <a:bodyPr/>
          <a:lstStyle/>
          <a:p>
            <a:r>
              <a:rPr lang="en-GB" b="1" dirty="0" smtClean="0">
                <a:solidFill>
                  <a:schemeClr val="tx1"/>
                </a:solidFill>
              </a:rPr>
              <a:t>Overview for learners</a:t>
            </a:r>
            <a:endParaRPr lang="en-GB" b="1" dirty="0">
              <a:solidFill>
                <a:schemeClr val="tx1"/>
              </a:solidFill>
            </a:endParaRP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3767138" y="838429"/>
            <a:ext cx="1609725" cy="127635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6DC1E3"/>
                </a:solidFill>
                <a:latin typeface="Comic Sans MS" panose="030F0702030302020204" pitchFamily="66" charset="0"/>
              </a:rPr>
              <a:t>What you will learn</a:t>
            </a:r>
            <a:endParaRPr lang="en-GB"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lstStyle/>
          <a:p>
            <a:pPr lvl="0"/>
            <a:r>
              <a:rPr lang="en-GB" dirty="0" smtClean="0"/>
              <a:t>A </a:t>
            </a:r>
            <a:r>
              <a:rPr lang="en-GB" dirty="0"/>
              <a:t>simple song in French</a:t>
            </a:r>
          </a:p>
          <a:p>
            <a:pPr lvl="0"/>
            <a:r>
              <a:rPr lang="en-GB" dirty="0"/>
              <a:t>Good pronunciation</a:t>
            </a:r>
          </a:p>
          <a:p>
            <a:pPr lvl="0"/>
            <a:r>
              <a:rPr lang="en-GB" dirty="0"/>
              <a:t>Good intonation</a:t>
            </a:r>
          </a:p>
          <a:p>
            <a:pPr lvl="0"/>
            <a:r>
              <a:rPr lang="en-GB" dirty="0"/>
              <a:t>A limited range of simple structures and rules</a:t>
            </a:r>
          </a:p>
          <a:p>
            <a:pPr lvl="0"/>
            <a:r>
              <a:rPr lang="en-GB" dirty="0"/>
              <a:t>Key vocabulary to focus on parts of the body and saying what hurts</a:t>
            </a:r>
          </a:p>
          <a:p>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solidFill>
                  <a:srgbClr val="6DC1E3"/>
                </a:solidFill>
                <a:latin typeface="Comic Sans MS" panose="030F0702030302020204" pitchFamily="66" charset="0"/>
              </a:rPr>
              <a:t>What you will be able to do</a:t>
            </a:r>
            <a:r>
              <a:rPr lang="en-GB" dirty="0">
                <a:solidFill>
                  <a:srgbClr val="6DC1E3"/>
                </a:solidFill>
                <a:latin typeface="Comic Sans MS" panose="030F0702030302020204" pitchFamily="66" charset="0"/>
              </a:rPr>
              <a:t/>
            </a:r>
            <a:br>
              <a:rPr lang="en-GB" dirty="0">
                <a:solidFill>
                  <a:srgbClr val="6DC1E3"/>
                </a:solidFill>
                <a:latin typeface="Comic Sans MS" panose="030F0702030302020204" pitchFamily="66" charset="0"/>
              </a:rPr>
            </a:br>
            <a:endParaRPr lang="en-GB"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lstStyle/>
          <a:p>
            <a:pPr lvl="0"/>
            <a:r>
              <a:rPr lang="en-GB" dirty="0"/>
              <a:t>Teach the children a song</a:t>
            </a:r>
          </a:p>
          <a:p>
            <a:pPr lvl="0"/>
            <a:r>
              <a:rPr lang="en-GB" dirty="0"/>
              <a:t>Teach some parts of the body</a:t>
            </a:r>
          </a:p>
          <a:p>
            <a:pPr lvl="0"/>
            <a:r>
              <a:rPr lang="en-GB" dirty="0"/>
              <a:t>Teach how to say what hurts</a:t>
            </a:r>
          </a:p>
          <a:p>
            <a:pPr lvl="0"/>
            <a:r>
              <a:rPr lang="en-GB" dirty="0"/>
              <a:t>Set-up a number of activities to help the children understand the song and enjoy their first attempts at learning French</a:t>
            </a:r>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6DC1E3"/>
                </a:solidFill>
                <a:latin typeface="Comic Sans MS" panose="030F0702030302020204" pitchFamily="66" charset="0"/>
              </a:rPr>
              <a:t>Links and coverage</a:t>
            </a:r>
            <a:endParaRPr lang="en-GB"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normAutofit fontScale="92500" lnSpcReduction="20000"/>
          </a:bodyPr>
          <a:lstStyle/>
          <a:p>
            <a:pPr indent="0">
              <a:buNone/>
            </a:pPr>
            <a:r>
              <a:rPr lang="en-GB" dirty="0"/>
              <a:t>The module covers 6 sessions. It maps to the Common European Framework of Reference for languages (CEFR), level A1 (Breakthrough or Beginner) and when teaching the children, you will be developing aspects of the National Curriculum Subject Content for Key Stage 2 Languages. In each session you will learn new language as well as activities to use in the classroom. You can start straight away teaching as you learn. At the end of each session you can take away a prompt sheet for the language you will need and links to supporting resources.</a:t>
            </a:r>
          </a:p>
          <a:p>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504056"/>
          </a:xfrm>
        </p:spPr>
        <p:txBody>
          <a:bodyPr>
            <a:normAutofit fontScale="90000"/>
          </a:bodyPr>
          <a:lstStyle/>
          <a:p>
            <a:r>
              <a:rPr lang="en-GB" sz="3600" b="1" dirty="0">
                <a:solidFill>
                  <a:srgbClr val="6DC1E3"/>
                </a:solidFill>
                <a:latin typeface="Comic Sans MS" panose="030F0702030302020204" pitchFamily="66" charset="0"/>
              </a:rPr>
              <a:t>KS2 National Curriculum coverage</a:t>
            </a:r>
            <a:r>
              <a:rPr lang="en-GB" dirty="0">
                <a:solidFill>
                  <a:srgbClr val="6DC1E3"/>
                </a:solidFill>
                <a:latin typeface="Comic Sans MS" panose="030F0702030302020204" pitchFamily="66" charset="0"/>
              </a:rPr>
              <a:t/>
            </a:r>
            <a:br>
              <a:rPr lang="en-GB" dirty="0">
                <a:solidFill>
                  <a:srgbClr val="6DC1E3"/>
                </a:solidFill>
                <a:latin typeface="Comic Sans MS" panose="030F0702030302020204" pitchFamily="66" charset="0"/>
              </a:rPr>
            </a:br>
            <a:endParaRPr lang="en-GB" dirty="0">
              <a:solidFill>
                <a:srgbClr val="6DC1E3"/>
              </a:solidFill>
              <a:latin typeface="Comic Sans MS" panose="030F0702030302020204" pitchFamily="66" charset="0"/>
            </a:endParaRPr>
          </a:p>
        </p:txBody>
      </p:sp>
      <p:sp>
        <p:nvSpPr>
          <p:cNvPr id="3" name="Content Placeholder 2"/>
          <p:cNvSpPr>
            <a:spLocks noGrp="1"/>
          </p:cNvSpPr>
          <p:nvPr>
            <p:ph idx="1"/>
          </p:nvPr>
        </p:nvSpPr>
        <p:spPr>
          <a:xfrm>
            <a:off x="457200" y="908720"/>
            <a:ext cx="8229600" cy="5217443"/>
          </a:xfrm>
        </p:spPr>
        <p:txBody>
          <a:bodyPr>
            <a:normAutofit fontScale="55000" lnSpcReduction="20000"/>
          </a:bodyPr>
          <a:lstStyle/>
          <a:p>
            <a:pPr>
              <a:buNone/>
            </a:pPr>
            <a:r>
              <a:rPr lang="en-GB" sz="4000" dirty="0"/>
              <a:t>Children will have opportunities </a:t>
            </a:r>
            <a:r>
              <a:rPr lang="en-GB" sz="4000"/>
              <a:t>to</a:t>
            </a:r>
            <a:r>
              <a:rPr lang="en-GB" sz="4000" smtClean="0"/>
              <a:t>:</a:t>
            </a:r>
          </a:p>
          <a:p>
            <a:pPr>
              <a:buNone/>
            </a:pPr>
            <a:endParaRPr lang="en-GB" sz="4000" dirty="0"/>
          </a:p>
          <a:p>
            <a:pPr lvl="0"/>
            <a:r>
              <a:rPr lang="en-GB" sz="4000" dirty="0"/>
              <a:t>listen attentively to spoken language and show understanding by joining in and responding</a:t>
            </a:r>
          </a:p>
          <a:p>
            <a:pPr lvl="0"/>
            <a:r>
              <a:rPr lang="en-GB" sz="4000" dirty="0"/>
              <a:t>explore the patterns and sounds of language through songs and rhymes and link the spelling, sound and meaning of words </a:t>
            </a:r>
          </a:p>
          <a:p>
            <a:pPr lvl="0"/>
            <a:r>
              <a:rPr lang="en-GB" sz="4000" dirty="0"/>
              <a:t>speak in sentences, using familiar vocabulary, phrases and basic language structures </a:t>
            </a:r>
          </a:p>
          <a:p>
            <a:pPr lvl="0"/>
            <a:r>
              <a:rPr lang="en-GB" sz="4000" dirty="0"/>
              <a:t>develop accurate pronunciation and intonation so that others understand when they are reading aloud or using familiar words and phrases</a:t>
            </a:r>
          </a:p>
          <a:p>
            <a:pPr lvl="0"/>
            <a:r>
              <a:rPr lang="en-GB" sz="4000" dirty="0"/>
              <a:t>appreciate stories, songs, poems and rhymes in the language </a:t>
            </a:r>
          </a:p>
          <a:p>
            <a:pPr lvl="0"/>
            <a:r>
              <a:rPr lang="en-GB" sz="4000" dirty="0"/>
              <a:t>understand basic grammar appropriate to the language being studied, including (where relevant): feminine, masculine and neuter forms and the conjugation of high-frequency verbs; key features and patterns of the language; how to apply these, for instance, to build sentences; and how these differ from or are similar to English. </a:t>
            </a:r>
          </a:p>
          <a:p>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5" name="Picture 4" descr="Creative Commons Licen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016" y="5585545"/>
            <a:ext cx="847725" cy="3048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179512" y="5949806"/>
            <a:ext cx="8584401"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 Languages Project, 2015</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2015 for the Ensemble Languages Project, </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Ensemble_Let’s</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Enjoy Songs Introduction </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Powerpoint</a:t>
            </a:r>
            <a:endPar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This work is licensed under the Creative Commons Attribution-</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NonCommercial</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4.0 International License: http://creativecommons.org/licenses/by-nc/4.0/.</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302131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TotalTime>
  <Words>371</Words>
  <Application>Microsoft Office PowerPoint</Application>
  <PresentationFormat>On-screen Show (4:3)</PresentationFormat>
  <Paragraphs>27</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Arial Narrow</vt:lpstr>
      <vt:lpstr>Calibri</vt:lpstr>
      <vt:lpstr>Comic Sans MS</vt:lpstr>
      <vt:lpstr>Times New Roman</vt:lpstr>
      <vt:lpstr>Office Theme</vt:lpstr>
      <vt:lpstr>Let’s enjoy songs</vt:lpstr>
      <vt:lpstr>What you will learn</vt:lpstr>
      <vt:lpstr>What you will be able to do </vt:lpstr>
      <vt:lpstr>Links and coverage</vt:lpstr>
      <vt:lpstr>KS2 National Curriculum coverage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Love one song</dc:title>
  <dc:creator>Bridget</dc:creator>
  <cp:lastModifiedBy>Charlotte Johnston</cp:lastModifiedBy>
  <cp:revision>6</cp:revision>
  <dcterms:created xsi:type="dcterms:W3CDTF">2014-02-26T11:22:08Z</dcterms:created>
  <dcterms:modified xsi:type="dcterms:W3CDTF">2015-05-29T08:30:25Z</dcterms:modified>
</cp:coreProperties>
</file>