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9"/>
  </p:handoutMasterIdLst>
  <p:sldIdLst>
    <p:sldId id="264" r:id="rId2"/>
    <p:sldId id="256" r:id="rId3"/>
    <p:sldId id="258" r:id="rId4"/>
    <p:sldId id="259" r:id="rId5"/>
    <p:sldId id="262" r:id="rId6"/>
    <p:sldId id="263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60" y="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9" d="100"/>
          <a:sy n="49" d="100"/>
        </p:scale>
        <p:origin x="-19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C45BFA-B289-4298-8AB3-C7F0074E69BC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655AB1-64C2-456E-A9E2-5C141020F7B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85369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wS1uofMBNoA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27584" y="3717032"/>
            <a:ext cx="77724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60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Let’s</a:t>
            </a:r>
            <a:r>
              <a:rPr lang="en-GB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 </a:t>
            </a:r>
            <a:r>
              <a:rPr lang="en-GB" sz="54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enjoy</a:t>
            </a:r>
            <a:r>
              <a:rPr lang="en-GB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 </a:t>
            </a:r>
            <a:r>
              <a:rPr lang="en-GB" sz="60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songs</a:t>
            </a:r>
            <a:endParaRPr lang="en-GB" sz="6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371600" y="4671213"/>
            <a:ext cx="6400800" cy="1224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b="1" dirty="0" smtClean="0"/>
              <a:t>Session </a:t>
            </a:r>
            <a:r>
              <a:rPr lang="en-GB" b="1" dirty="0" smtClean="0"/>
              <a:t>2</a:t>
            </a:r>
            <a:endParaRPr lang="en-GB" b="1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138" y="838429"/>
            <a:ext cx="1609725" cy="127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951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rgbClr val="6DC1E3"/>
                </a:solidFill>
                <a:latin typeface="Comic Sans MS" panose="030F0702030302020204" pitchFamily="66" charset="0"/>
              </a:rPr>
              <a:t>Let's </a:t>
            </a:r>
            <a:r>
              <a:rPr lang="en-GB" b="1" dirty="0">
                <a:solidFill>
                  <a:srgbClr val="6DC1E3"/>
                </a:solidFill>
                <a:latin typeface="Comic Sans MS" panose="030F0702030302020204" pitchFamily="66" charset="0"/>
              </a:rPr>
              <a:t>enjoy</a:t>
            </a:r>
            <a:r>
              <a:rPr lang="en-GB" b="1" dirty="0">
                <a:solidFill>
                  <a:srgbClr val="6DC1E3"/>
                </a:solidFill>
                <a:latin typeface="Comic Sans MS" panose="030F0702030302020204" pitchFamily="66" charset="0"/>
              </a:rPr>
              <a:t> songs – Session 2</a:t>
            </a:r>
            <a:r>
              <a:rPr lang="en-GB" b="1" dirty="0" smtClean="0"/>
              <a:t/>
            </a:r>
            <a:br>
              <a:rPr lang="en-GB" b="1" dirty="0" smtClean="0"/>
            </a:b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fr-FR" b="1" i="1" dirty="0" smtClean="0"/>
              <a:t>Chanson</a:t>
            </a:r>
            <a:endParaRPr lang="en-GB" dirty="0" smtClean="0"/>
          </a:p>
          <a:p>
            <a:r>
              <a:rPr lang="fr-FR" i="1" dirty="0" smtClean="0"/>
              <a:t>Tête, épaules, genoux, et pieds</a:t>
            </a:r>
            <a:br>
              <a:rPr lang="fr-FR" i="1" dirty="0" smtClean="0"/>
            </a:br>
            <a:r>
              <a:rPr lang="fr-FR" i="1" dirty="0" smtClean="0"/>
              <a:t>Genoux et pieds</a:t>
            </a:r>
            <a:endParaRPr lang="en-GB" dirty="0" smtClean="0"/>
          </a:p>
          <a:p>
            <a:r>
              <a:rPr lang="fr-FR" i="1" dirty="0" smtClean="0"/>
              <a:t>Tête, épaules, genoux, et pieds</a:t>
            </a:r>
            <a:br>
              <a:rPr lang="fr-FR" i="1" dirty="0" smtClean="0"/>
            </a:br>
            <a:r>
              <a:rPr lang="fr-FR" i="1" dirty="0" smtClean="0"/>
              <a:t>Genoux et pieds</a:t>
            </a:r>
            <a:endParaRPr lang="en-GB" dirty="0" smtClean="0"/>
          </a:p>
          <a:p>
            <a:r>
              <a:rPr lang="fr-FR" i="1" dirty="0" smtClean="0"/>
              <a:t>J’ai deux yeux, deux oreilles, une bouche et un nez</a:t>
            </a:r>
            <a:endParaRPr lang="en-GB" dirty="0" smtClean="0"/>
          </a:p>
          <a:p>
            <a:r>
              <a:rPr lang="fr-FR" i="1" dirty="0" smtClean="0"/>
              <a:t>Tête, épaules, genoux, et pieds</a:t>
            </a:r>
            <a:br>
              <a:rPr lang="fr-FR" i="1" dirty="0" smtClean="0"/>
            </a:br>
            <a:r>
              <a:rPr lang="fr-FR" i="1" dirty="0" smtClean="0"/>
              <a:t>Genoux et pieds</a:t>
            </a:r>
            <a:endParaRPr lang="en-GB" dirty="0" smtClean="0"/>
          </a:p>
          <a:p>
            <a:r>
              <a:rPr lang="fr-FR" i="1" dirty="0" smtClean="0"/>
              <a:t>Genoux et pieds!</a:t>
            </a:r>
            <a:endParaRPr lang="en-GB" dirty="0" smtClean="0"/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Phonics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focus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92500" lnSpcReduction="20000"/>
          </a:bodyPr>
          <a:lstStyle/>
          <a:p>
            <a:pPr indent="0">
              <a:buNone/>
            </a:pPr>
            <a:r>
              <a:rPr lang="en-GB" dirty="0" smtClean="0"/>
              <a:t>Silent </a:t>
            </a:r>
            <a:r>
              <a:rPr lang="en-GB" dirty="0"/>
              <a:t>final consonant – </a:t>
            </a:r>
            <a:r>
              <a:rPr lang="en-GB" dirty="0" smtClean="0"/>
              <a:t>when forming plurals</a:t>
            </a:r>
            <a:r>
              <a:rPr lang="en-GB" b="1" dirty="0" smtClean="0"/>
              <a:t> </a:t>
            </a:r>
            <a:r>
              <a:rPr lang="en-GB" dirty="0" smtClean="0"/>
              <a:t>with</a:t>
            </a:r>
            <a:r>
              <a:rPr lang="en-GB" b="1" dirty="0" smtClean="0"/>
              <a:t> ‘s’ </a:t>
            </a:r>
            <a:r>
              <a:rPr lang="en-GB" dirty="0" smtClean="0"/>
              <a:t>and </a:t>
            </a:r>
            <a:r>
              <a:rPr lang="en-GB" b="1" dirty="0" smtClean="0"/>
              <a:t>‘x</a:t>
            </a:r>
            <a:r>
              <a:rPr lang="en-GB" dirty="0" smtClean="0"/>
              <a:t>’(</a:t>
            </a:r>
            <a:r>
              <a:rPr lang="en-GB" i="1" dirty="0" err="1" smtClean="0"/>
              <a:t>épaule</a:t>
            </a:r>
            <a:r>
              <a:rPr lang="en-GB" b="1" i="1" dirty="0" err="1" smtClean="0"/>
              <a:t>s</a:t>
            </a:r>
            <a:r>
              <a:rPr lang="en-GB" i="1" dirty="0"/>
              <a:t>, </a:t>
            </a:r>
            <a:r>
              <a:rPr lang="en-GB" i="1" dirty="0" err="1" smtClean="0"/>
              <a:t>oreille</a:t>
            </a:r>
            <a:r>
              <a:rPr lang="en-GB" b="1" i="1" dirty="0" err="1" smtClean="0"/>
              <a:t>s</a:t>
            </a:r>
            <a:r>
              <a:rPr lang="en-GB" i="1" dirty="0"/>
              <a:t>,</a:t>
            </a:r>
            <a:r>
              <a:rPr lang="en-GB" b="1" i="1" dirty="0"/>
              <a:t> </a:t>
            </a:r>
            <a:r>
              <a:rPr lang="en-GB" i="1" dirty="0" err="1" smtClean="0"/>
              <a:t>pied</a:t>
            </a:r>
            <a:r>
              <a:rPr lang="en-GB" b="1" i="1" dirty="0" err="1" smtClean="0"/>
              <a:t>s</a:t>
            </a:r>
            <a:r>
              <a:rPr lang="en-GB" i="1" dirty="0" smtClean="0"/>
              <a:t>, </a:t>
            </a:r>
            <a:r>
              <a:rPr lang="en-GB" i="1" dirty="0" err="1" smtClean="0"/>
              <a:t>genou</a:t>
            </a:r>
            <a:r>
              <a:rPr lang="en-GB" b="1" i="1" dirty="0" err="1" smtClean="0"/>
              <a:t>x</a:t>
            </a:r>
            <a:endParaRPr lang="en-GB" b="1" dirty="0"/>
          </a:p>
          <a:p>
            <a:pPr indent="0">
              <a:buNone/>
            </a:pPr>
            <a:r>
              <a:rPr lang="fr-FR" dirty="0"/>
              <a:t>[u] ou –</a:t>
            </a:r>
            <a:r>
              <a:rPr lang="fr-FR" i="1" dirty="0"/>
              <a:t> </a:t>
            </a:r>
            <a:r>
              <a:rPr lang="fr-FR" i="1" dirty="0" smtClean="0"/>
              <a:t>gen</a:t>
            </a:r>
            <a:r>
              <a:rPr lang="fr-FR" b="1" i="1" dirty="0" smtClean="0"/>
              <a:t>ou</a:t>
            </a:r>
            <a:r>
              <a:rPr lang="fr-FR" i="1" dirty="0" smtClean="0"/>
              <a:t>x, b</a:t>
            </a:r>
            <a:r>
              <a:rPr lang="fr-FR" b="1" i="1" dirty="0" smtClean="0"/>
              <a:t>ou</a:t>
            </a:r>
            <a:r>
              <a:rPr lang="fr-FR" i="1" dirty="0" smtClean="0"/>
              <a:t>che</a:t>
            </a:r>
          </a:p>
          <a:p>
            <a:pPr indent="0">
              <a:buNone/>
            </a:pPr>
            <a:r>
              <a:rPr lang="fr-FR" dirty="0" smtClean="0"/>
              <a:t>[</a:t>
            </a:r>
            <a:r>
              <a:rPr lang="fr-FR" dirty="0"/>
              <a:t>o] au – </a:t>
            </a:r>
            <a:r>
              <a:rPr lang="fr-FR" i="1" dirty="0"/>
              <a:t>ép</a:t>
            </a:r>
            <a:r>
              <a:rPr lang="fr-FR" b="1" i="1" dirty="0"/>
              <a:t>au</a:t>
            </a:r>
            <a:r>
              <a:rPr lang="fr-FR" i="1" dirty="0"/>
              <a:t>les</a:t>
            </a:r>
            <a:r>
              <a:rPr lang="fr-FR" i="1" dirty="0" smtClean="0"/>
              <a:t>,</a:t>
            </a:r>
          </a:p>
          <a:p>
            <a:pPr indent="0">
              <a:buNone/>
            </a:pPr>
            <a:r>
              <a:rPr lang="fr-FR" dirty="0" smtClean="0"/>
              <a:t>[</a:t>
            </a:r>
            <a:r>
              <a:rPr lang="fr-FR" dirty="0"/>
              <a:t>e] </a:t>
            </a:r>
            <a:r>
              <a:rPr lang="fr-FR" dirty="0" smtClean="0"/>
              <a:t>é/</a:t>
            </a:r>
            <a:r>
              <a:rPr lang="fr-FR" dirty="0" err="1" smtClean="0"/>
              <a:t>ed</a:t>
            </a:r>
            <a:r>
              <a:rPr lang="fr-FR" dirty="0" smtClean="0"/>
              <a:t>/</a:t>
            </a:r>
            <a:r>
              <a:rPr lang="fr-FR" dirty="0" err="1" smtClean="0"/>
              <a:t>ez</a:t>
            </a:r>
            <a:r>
              <a:rPr lang="fr-FR" dirty="0" smtClean="0"/>
              <a:t> </a:t>
            </a:r>
            <a:r>
              <a:rPr lang="fr-FR" dirty="0"/>
              <a:t>– </a:t>
            </a:r>
            <a:r>
              <a:rPr lang="fr-FR" b="1" i="1" dirty="0"/>
              <a:t>é</a:t>
            </a:r>
            <a:r>
              <a:rPr lang="fr-FR" i="1" dirty="0"/>
              <a:t>paules, </a:t>
            </a:r>
            <a:r>
              <a:rPr lang="fr-FR" i="1" dirty="0" smtClean="0"/>
              <a:t>pi</a:t>
            </a:r>
            <a:r>
              <a:rPr lang="fr-FR" b="1" i="1" dirty="0" smtClean="0"/>
              <a:t>ed</a:t>
            </a:r>
            <a:r>
              <a:rPr lang="fr-FR" i="1" dirty="0" smtClean="0"/>
              <a:t>, n</a:t>
            </a:r>
            <a:r>
              <a:rPr lang="fr-FR" b="1" i="1" dirty="0" smtClean="0"/>
              <a:t>ez</a:t>
            </a:r>
            <a:r>
              <a:rPr lang="fr-FR" i="1" dirty="0" smtClean="0"/>
              <a:t>, </a:t>
            </a:r>
            <a:r>
              <a:rPr lang="fr-FR" b="1" i="1" dirty="0" smtClean="0"/>
              <a:t>é</a:t>
            </a:r>
            <a:r>
              <a:rPr lang="fr-FR" i="1" dirty="0" smtClean="0"/>
              <a:t>cout</a:t>
            </a:r>
            <a:r>
              <a:rPr lang="fr-FR" b="1" i="1" dirty="0" smtClean="0"/>
              <a:t>ez</a:t>
            </a:r>
            <a:endParaRPr lang="en-GB" b="1" dirty="0"/>
          </a:p>
          <a:p>
            <a:pPr indent="0">
              <a:buNone/>
            </a:pPr>
            <a:r>
              <a:rPr lang="es-ES_tradnl" dirty="0" smtClean="0"/>
              <a:t>?? </a:t>
            </a:r>
            <a:r>
              <a:rPr lang="es-ES_tradnl" i="1" dirty="0"/>
              <a:t>ê -</a:t>
            </a:r>
            <a:r>
              <a:rPr lang="es-ES_tradnl" b="1" i="1" dirty="0"/>
              <a:t>  </a:t>
            </a:r>
            <a:r>
              <a:rPr lang="es-ES_tradnl" i="1" dirty="0" err="1" smtClean="0"/>
              <a:t>t</a:t>
            </a:r>
            <a:r>
              <a:rPr lang="es-ES_tradnl" b="1" i="1" dirty="0" err="1" smtClean="0"/>
              <a:t>ê</a:t>
            </a:r>
            <a:r>
              <a:rPr lang="es-ES_tradnl" i="1" dirty="0" err="1" smtClean="0"/>
              <a:t>te</a:t>
            </a:r>
            <a:endParaRPr lang="es-ES_tradnl" i="1" dirty="0" smtClean="0"/>
          </a:p>
          <a:p>
            <a:pPr indent="0">
              <a:buNone/>
            </a:pPr>
            <a:r>
              <a:rPr lang="es-ES_tradnl" dirty="0" smtClean="0"/>
              <a:t>?? </a:t>
            </a:r>
            <a:r>
              <a:rPr lang="es-ES_tradnl" dirty="0" err="1" smtClean="0"/>
              <a:t>eille</a:t>
            </a:r>
            <a:r>
              <a:rPr lang="es-ES_tradnl" dirty="0" smtClean="0"/>
              <a:t> – </a:t>
            </a:r>
            <a:r>
              <a:rPr lang="es-ES_tradnl" i="1" dirty="0" err="1" smtClean="0"/>
              <a:t>or</a:t>
            </a:r>
            <a:r>
              <a:rPr lang="es-ES_tradnl" b="1" i="1" dirty="0" err="1" smtClean="0"/>
              <a:t>eille</a:t>
            </a:r>
            <a:r>
              <a:rPr lang="es-ES_tradnl" i="1" dirty="0" err="1" smtClean="0"/>
              <a:t>s</a:t>
            </a:r>
            <a:endParaRPr lang="es-ES_tradnl" i="1" dirty="0" smtClean="0"/>
          </a:p>
          <a:p>
            <a:pPr indent="0">
              <a:buNone/>
            </a:pPr>
            <a:r>
              <a:rPr lang="fr-FR" dirty="0" smtClean="0"/>
              <a:t>[ɔ̃] on – </a:t>
            </a:r>
            <a:r>
              <a:rPr lang="fr-FR" i="1" dirty="0" smtClean="0"/>
              <a:t>chans</a:t>
            </a:r>
            <a:r>
              <a:rPr lang="fr-FR" b="1" i="1" dirty="0" smtClean="0"/>
              <a:t>on</a:t>
            </a:r>
            <a:r>
              <a:rPr lang="en-GB" b="1" dirty="0" smtClean="0"/>
              <a:t>, </a:t>
            </a:r>
            <a:r>
              <a:rPr lang="en-GB" i="1" dirty="0" smtClean="0"/>
              <a:t>acti</a:t>
            </a:r>
            <a:r>
              <a:rPr lang="en-GB" b="1" i="1" dirty="0" smtClean="0"/>
              <a:t>on</a:t>
            </a:r>
            <a:endParaRPr lang="es-ES_tradnl" b="1" i="1" dirty="0" smtClean="0"/>
          </a:p>
          <a:p>
            <a:pPr indent="0">
              <a:buNone/>
            </a:pP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French</a:t>
            </a:r>
            <a:r>
              <a:rPr lang="es-ES_tradnl" dirty="0" smtClean="0"/>
              <a:t>  </a:t>
            </a:r>
            <a:r>
              <a:rPr lang="es-ES_tradnl" dirty="0" err="1" smtClean="0"/>
              <a:t>often</a:t>
            </a:r>
            <a:r>
              <a:rPr lang="es-ES_tradnl" dirty="0" smtClean="0"/>
              <a:t>  </a:t>
            </a:r>
            <a:r>
              <a:rPr lang="es-ES_tradnl" dirty="0" err="1" smtClean="0"/>
              <a:t>pronounce</a:t>
            </a:r>
            <a:r>
              <a:rPr lang="es-ES_tradnl" dirty="0" smtClean="0"/>
              <a:t> final </a:t>
            </a:r>
            <a:r>
              <a:rPr lang="es-ES_tradnl" dirty="0" err="1" smtClean="0"/>
              <a:t>letters</a:t>
            </a:r>
            <a:r>
              <a:rPr lang="es-ES_tradnl" dirty="0" smtClean="0"/>
              <a:t> </a:t>
            </a:r>
            <a:r>
              <a:rPr lang="es-ES_tradnl" dirty="0" err="1" smtClean="0"/>
              <a:t>to</a:t>
            </a:r>
            <a:r>
              <a:rPr lang="es-ES_tradnl" dirty="0" smtClean="0"/>
              <a:t> </a:t>
            </a:r>
            <a:r>
              <a:rPr lang="es-ES_tradnl" dirty="0" err="1" smtClean="0"/>
              <a:t>form</a:t>
            </a:r>
            <a:r>
              <a:rPr lang="es-ES_tradnl" dirty="0" smtClean="0"/>
              <a:t> a </a:t>
            </a:r>
            <a:r>
              <a:rPr lang="es-ES_tradnl" i="1" dirty="0" smtClean="0"/>
              <a:t>liaison </a:t>
            </a:r>
            <a:r>
              <a:rPr lang="es-ES_tradnl" dirty="0" err="1" smtClean="0"/>
              <a:t>which</a:t>
            </a:r>
            <a:r>
              <a:rPr lang="es-ES_tradnl" dirty="0" smtClean="0"/>
              <a:t> </a:t>
            </a:r>
            <a:r>
              <a:rPr lang="es-ES_tradnl" dirty="0" err="1" smtClean="0"/>
              <a:t>makes</a:t>
            </a:r>
            <a:r>
              <a:rPr lang="es-ES_tradnl" dirty="0" smtClean="0"/>
              <a:t> </a:t>
            </a:r>
            <a:r>
              <a:rPr lang="es-ES_tradnl" dirty="0" err="1" smtClean="0"/>
              <a:t>pronunciation</a:t>
            </a:r>
            <a:r>
              <a:rPr lang="es-ES_tradnl" dirty="0" smtClean="0"/>
              <a:t> </a:t>
            </a:r>
            <a:r>
              <a:rPr lang="es-ES_tradnl" dirty="0" err="1" smtClean="0"/>
              <a:t>easier</a:t>
            </a:r>
            <a:r>
              <a:rPr lang="es-ES_tradnl" dirty="0" smtClean="0"/>
              <a:t>, </a:t>
            </a:r>
            <a:r>
              <a:rPr lang="es-ES_tradnl" dirty="0" err="1" smtClean="0"/>
              <a:t>for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r>
              <a:rPr lang="es-ES_tradnl" dirty="0" smtClean="0"/>
              <a:t> </a:t>
            </a:r>
            <a:r>
              <a:rPr lang="es-ES_tradnl" i="1" dirty="0" err="1" smtClean="0"/>
              <a:t>deu</a:t>
            </a:r>
            <a:r>
              <a:rPr lang="es-ES_tradnl" b="1" i="1" dirty="0" err="1" smtClean="0"/>
              <a:t>x</a:t>
            </a:r>
            <a:r>
              <a:rPr lang="es-ES_tradnl" b="1" i="1" dirty="0" smtClean="0"/>
              <a:t> </a:t>
            </a:r>
            <a:r>
              <a:rPr lang="es-ES_tradnl" i="1" dirty="0" err="1" smtClean="0"/>
              <a:t>oreilles</a:t>
            </a:r>
            <a:r>
              <a:rPr lang="es-ES_tradnl" i="1" dirty="0" smtClean="0"/>
              <a:t> </a:t>
            </a:r>
            <a:r>
              <a:rPr lang="es-ES_tradnl" dirty="0" err="1" smtClean="0"/>
              <a:t>but</a:t>
            </a:r>
            <a:r>
              <a:rPr lang="es-ES_tradnl" dirty="0" smtClean="0"/>
              <a:t> </a:t>
            </a:r>
            <a:r>
              <a:rPr lang="es-ES_tradnl" dirty="0" err="1" smtClean="0"/>
              <a:t>not</a:t>
            </a:r>
            <a:r>
              <a:rPr lang="es-ES_tradnl" dirty="0" smtClean="0"/>
              <a:t> </a:t>
            </a:r>
            <a:r>
              <a:rPr lang="es-ES_tradnl" i="1" dirty="0" err="1" smtClean="0"/>
              <a:t>deux</a:t>
            </a:r>
            <a:r>
              <a:rPr lang="es-ES_tradnl" i="1" dirty="0" smtClean="0"/>
              <a:t> </a:t>
            </a:r>
            <a:r>
              <a:rPr lang="es-ES_tradnl" i="1" dirty="0" err="1" smtClean="0"/>
              <a:t>mains</a:t>
            </a:r>
            <a:endParaRPr lang="en-GB" b="1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Grammar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focus</a:t>
            </a:r>
            <a:endParaRPr lang="en-GB" sz="4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92500"/>
          </a:bodyPr>
          <a:lstStyle/>
          <a:p>
            <a:r>
              <a:rPr lang="en-GB" i="1" dirty="0" smtClean="0"/>
              <a:t>un/</a:t>
            </a:r>
            <a:r>
              <a:rPr lang="en-GB" i="1" dirty="0" err="1" smtClean="0"/>
              <a:t>une</a:t>
            </a:r>
            <a:r>
              <a:rPr lang="en-GB" i="1" dirty="0" smtClean="0"/>
              <a:t> </a:t>
            </a:r>
            <a:r>
              <a:rPr lang="en-GB" dirty="0" smtClean="0"/>
              <a:t>mean ‘one’ or ‘a’ and denote  masculine and feminine words like </a:t>
            </a:r>
            <a:r>
              <a:rPr lang="en-GB" i="1" dirty="0" smtClean="0"/>
              <a:t>le/la</a:t>
            </a:r>
            <a:endParaRPr lang="en-GB" dirty="0" smtClean="0"/>
          </a:p>
          <a:p>
            <a:r>
              <a:rPr lang="en-GB" dirty="0" smtClean="0"/>
              <a:t>Plurals in French are usually formed by adding ‘s’ to the end of the word, but the ‘s’ is almost always silent, e.g. </a:t>
            </a:r>
            <a:r>
              <a:rPr lang="en-GB" i="1" dirty="0" err="1" smtClean="0"/>
              <a:t>épaule</a:t>
            </a:r>
            <a:r>
              <a:rPr lang="en-GB" b="1" i="1" dirty="0" err="1" smtClean="0"/>
              <a:t>s</a:t>
            </a:r>
            <a:r>
              <a:rPr lang="en-GB" dirty="0" smtClean="0"/>
              <a:t>, </a:t>
            </a:r>
            <a:r>
              <a:rPr lang="en-GB" dirty="0" err="1" smtClean="0"/>
              <a:t>pied</a:t>
            </a:r>
            <a:r>
              <a:rPr lang="en-GB" b="1" dirty="0" err="1" smtClean="0"/>
              <a:t>s</a:t>
            </a:r>
            <a:r>
              <a:rPr lang="en-GB" dirty="0" smtClean="0"/>
              <a:t>  Words ending in </a:t>
            </a:r>
            <a:r>
              <a:rPr lang="en-GB" i="1" dirty="0" err="1" smtClean="0"/>
              <a:t>ou</a:t>
            </a:r>
            <a:r>
              <a:rPr lang="en-GB" i="1" dirty="0" smtClean="0"/>
              <a:t>, </a:t>
            </a:r>
            <a:r>
              <a:rPr lang="en-GB" i="1" dirty="0" err="1" smtClean="0"/>
              <a:t>eu</a:t>
            </a:r>
            <a:r>
              <a:rPr lang="en-GB" i="1" dirty="0" smtClean="0"/>
              <a:t>, au, eau </a:t>
            </a:r>
            <a:r>
              <a:rPr lang="en-GB" dirty="0" smtClean="0"/>
              <a:t>normally form the plural by adding ‘x’ which is also silent e.g. </a:t>
            </a:r>
            <a:r>
              <a:rPr lang="en-GB" i="1" dirty="0" err="1" smtClean="0"/>
              <a:t>genou</a:t>
            </a:r>
            <a:r>
              <a:rPr lang="en-GB" b="1" i="1" dirty="0" err="1" smtClean="0"/>
              <a:t>x</a:t>
            </a:r>
            <a:r>
              <a:rPr lang="en-GB" i="1" dirty="0" smtClean="0"/>
              <a:t>. </a:t>
            </a:r>
            <a:endParaRPr lang="en-GB" dirty="0" smtClean="0"/>
          </a:p>
          <a:p>
            <a:r>
              <a:rPr lang="en-GB" dirty="0" smtClean="0"/>
              <a:t>NB - </a:t>
            </a:r>
            <a:r>
              <a:rPr lang="en-GB" i="1" dirty="0" smtClean="0"/>
              <a:t>Les </a:t>
            </a:r>
            <a:r>
              <a:rPr lang="en-GB" i="1" dirty="0" err="1" smtClean="0"/>
              <a:t>yeux</a:t>
            </a:r>
            <a:r>
              <a:rPr lang="en-GB" i="1" dirty="0" smtClean="0"/>
              <a:t> </a:t>
            </a:r>
            <a:r>
              <a:rPr lang="en-GB" dirty="0" smtClean="0"/>
              <a:t>refers only to the plural ‘eyes’. A different word is used for the singular ‘eye’ – </a:t>
            </a:r>
            <a:r>
              <a:rPr lang="en-GB" i="1" dirty="0" err="1" smtClean="0"/>
              <a:t>l’œil</a:t>
            </a:r>
            <a:r>
              <a:rPr lang="en-GB" i="1" dirty="0" smtClean="0"/>
              <a:t>.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Teaching</a:t>
            </a:r>
            <a:r>
              <a:rPr lang="en-GB" sz="4000" b="1" dirty="0" smtClean="0">
                <a:solidFill>
                  <a:srgbClr val="FF0000"/>
                </a:solidFill>
              </a:rPr>
              <a:t> </a:t>
            </a:r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Tips</a:t>
            </a:r>
            <a:endParaRPr lang="en-GB" sz="4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Practice the parts of the body with a doll/toy</a:t>
            </a:r>
          </a:p>
          <a:p>
            <a:r>
              <a:rPr lang="en-GB" dirty="0" smtClean="0"/>
              <a:t>Use classroom language </a:t>
            </a:r>
            <a:r>
              <a:rPr lang="en-GB" i="1" dirty="0" err="1" smtClean="0"/>
              <a:t>Regardez</a:t>
            </a:r>
            <a:r>
              <a:rPr lang="en-GB" i="1" dirty="0" smtClean="0"/>
              <a:t> , </a:t>
            </a:r>
            <a:r>
              <a:rPr lang="en-GB" i="1" dirty="0" err="1" smtClean="0"/>
              <a:t>écoutez</a:t>
            </a:r>
            <a:r>
              <a:rPr lang="en-GB" i="1" dirty="0" smtClean="0"/>
              <a:t> et </a:t>
            </a:r>
            <a:r>
              <a:rPr lang="en-GB" i="1" dirty="0" err="1" smtClean="0"/>
              <a:t>répétez</a:t>
            </a:r>
            <a:r>
              <a:rPr lang="en-GB" i="1" dirty="0" smtClean="0"/>
              <a:t>!</a:t>
            </a:r>
            <a:r>
              <a:rPr lang="en-GB" dirty="0" smtClean="0"/>
              <a:t>)</a:t>
            </a:r>
          </a:p>
          <a:p>
            <a:r>
              <a:rPr lang="en-GB" dirty="0" smtClean="0"/>
              <a:t>Ask children to say a part of the body when answering the register</a:t>
            </a:r>
          </a:p>
          <a:p>
            <a:r>
              <a:rPr lang="en-GB" dirty="0" smtClean="0"/>
              <a:t>Play </a:t>
            </a:r>
            <a:r>
              <a:rPr lang="fr-FR" dirty="0" err="1" smtClean="0"/>
              <a:t>games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session 1</a:t>
            </a:r>
          </a:p>
          <a:p>
            <a:r>
              <a:rPr lang="fr-FR" dirty="0" err="1" smtClean="0"/>
              <a:t>Introduce</a:t>
            </a:r>
            <a:r>
              <a:rPr lang="fr-FR" dirty="0" smtClean="0"/>
              <a:t> </a:t>
            </a:r>
            <a:r>
              <a:rPr lang="fr-FR" dirty="0" err="1" smtClean="0"/>
              <a:t>song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recording</a:t>
            </a:r>
            <a:r>
              <a:rPr lang="fr-FR" dirty="0" smtClean="0"/>
              <a:t> for support (</a:t>
            </a:r>
            <a:r>
              <a:rPr lang="fr-FR" i="1" dirty="0" smtClean="0"/>
              <a:t>Écoutez et faites les actions ! </a:t>
            </a:r>
            <a:r>
              <a:rPr lang="en-GB" i="1" dirty="0" err="1" smtClean="0"/>
              <a:t>Chantez</a:t>
            </a:r>
            <a:r>
              <a:rPr lang="en-GB" i="1" dirty="0" smtClean="0"/>
              <a:t> avec les</a:t>
            </a:r>
            <a:r>
              <a:rPr lang="en-GB" dirty="0" smtClean="0"/>
              <a:t> </a:t>
            </a:r>
            <a:r>
              <a:rPr lang="en-GB" i="1" dirty="0" smtClean="0"/>
              <a:t>actions ! )</a:t>
            </a:r>
            <a:endParaRPr lang="en-GB" dirty="0" smtClean="0"/>
          </a:p>
          <a:p>
            <a:pPr>
              <a:buNone/>
            </a:pPr>
            <a:r>
              <a:rPr lang="fr-FR" u="sng" dirty="0" smtClean="0">
                <a:hlinkClick r:id="rId2"/>
              </a:rPr>
              <a:t>https://www.youtube.com/watch?v=wS1uofMBNoA</a:t>
            </a:r>
            <a:endParaRPr lang="en-GB" dirty="0" smtClean="0"/>
          </a:p>
          <a:p>
            <a:r>
              <a:rPr lang="en-GB" dirty="0" smtClean="0"/>
              <a:t>Practise during the week when you have a spare couple of minutes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8614"/>
            <a:ext cx="8229600" cy="706090"/>
          </a:xfrm>
        </p:spPr>
        <p:txBody>
          <a:bodyPr>
            <a:normAutofit/>
          </a:bodyPr>
          <a:lstStyle/>
          <a:p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Do one </a:t>
            </a:r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thing</a:t>
            </a:r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!</a:t>
            </a:r>
            <a:endParaRPr lang="en-GB" sz="4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76064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GB" sz="2000" b="1" dirty="0" smtClean="0">
                <a:latin typeface="Arial" pitchFamily="34" charset="0"/>
                <a:cs typeface="Arial" pitchFamily="34" charset="0"/>
              </a:rPr>
              <a:t>How you can practice the new language</a:t>
            </a:r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-GB" sz="2000" dirty="0" smtClean="0">
                <a:latin typeface="Arial" pitchFamily="34" charset="0"/>
                <a:cs typeface="Arial" pitchFamily="34" charset="0"/>
              </a:rPr>
              <a:t>Practice the new language and sounds</a:t>
            </a:r>
          </a:p>
          <a:p>
            <a:pPr lvl="0"/>
            <a:r>
              <a:rPr lang="en-GB" sz="2000" dirty="0" smtClean="0">
                <a:latin typeface="Arial" pitchFamily="34" charset="0"/>
                <a:cs typeface="Arial" pitchFamily="34" charset="0"/>
              </a:rPr>
              <a:t>Review the grammar points</a:t>
            </a:r>
          </a:p>
          <a:p>
            <a:pPr lvl="0"/>
            <a:r>
              <a:rPr lang="en-GB" sz="2000" dirty="0" smtClean="0">
                <a:latin typeface="Arial" pitchFamily="34" charset="0"/>
                <a:cs typeface="Arial" pitchFamily="34" charset="0"/>
              </a:rPr>
              <a:t>Sing the song </a:t>
            </a:r>
            <a:r>
              <a:rPr lang="fr-FR" sz="2000" i="1" dirty="0" smtClean="0">
                <a:latin typeface="Arial" pitchFamily="34" charset="0"/>
                <a:cs typeface="Arial" pitchFamily="34" charset="0"/>
              </a:rPr>
              <a:t>Tête, épaules, genoux, et pieds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and practice the different commands</a:t>
            </a:r>
          </a:p>
          <a:p>
            <a:pPr>
              <a:buNone/>
            </a:pPr>
            <a:r>
              <a:rPr lang="en-GB" sz="2000" b="1" dirty="0" smtClean="0">
                <a:latin typeface="Arial" pitchFamily="34" charset="0"/>
                <a:cs typeface="Arial" pitchFamily="34" charset="0"/>
              </a:rPr>
              <a:t>What you can do with your class</a:t>
            </a:r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-GB" sz="2000" dirty="0" smtClean="0">
                <a:latin typeface="Arial" pitchFamily="34" charset="0"/>
                <a:cs typeface="Arial" pitchFamily="34" charset="0"/>
              </a:rPr>
              <a:t>Practise the parts of the body with a doll/toy and introduce new ones</a:t>
            </a:r>
          </a:p>
          <a:p>
            <a:pPr lvl="0"/>
            <a:r>
              <a:rPr lang="en-GB" sz="2000" dirty="0" smtClean="0">
                <a:latin typeface="Arial" pitchFamily="34" charset="0"/>
                <a:cs typeface="Arial" pitchFamily="34" charset="0"/>
              </a:rPr>
              <a:t>Ask children to say a part of the body when answering the register</a:t>
            </a:r>
          </a:p>
          <a:p>
            <a:pPr lvl="0"/>
            <a:r>
              <a:rPr lang="en-GB" sz="2000" dirty="0" smtClean="0">
                <a:latin typeface="Arial" pitchFamily="34" charset="0"/>
                <a:cs typeface="Arial" pitchFamily="34" charset="0"/>
              </a:rPr>
              <a:t>Play  a game</a:t>
            </a: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Teach them </a:t>
            </a:r>
            <a:r>
              <a:rPr lang="en-GB" sz="2000" i="1" dirty="0" err="1" smtClean="0">
                <a:latin typeface="Arial" pitchFamily="34" charset="0"/>
                <a:cs typeface="Arial" pitchFamily="34" charset="0"/>
              </a:rPr>
              <a:t>Tête</a:t>
            </a:r>
            <a:r>
              <a:rPr lang="en-GB" sz="2000" i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GB" sz="2000" i="1" dirty="0" err="1" smtClean="0">
                <a:latin typeface="Arial" pitchFamily="34" charset="0"/>
                <a:cs typeface="Arial" pitchFamily="34" charset="0"/>
              </a:rPr>
              <a:t>épaules</a:t>
            </a:r>
            <a:r>
              <a:rPr lang="en-GB" sz="2000" i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GB" sz="2000" i="1" dirty="0" err="1" smtClean="0">
                <a:latin typeface="Arial" pitchFamily="34" charset="0"/>
                <a:cs typeface="Arial" pitchFamily="34" charset="0"/>
              </a:rPr>
              <a:t>genoux</a:t>
            </a:r>
            <a:r>
              <a:rPr lang="en-GB" sz="2000" i="1" dirty="0" smtClean="0">
                <a:latin typeface="Arial" pitchFamily="34" charset="0"/>
                <a:cs typeface="Arial" pitchFamily="34" charset="0"/>
              </a:rPr>
              <a:t>, et </a:t>
            </a:r>
            <a:r>
              <a:rPr lang="en-GB" sz="2000" i="1" dirty="0" err="1" smtClean="0">
                <a:latin typeface="Arial" pitchFamily="34" charset="0"/>
                <a:cs typeface="Arial" pitchFamily="34" charset="0"/>
              </a:rPr>
              <a:t>pieds</a:t>
            </a:r>
            <a:r>
              <a:rPr lang="en-GB" sz="20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using the recording with the cartoon for support</a:t>
            </a:r>
          </a:p>
          <a:p>
            <a:pPr lvl="0"/>
            <a:r>
              <a:rPr lang="en-GB" sz="2000" dirty="0" smtClean="0">
                <a:latin typeface="Arial" pitchFamily="34" charset="0"/>
                <a:cs typeface="Arial" pitchFamily="34" charset="0"/>
              </a:rPr>
              <a:t>Sing the song</a:t>
            </a:r>
          </a:p>
          <a:p>
            <a:pPr>
              <a:buNone/>
            </a:pPr>
            <a:r>
              <a:rPr lang="en-GB" sz="2000" b="1" dirty="0" smtClean="0">
                <a:latin typeface="Arial" pitchFamily="34" charset="0"/>
                <a:cs typeface="Arial" pitchFamily="34" charset="0"/>
              </a:rPr>
              <a:t>Classroom routine</a:t>
            </a:r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-GB" sz="2000" dirty="0" smtClean="0">
                <a:latin typeface="Arial" pitchFamily="34" charset="0"/>
                <a:cs typeface="Arial" pitchFamily="34" charset="0"/>
              </a:rPr>
              <a:t>Greet the class in French ‘</a:t>
            </a:r>
            <a:r>
              <a:rPr lang="en-GB" sz="2000" i="1" dirty="0" smtClean="0">
                <a:latin typeface="Arial" pitchFamily="34" charset="0"/>
                <a:cs typeface="Arial" pitchFamily="34" charset="0"/>
              </a:rPr>
              <a:t>Bonjour’ ‘Au </a:t>
            </a:r>
            <a:r>
              <a:rPr lang="en-GB" sz="2000" i="1" dirty="0" err="1" smtClean="0">
                <a:latin typeface="Arial" pitchFamily="34" charset="0"/>
                <a:cs typeface="Arial" pitchFamily="34" charset="0"/>
              </a:rPr>
              <a:t>revoir</a:t>
            </a:r>
            <a:r>
              <a:rPr lang="en-GB" sz="2000" i="1" dirty="0" smtClean="0">
                <a:latin typeface="Arial" pitchFamily="34" charset="0"/>
                <a:cs typeface="Arial" pitchFamily="34" charset="0"/>
              </a:rPr>
              <a:t>’</a:t>
            </a:r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-GB" sz="2000" dirty="0" smtClean="0">
                <a:latin typeface="Arial" pitchFamily="34" charset="0"/>
                <a:cs typeface="Arial" pitchFamily="34" charset="0"/>
              </a:rPr>
              <a:t>Ask them to respond to the register in French</a:t>
            </a:r>
            <a:r>
              <a:rPr lang="en-GB" sz="2000" i="1" dirty="0" smtClean="0">
                <a:latin typeface="Arial" pitchFamily="34" charset="0"/>
                <a:cs typeface="Arial" pitchFamily="34" charset="0"/>
              </a:rPr>
              <a:t> ‘Bonjour Madame…/Monsieur…</a:t>
            </a:r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GB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-108520" y="52592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8" name="Picture 4" descr="Creative Commons Licen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858525"/>
            <a:ext cx="84772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79512" y="6127829"/>
            <a:ext cx="9360024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Ensemble Languages Project, 2015</a:t>
            </a:r>
            <a:endParaRPr kumimoji="0" lang="en-GB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2015 for the Ensemble Languages Project, 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Ensemble_Let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Enjoy Songs Session 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kumimoji="0" lang="en-GB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work is licensed under the Creative Commons Attribution-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NonCommercial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4.0 International License: http://creativecommons.org/licenses/by-nc/4.0/.</a:t>
            </a: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37897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</TotalTime>
  <Words>422</Words>
  <Application>Microsoft Office PowerPoint</Application>
  <PresentationFormat>On-screen Show (4:3)</PresentationFormat>
  <Paragraphs>47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Arial Narrow</vt:lpstr>
      <vt:lpstr>Calibri</vt:lpstr>
      <vt:lpstr>Comic Sans MS</vt:lpstr>
      <vt:lpstr>Times New Roman</vt:lpstr>
      <vt:lpstr>Office Theme</vt:lpstr>
      <vt:lpstr>PowerPoint Presentation</vt:lpstr>
      <vt:lpstr>Let's enjoy songs – Session 2 </vt:lpstr>
      <vt:lpstr>Phonics focus</vt:lpstr>
      <vt:lpstr>Grammar focus</vt:lpstr>
      <vt:lpstr>Teaching Tips</vt:lpstr>
      <vt:lpstr>Do one thing!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Love one song</dc:title>
  <dc:creator>Bridget</dc:creator>
  <cp:lastModifiedBy>Charlotte Johnston</cp:lastModifiedBy>
  <cp:revision>11</cp:revision>
  <dcterms:created xsi:type="dcterms:W3CDTF">2014-02-11T14:25:34Z</dcterms:created>
  <dcterms:modified xsi:type="dcterms:W3CDTF">2015-05-29T08:40:45Z</dcterms:modified>
</cp:coreProperties>
</file>