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66" r:id="rId2"/>
    <p:sldId id="264" r:id="rId3"/>
    <p:sldId id="265" r:id="rId4"/>
    <p:sldId id="258" r:id="rId5"/>
    <p:sldId id="259" r:id="rId6"/>
    <p:sldId id="262" r:id="rId7"/>
    <p:sldId id="263" r:id="rId8"/>
    <p:sldId id="26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60" y="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9" d="100"/>
          <a:sy n="49" d="100"/>
        </p:scale>
        <p:origin x="-19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C45BFA-B289-4298-8AB3-C7F0074E69BC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655AB1-64C2-456E-A9E2-5C141020F7B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2661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0LyLcWfnOXE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27584" y="3717032"/>
            <a:ext cx="77724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Let’s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54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enjoy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songs</a:t>
            </a:r>
            <a:endParaRPr lang="en-GB" sz="6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71600" y="4671213"/>
            <a:ext cx="64008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 smtClean="0"/>
              <a:t>Session </a:t>
            </a:r>
            <a:r>
              <a:rPr lang="en-GB" b="1" dirty="0" smtClean="0"/>
              <a:t>5</a:t>
            </a:r>
            <a:endParaRPr lang="en-GB" b="1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138" y="838429"/>
            <a:ext cx="1609725" cy="12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420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en-GB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Let's enjoy songs – Session 5</a:t>
            </a:r>
            <a:r>
              <a:rPr lang="en-GB" b="1" dirty="0" smtClean="0">
                <a:solidFill>
                  <a:srgbClr val="FF0000"/>
                </a:solidFill>
              </a:rPr>
              <a:t/>
            </a:r>
            <a:br>
              <a:rPr lang="en-GB" b="1" dirty="0" smtClean="0">
                <a:solidFill>
                  <a:srgbClr val="FF0000"/>
                </a:solidFill>
              </a:rPr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80728"/>
            <a:ext cx="4038600" cy="5145435"/>
          </a:xfrm>
        </p:spPr>
        <p:txBody>
          <a:bodyPr>
            <a:normAutofit fontScale="40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5000" dirty="0" smtClean="0">
                <a:latin typeface="Arial" pitchFamily="34" charset="0"/>
                <a:cs typeface="Arial" pitchFamily="34" charset="0"/>
              </a:rPr>
              <a:t>Docteur</a:t>
            </a:r>
            <a:endParaRPr lang="en-GB" sz="50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5000" b="1" dirty="0" smtClean="0">
                <a:latin typeface="Arial" pitchFamily="34" charset="0"/>
                <a:cs typeface="Arial" pitchFamily="34" charset="0"/>
              </a:rPr>
              <a:t>Je suis malade</a:t>
            </a:r>
            <a:endParaRPr lang="en-GB" sz="5000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5000" dirty="0" smtClean="0">
                <a:latin typeface="Arial" pitchFamily="34" charset="0"/>
                <a:cs typeface="Arial" pitchFamily="34" charset="0"/>
              </a:rPr>
              <a:t>aïe </a:t>
            </a:r>
            <a:r>
              <a:rPr lang="fr-FR" sz="5000" dirty="0" err="1" smtClean="0">
                <a:latin typeface="Arial" pitchFamily="34" charset="0"/>
                <a:cs typeface="Arial" pitchFamily="34" charset="0"/>
              </a:rPr>
              <a:t>aïe</a:t>
            </a:r>
            <a:r>
              <a:rPr lang="fr-FR" sz="5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5000" dirty="0" err="1" smtClean="0">
                <a:latin typeface="Arial" pitchFamily="34" charset="0"/>
                <a:cs typeface="Arial" pitchFamily="34" charset="0"/>
              </a:rPr>
              <a:t>aïe</a:t>
            </a:r>
            <a:r>
              <a:rPr lang="fr-FR" sz="5000" dirty="0" smtClean="0">
                <a:latin typeface="Arial" pitchFamily="34" charset="0"/>
                <a:cs typeface="Arial" pitchFamily="34" charset="0"/>
              </a:rPr>
              <a:t>! aïe </a:t>
            </a:r>
            <a:r>
              <a:rPr lang="fr-FR" sz="5000" dirty="0" err="1" smtClean="0">
                <a:latin typeface="Arial" pitchFamily="34" charset="0"/>
                <a:cs typeface="Arial" pitchFamily="34" charset="0"/>
              </a:rPr>
              <a:t>aïe</a:t>
            </a:r>
            <a:r>
              <a:rPr lang="fr-FR" sz="5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5000" dirty="0" err="1" smtClean="0">
                <a:latin typeface="Arial" pitchFamily="34" charset="0"/>
                <a:cs typeface="Arial" pitchFamily="34" charset="0"/>
              </a:rPr>
              <a:t>aïe</a:t>
            </a:r>
            <a:r>
              <a:rPr lang="fr-FR" sz="5000" dirty="0" smtClean="0">
                <a:latin typeface="Arial" pitchFamily="34" charset="0"/>
                <a:cs typeface="Arial" pitchFamily="34" charset="0"/>
              </a:rPr>
              <a:t>!</a:t>
            </a:r>
            <a:endParaRPr lang="en-GB" sz="50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5000" dirty="0" smtClean="0">
                <a:latin typeface="Arial" pitchFamily="34" charset="0"/>
                <a:cs typeface="Arial" pitchFamily="34" charset="0"/>
              </a:rPr>
              <a:t> </a:t>
            </a:r>
            <a:endParaRPr lang="en-GB" sz="50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5000" dirty="0" smtClean="0">
                <a:latin typeface="Arial" pitchFamily="34" charset="0"/>
                <a:cs typeface="Arial" pitchFamily="34" charset="0"/>
              </a:rPr>
              <a:t>J’ai mal au ventre et j’ai mal au dos</a:t>
            </a:r>
            <a:endParaRPr lang="en-GB" sz="50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5000" b="1" dirty="0" smtClean="0">
                <a:latin typeface="Arial" pitchFamily="34" charset="0"/>
                <a:cs typeface="Arial" pitchFamily="34" charset="0"/>
              </a:rPr>
              <a:t>C’est pas rigolo !</a:t>
            </a:r>
            <a:endParaRPr lang="en-GB" sz="5000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5000" dirty="0" smtClean="0">
                <a:latin typeface="Arial" pitchFamily="34" charset="0"/>
                <a:cs typeface="Arial" pitchFamily="34" charset="0"/>
              </a:rPr>
              <a:t> </a:t>
            </a:r>
            <a:endParaRPr lang="en-GB" sz="50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5000" dirty="0" smtClean="0">
                <a:latin typeface="Arial" pitchFamily="34" charset="0"/>
                <a:cs typeface="Arial" pitchFamily="34" charset="0"/>
              </a:rPr>
              <a:t>J’ai mal au cou et mal à la tête</a:t>
            </a:r>
            <a:endParaRPr lang="en-GB" sz="50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5000" b="1" dirty="0" smtClean="0">
                <a:latin typeface="Arial" pitchFamily="34" charset="0"/>
                <a:cs typeface="Arial" pitchFamily="34" charset="0"/>
              </a:rPr>
              <a:t>C’est vraiment pas chouette !</a:t>
            </a:r>
            <a:endParaRPr lang="en-GB" sz="5000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5000" dirty="0" smtClean="0">
                <a:latin typeface="Arial" pitchFamily="34" charset="0"/>
                <a:cs typeface="Arial" pitchFamily="34" charset="0"/>
              </a:rPr>
              <a:t> </a:t>
            </a:r>
            <a:endParaRPr lang="en-GB" sz="50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5000" dirty="0" smtClean="0">
                <a:latin typeface="Arial" pitchFamily="34" charset="0"/>
                <a:cs typeface="Arial" pitchFamily="34" charset="0"/>
              </a:rPr>
              <a:t>Docteur</a:t>
            </a:r>
            <a:endParaRPr lang="en-GB" sz="50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5000" dirty="0" smtClean="0">
                <a:latin typeface="Arial" pitchFamily="34" charset="0"/>
                <a:cs typeface="Arial" pitchFamily="34" charset="0"/>
              </a:rPr>
              <a:t>Je suis malade</a:t>
            </a:r>
            <a:endParaRPr lang="en-GB" sz="50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5000" dirty="0" smtClean="0">
                <a:latin typeface="Arial" pitchFamily="34" charset="0"/>
                <a:cs typeface="Arial" pitchFamily="34" charset="0"/>
              </a:rPr>
              <a:t>aïe </a:t>
            </a:r>
            <a:r>
              <a:rPr lang="fr-FR" sz="5000" dirty="0" err="1" smtClean="0">
                <a:latin typeface="Arial" pitchFamily="34" charset="0"/>
                <a:cs typeface="Arial" pitchFamily="34" charset="0"/>
              </a:rPr>
              <a:t>aïe</a:t>
            </a:r>
            <a:r>
              <a:rPr lang="fr-FR" sz="5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5000" dirty="0" err="1" smtClean="0">
                <a:latin typeface="Arial" pitchFamily="34" charset="0"/>
                <a:cs typeface="Arial" pitchFamily="34" charset="0"/>
              </a:rPr>
              <a:t>aïe</a:t>
            </a:r>
            <a:r>
              <a:rPr lang="fr-FR" sz="5000" dirty="0" smtClean="0">
                <a:latin typeface="Arial" pitchFamily="34" charset="0"/>
                <a:cs typeface="Arial" pitchFamily="34" charset="0"/>
              </a:rPr>
              <a:t>! aïe </a:t>
            </a:r>
            <a:r>
              <a:rPr lang="fr-FR" sz="5000" dirty="0" err="1" smtClean="0">
                <a:latin typeface="Arial" pitchFamily="34" charset="0"/>
                <a:cs typeface="Arial" pitchFamily="34" charset="0"/>
              </a:rPr>
              <a:t>aïe</a:t>
            </a:r>
            <a:r>
              <a:rPr lang="fr-FR" sz="5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5000" dirty="0" err="1" smtClean="0">
                <a:latin typeface="Arial" pitchFamily="34" charset="0"/>
                <a:cs typeface="Arial" pitchFamily="34" charset="0"/>
              </a:rPr>
              <a:t>aïe</a:t>
            </a:r>
            <a:r>
              <a:rPr lang="fr-FR" sz="5000" dirty="0" smtClean="0">
                <a:latin typeface="Arial" pitchFamily="34" charset="0"/>
                <a:cs typeface="Arial" pitchFamily="34" charset="0"/>
              </a:rPr>
              <a:t>!</a:t>
            </a:r>
            <a:endParaRPr lang="en-GB" sz="5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fr-FR" sz="5000" dirty="0" smtClean="0">
                <a:latin typeface="Arial" pitchFamily="34" charset="0"/>
                <a:cs typeface="Arial" pitchFamily="34" charset="0"/>
              </a:rPr>
              <a:t> </a:t>
            </a:r>
            <a:endParaRPr lang="en-GB" sz="5000" dirty="0" smtClean="0">
              <a:latin typeface="Arial" pitchFamily="34" charset="0"/>
              <a:cs typeface="Arial" pitchFamily="34" charset="0"/>
            </a:endParaRP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8720"/>
            <a:ext cx="4038600" cy="5217443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fr-FR" sz="5000" dirty="0" smtClean="0">
                <a:latin typeface="Arial" pitchFamily="34" charset="0"/>
                <a:cs typeface="Arial" pitchFamily="34" charset="0"/>
              </a:rPr>
              <a:t>J’ai mal au bras et mal aux épaules</a:t>
            </a:r>
            <a:endParaRPr lang="en-GB" sz="5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fr-FR" sz="5000" b="1" dirty="0" smtClean="0">
                <a:latin typeface="Arial" pitchFamily="34" charset="0"/>
                <a:cs typeface="Arial" pitchFamily="34" charset="0"/>
              </a:rPr>
              <a:t>Ce n’est pas très drôle</a:t>
            </a:r>
            <a:endParaRPr lang="en-GB" sz="5000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fr-FR" sz="50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fr-FR" sz="5000" dirty="0" smtClean="0">
                <a:latin typeface="Arial" pitchFamily="34" charset="0"/>
                <a:cs typeface="Arial" pitchFamily="34" charset="0"/>
              </a:rPr>
              <a:t>J’ai mal aux jambes et j’ai mal aux pieds</a:t>
            </a:r>
            <a:endParaRPr lang="en-GB" sz="5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fr-FR" sz="5000" dirty="0" smtClean="0">
                <a:latin typeface="Arial" pitchFamily="34" charset="0"/>
                <a:cs typeface="Arial" pitchFamily="34" charset="0"/>
              </a:rPr>
              <a:t>Je n’peux plus marcher</a:t>
            </a:r>
            <a:endParaRPr lang="en-GB" sz="5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fr-FR" sz="5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fr-FR" sz="5000" dirty="0" smtClean="0">
                <a:latin typeface="Arial" pitchFamily="34" charset="0"/>
                <a:cs typeface="Arial" pitchFamily="34" charset="0"/>
              </a:rPr>
              <a:t>Docteur </a:t>
            </a:r>
            <a:endParaRPr lang="en-GB" sz="5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fr-FR" sz="5000" b="1" dirty="0" smtClean="0">
                <a:latin typeface="Arial" pitchFamily="34" charset="0"/>
                <a:cs typeface="Arial" pitchFamily="34" charset="0"/>
              </a:rPr>
              <a:t>Je suis malade</a:t>
            </a:r>
            <a:endParaRPr lang="en-GB" sz="5000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5000" dirty="0" smtClean="0">
                <a:latin typeface="Arial" pitchFamily="34" charset="0"/>
                <a:cs typeface="Arial" pitchFamily="34" charset="0"/>
              </a:rPr>
              <a:t>aïe </a:t>
            </a:r>
            <a:r>
              <a:rPr lang="fr-FR" sz="5000" dirty="0" err="1" smtClean="0">
                <a:latin typeface="Arial" pitchFamily="34" charset="0"/>
                <a:cs typeface="Arial" pitchFamily="34" charset="0"/>
              </a:rPr>
              <a:t>aïe</a:t>
            </a:r>
            <a:r>
              <a:rPr lang="fr-FR" sz="5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5000" dirty="0" err="1" smtClean="0">
                <a:latin typeface="Arial" pitchFamily="34" charset="0"/>
                <a:cs typeface="Arial" pitchFamily="34" charset="0"/>
              </a:rPr>
              <a:t>aïe</a:t>
            </a:r>
            <a:r>
              <a:rPr lang="fr-FR" sz="5000" dirty="0" smtClean="0">
                <a:latin typeface="Arial" pitchFamily="34" charset="0"/>
                <a:cs typeface="Arial" pitchFamily="34" charset="0"/>
              </a:rPr>
              <a:t>! aïe </a:t>
            </a:r>
            <a:r>
              <a:rPr lang="fr-FR" sz="5000" dirty="0" err="1" smtClean="0">
                <a:latin typeface="Arial" pitchFamily="34" charset="0"/>
                <a:cs typeface="Arial" pitchFamily="34" charset="0"/>
              </a:rPr>
              <a:t>aïe</a:t>
            </a:r>
            <a:r>
              <a:rPr lang="fr-FR" sz="5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5000" dirty="0" err="1" smtClean="0">
                <a:latin typeface="Arial" pitchFamily="34" charset="0"/>
                <a:cs typeface="Arial" pitchFamily="34" charset="0"/>
              </a:rPr>
              <a:t>aïe</a:t>
            </a:r>
            <a:r>
              <a:rPr lang="fr-FR" sz="5000" dirty="0" smtClean="0">
                <a:latin typeface="Arial" pitchFamily="34" charset="0"/>
                <a:cs typeface="Arial" pitchFamily="34" charset="0"/>
              </a:rPr>
              <a:t>!</a:t>
            </a:r>
            <a:endParaRPr lang="en-GB" sz="5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fr-FR" sz="5000" dirty="0" smtClean="0">
                <a:latin typeface="Arial" pitchFamily="34" charset="0"/>
                <a:cs typeface="Arial" pitchFamily="34" charset="0"/>
              </a:rPr>
              <a:t> </a:t>
            </a:r>
            <a:endParaRPr lang="en-GB" sz="5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fr-FR" sz="5000" dirty="0" smtClean="0">
                <a:latin typeface="Arial" pitchFamily="34" charset="0"/>
                <a:cs typeface="Arial" pitchFamily="34" charset="0"/>
              </a:rPr>
              <a:t>Docteur </a:t>
            </a:r>
            <a:endParaRPr lang="en-GB" sz="5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fr-FR" sz="5000" b="1" dirty="0" smtClean="0">
                <a:latin typeface="Arial" pitchFamily="34" charset="0"/>
                <a:cs typeface="Arial" pitchFamily="34" charset="0"/>
              </a:rPr>
              <a:t>Je suis malade</a:t>
            </a:r>
            <a:endParaRPr lang="en-GB" sz="5000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5000" dirty="0" smtClean="0">
                <a:latin typeface="Arial" pitchFamily="34" charset="0"/>
                <a:cs typeface="Arial" pitchFamily="34" charset="0"/>
              </a:rPr>
              <a:t>aïe </a:t>
            </a:r>
            <a:r>
              <a:rPr lang="fr-FR" sz="5000" dirty="0" err="1" smtClean="0">
                <a:latin typeface="Arial" pitchFamily="34" charset="0"/>
                <a:cs typeface="Arial" pitchFamily="34" charset="0"/>
              </a:rPr>
              <a:t>aïe</a:t>
            </a:r>
            <a:r>
              <a:rPr lang="fr-FR" sz="5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5000" dirty="0" err="1" smtClean="0">
                <a:latin typeface="Arial" pitchFamily="34" charset="0"/>
                <a:cs typeface="Arial" pitchFamily="34" charset="0"/>
              </a:rPr>
              <a:t>aïe</a:t>
            </a:r>
            <a:r>
              <a:rPr lang="fr-FR" sz="5000" dirty="0" smtClean="0">
                <a:latin typeface="Arial" pitchFamily="34" charset="0"/>
                <a:cs typeface="Arial" pitchFamily="34" charset="0"/>
              </a:rPr>
              <a:t>! aïe </a:t>
            </a:r>
            <a:r>
              <a:rPr lang="fr-FR" sz="5000" dirty="0" err="1" smtClean="0">
                <a:latin typeface="Arial" pitchFamily="34" charset="0"/>
                <a:cs typeface="Arial" pitchFamily="34" charset="0"/>
              </a:rPr>
              <a:t>aïe</a:t>
            </a:r>
            <a:r>
              <a:rPr lang="fr-FR" sz="5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5000" dirty="0" err="1" smtClean="0">
                <a:latin typeface="Arial" pitchFamily="34" charset="0"/>
                <a:cs typeface="Arial" pitchFamily="34" charset="0"/>
              </a:rPr>
              <a:t>aïe</a:t>
            </a:r>
            <a:r>
              <a:rPr lang="fr-FR" sz="5000" dirty="0" smtClean="0">
                <a:latin typeface="Arial" pitchFamily="34" charset="0"/>
                <a:cs typeface="Arial" pitchFamily="34" charset="0"/>
              </a:rPr>
              <a:t>!</a:t>
            </a:r>
            <a:endParaRPr lang="en-GB" sz="5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fr-FR" sz="4500" u="sng" dirty="0" smtClean="0">
                <a:hlinkClick r:id="rId2"/>
              </a:rPr>
              <a:t>https://www.youtube.com/watch?v=0LyLcWfnOXE</a:t>
            </a:r>
            <a:endParaRPr lang="en-GB" sz="45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New language</a:t>
            </a:r>
            <a:endParaRPr lang="en-GB" sz="32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fr-FR" i="1" dirty="0" smtClean="0">
                <a:latin typeface="Arial" pitchFamily="34" charset="0"/>
                <a:cs typeface="Arial" pitchFamily="34" charset="0"/>
              </a:rPr>
              <a:t>malade -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ill</a:t>
            </a:r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fr-FR" i="1" dirty="0" smtClean="0">
                <a:latin typeface="Arial" pitchFamily="34" charset="0"/>
                <a:cs typeface="Arial" pitchFamily="34" charset="0"/>
              </a:rPr>
              <a:t> </a:t>
            </a:r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fr-FR" i="1" dirty="0" smtClean="0">
                <a:latin typeface="Arial" pitchFamily="34" charset="0"/>
                <a:cs typeface="Arial" pitchFamily="34" charset="0"/>
              </a:rPr>
              <a:t>C’est … /Ce n’est pas… (C’est pas …)</a:t>
            </a:r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fr-FR" i="1" dirty="0" smtClean="0">
                <a:latin typeface="Arial" pitchFamily="34" charset="0"/>
                <a:cs typeface="Arial" pitchFamily="34" charset="0"/>
              </a:rPr>
              <a:t> </a:t>
            </a:r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fr-FR" i="1" dirty="0" smtClean="0">
                <a:latin typeface="Arial" pitchFamily="34" charset="0"/>
                <a:cs typeface="Arial" pitchFamily="34" charset="0"/>
              </a:rPr>
              <a:t>rigolo-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funny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/ a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joke</a:t>
            </a:r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fr-FR" i="1" dirty="0" smtClean="0">
                <a:latin typeface="Arial" pitchFamily="34" charset="0"/>
                <a:cs typeface="Arial" pitchFamily="34" charset="0"/>
              </a:rPr>
              <a:t>chouette –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nice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great</a:t>
            </a:r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fr-FR" i="1" dirty="0" smtClean="0">
                <a:latin typeface="Arial" pitchFamily="34" charset="0"/>
                <a:cs typeface="Arial" pitchFamily="34" charset="0"/>
              </a:rPr>
              <a:t>drôle - </a:t>
            </a:r>
            <a:r>
              <a:rPr lang="fr-FR" i="1" dirty="0" err="1" smtClean="0">
                <a:latin typeface="Arial" pitchFamily="34" charset="0"/>
                <a:cs typeface="Arial" pitchFamily="34" charset="0"/>
              </a:rPr>
              <a:t>f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unny</a:t>
            </a:r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fr-FR" i="1" dirty="0" smtClean="0">
                <a:latin typeface="Arial" pitchFamily="34" charset="0"/>
                <a:cs typeface="Arial" pitchFamily="34" charset="0"/>
              </a:rPr>
              <a:t>je n’peux plus marcher – I </a:t>
            </a:r>
            <a:r>
              <a:rPr lang="fr-FR" i="1" dirty="0" err="1" smtClean="0">
                <a:latin typeface="Arial" pitchFamily="34" charset="0"/>
                <a:cs typeface="Arial" pitchFamily="34" charset="0"/>
              </a:rPr>
              <a:t>can’t</a:t>
            </a:r>
            <a:r>
              <a:rPr lang="fr-FR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i="1" dirty="0" err="1" smtClean="0">
                <a:latin typeface="Arial" pitchFamily="34" charset="0"/>
                <a:cs typeface="Arial" pitchFamily="34" charset="0"/>
              </a:rPr>
              <a:t>walk</a:t>
            </a:r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fr-FR" b="1" dirty="0" smtClean="0">
                <a:latin typeface="Arial" pitchFamily="34" charset="0"/>
                <a:cs typeface="Arial" pitchFamily="34" charset="0"/>
              </a:rPr>
              <a:t>Extra</a:t>
            </a:r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fr-FR" i="1" dirty="0" smtClean="0">
                <a:latin typeface="Arial" pitchFamily="34" charset="0"/>
                <a:cs typeface="Arial" pitchFamily="34" charset="0"/>
              </a:rPr>
              <a:t>C’est grave –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it’s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serious</a:t>
            </a:r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fr-FR" i="1" dirty="0" smtClean="0">
                <a:latin typeface="Arial" pitchFamily="34" charset="0"/>
                <a:cs typeface="Arial" pitchFamily="34" charset="0"/>
              </a:rPr>
              <a:t>Ce n’est pas grave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-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it’s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not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serious</a:t>
            </a:r>
            <a:endParaRPr lang="en-GB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Example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more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extended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dialogue</a:t>
            </a:r>
            <a:endParaRPr lang="en-GB" sz="32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4857403"/>
          </a:xfrm>
        </p:spPr>
        <p:txBody>
          <a:bodyPr>
            <a:normAutofit lnSpcReduction="10000"/>
          </a:bodyPr>
          <a:lstStyle/>
          <a:p>
            <a:pPr marL="342000" indent="0">
              <a:lnSpc>
                <a:spcPct val="120000"/>
              </a:lnSpc>
              <a:buNone/>
            </a:pPr>
            <a:r>
              <a:rPr lang="fr-FR" dirty="0" smtClean="0"/>
              <a:t>Bonjour Docteur!</a:t>
            </a:r>
          </a:p>
          <a:p>
            <a:pPr marL="342000" indent="0">
              <a:lnSpc>
                <a:spcPct val="120000"/>
              </a:lnSpc>
              <a:buNone/>
            </a:pPr>
            <a:r>
              <a:rPr lang="fr-FR" dirty="0" smtClean="0"/>
              <a:t>Bonjour! Tu es malade?</a:t>
            </a:r>
          </a:p>
          <a:p>
            <a:pPr marL="34200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dirty="0" smtClean="0"/>
              <a:t>Oui, je suis malade. J’ai mal à la tête et j’ai chaud. Ce n’est pas drôle! Aïe !</a:t>
            </a:r>
          </a:p>
          <a:p>
            <a:pPr marL="34200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dirty="0" smtClean="0"/>
              <a:t>Ce n’est pas grave. Prenez de l’aspirine et restez au lit.</a:t>
            </a:r>
            <a:endParaRPr lang="en-GB" dirty="0" smtClean="0"/>
          </a:p>
          <a:p>
            <a:pPr indent="0">
              <a:lnSpc>
                <a:spcPct val="120000"/>
              </a:lnSpc>
              <a:buNone/>
            </a:pPr>
            <a:r>
              <a:rPr lang="fr-FR" dirty="0" smtClean="0"/>
              <a:t>Merci. Au revoir !</a:t>
            </a:r>
            <a:endParaRPr lang="en-GB" dirty="0" smtClean="0"/>
          </a:p>
          <a:p>
            <a:pPr indent="0">
              <a:lnSpc>
                <a:spcPct val="120000"/>
              </a:lnSpc>
              <a:buNone/>
            </a:pPr>
            <a:r>
              <a:rPr lang="fr-FR" dirty="0" smtClean="0"/>
              <a:t>Au revoir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Grammar</a:t>
            </a:r>
            <a:r>
              <a:rPr lang="en-GB" sz="3200" b="1" dirty="0" smtClean="0">
                <a:solidFill>
                  <a:srgbClr val="FF0000"/>
                </a:solidFill>
              </a:rPr>
              <a:t> </a:t>
            </a:r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focus</a:t>
            </a:r>
            <a:endParaRPr lang="en-GB" sz="32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The verb </a:t>
            </a:r>
            <a:r>
              <a:rPr lang="en-GB" sz="2400" i="1" dirty="0" err="1" smtClean="0">
                <a:latin typeface="Arial" pitchFamily="34" charset="0"/>
                <a:cs typeface="Arial" pitchFamily="34" charset="0"/>
              </a:rPr>
              <a:t>être</a:t>
            </a:r>
            <a:r>
              <a:rPr lang="en-GB" sz="2400" i="1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(to be) is used to say I am – </a:t>
            </a:r>
            <a:r>
              <a:rPr lang="en-GB" sz="2400" i="1" dirty="0" smtClean="0">
                <a:latin typeface="Arial" pitchFamily="34" charset="0"/>
                <a:cs typeface="Arial" pitchFamily="34" charset="0"/>
              </a:rPr>
              <a:t>je </a:t>
            </a:r>
            <a:r>
              <a:rPr lang="en-GB" sz="2400" i="1" dirty="0" err="1" smtClean="0">
                <a:latin typeface="Arial" pitchFamily="34" charset="0"/>
                <a:cs typeface="Arial" pitchFamily="34" charset="0"/>
              </a:rPr>
              <a:t>suis</a:t>
            </a:r>
            <a:r>
              <a:rPr lang="en-GB" sz="24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and you are -</a:t>
            </a:r>
            <a:r>
              <a:rPr lang="en-GB" sz="2400" i="1" dirty="0" err="1" smtClean="0">
                <a:latin typeface="Arial" pitchFamily="34" charset="0"/>
                <a:cs typeface="Arial" pitchFamily="34" charset="0"/>
              </a:rPr>
              <a:t>tu</a:t>
            </a:r>
            <a:r>
              <a:rPr lang="en-GB" sz="24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400" i="1" dirty="0" err="1" smtClean="0">
                <a:latin typeface="Arial" pitchFamily="34" charset="0"/>
                <a:cs typeface="Arial" pitchFamily="34" charset="0"/>
              </a:rPr>
              <a:t>es</a:t>
            </a:r>
            <a:r>
              <a:rPr lang="en-GB" sz="24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as well as </a:t>
            </a:r>
            <a:r>
              <a:rPr lang="en-GB" sz="2400" i="1" dirty="0" err="1" smtClean="0">
                <a:latin typeface="Arial" pitchFamily="34" charset="0"/>
                <a:cs typeface="Arial" pitchFamily="34" charset="0"/>
              </a:rPr>
              <a:t>tu</a:t>
            </a:r>
            <a:r>
              <a:rPr lang="en-GB" sz="24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400" i="1" dirty="0" err="1" smtClean="0">
                <a:latin typeface="Arial" pitchFamily="34" charset="0"/>
                <a:cs typeface="Arial" pitchFamily="34" charset="0"/>
              </a:rPr>
              <a:t>es</a:t>
            </a:r>
            <a:r>
              <a:rPr lang="en-GB" sz="2400" i="1" dirty="0" smtClean="0">
                <a:latin typeface="Arial" pitchFamily="34" charset="0"/>
                <a:cs typeface="Arial" pitchFamily="34" charset="0"/>
              </a:rPr>
              <a:t> ?-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are you?</a:t>
            </a:r>
          </a:p>
          <a:p>
            <a:pPr marL="0" indent="0">
              <a:buNone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 For example:</a:t>
            </a:r>
          </a:p>
          <a:p>
            <a:pPr marL="0" indent="0">
              <a:buNone/>
            </a:pPr>
            <a:r>
              <a:rPr lang="fr-FR" sz="2400" i="1" dirty="0" smtClean="0">
                <a:latin typeface="Arial" pitchFamily="34" charset="0"/>
                <a:cs typeface="Arial" pitchFamily="34" charset="0"/>
              </a:rPr>
              <a:t>Bonjour. Tu es malade?</a:t>
            </a: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fr-FR" sz="2400" i="1" dirty="0" smtClean="0">
                <a:latin typeface="Arial" pitchFamily="34" charset="0"/>
                <a:cs typeface="Arial" pitchFamily="34" charset="0"/>
              </a:rPr>
              <a:t>Oui, Je suis malade.</a:t>
            </a: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GB" sz="2400" i="1" dirty="0" err="1" smtClean="0">
                <a:latin typeface="Arial" pitchFamily="34" charset="0"/>
                <a:cs typeface="Arial" pitchFamily="34" charset="0"/>
              </a:rPr>
              <a:t>Être</a:t>
            </a:r>
            <a:r>
              <a:rPr lang="en-GB" sz="24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is also the verb used to form the expressions </a:t>
            </a:r>
            <a:r>
              <a:rPr lang="en-GB" sz="2400" i="1" dirty="0" err="1" smtClean="0">
                <a:latin typeface="Arial" pitchFamily="34" charset="0"/>
                <a:cs typeface="Arial" pitchFamily="34" charset="0"/>
              </a:rPr>
              <a:t>c’est</a:t>
            </a:r>
            <a:r>
              <a:rPr lang="en-GB" sz="2400" i="1" dirty="0" smtClean="0">
                <a:latin typeface="Arial" pitchFamily="34" charset="0"/>
                <a:cs typeface="Arial" pitchFamily="34" charset="0"/>
              </a:rPr>
              <a:t>… 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it is and </a:t>
            </a:r>
            <a:r>
              <a:rPr lang="en-GB" sz="2400" i="1" dirty="0" err="1" smtClean="0">
                <a:latin typeface="Arial" pitchFamily="34" charset="0"/>
                <a:cs typeface="Arial" pitchFamily="34" charset="0"/>
              </a:rPr>
              <a:t>ce</a:t>
            </a:r>
            <a:r>
              <a:rPr lang="en-GB" sz="24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400" i="1" dirty="0" err="1" smtClean="0">
                <a:latin typeface="Arial" pitchFamily="34" charset="0"/>
                <a:cs typeface="Arial" pitchFamily="34" charset="0"/>
              </a:rPr>
              <a:t>n’est</a:t>
            </a:r>
            <a:r>
              <a:rPr lang="en-GB" sz="2400" i="1" dirty="0" smtClean="0">
                <a:latin typeface="Arial" pitchFamily="34" charset="0"/>
                <a:cs typeface="Arial" pitchFamily="34" charset="0"/>
              </a:rPr>
              <a:t> pas…. 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it isn’t .</a:t>
            </a:r>
          </a:p>
          <a:p>
            <a:pPr marL="0" indent="0">
              <a:buNone/>
            </a:pP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C’est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/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ce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n’est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pas are very useful to describe, point out etc.</a:t>
            </a:r>
          </a:p>
          <a:p>
            <a:pPr marL="0" indent="0">
              <a:buNone/>
            </a:pPr>
            <a:r>
              <a:rPr lang="fr-FR" sz="2400" dirty="0" err="1" smtClean="0">
                <a:latin typeface="Arial" pitchFamily="34" charset="0"/>
                <a:cs typeface="Arial" pitchFamily="34" charset="0"/>
              </a:rPr>
              <a:t>e.g</a:t>
            </a:r>
            <a:r>
              <a:rPr lang="fr-FR" sz="24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fr-FR" sz="2400" dirty="0" err="1" smtClean="0">
                <a:latin typeface="Arial" pitchFamily="34" charset="0"/>
                <a:cs typeface="Arial" pitchFamily="34" charset="0"/>
              </a:rPr>
              <a:t>Colours</a:t>
            </a:r>
            <a:r>
              <a:rPr lang="fr-FR" sz="2400" dirty="0" smtClean="0">
                <a:latin typeface="Arial" pitchFamily="34" charset="0"/>
                <a:cs typeface="Arial" pitchFamily="34" charset="0"/>
              </a:rPr>
              <a:t> – </a:t>
            </a:r>
            <a:r>
              <a:rPr lang="fr-FR" sz="2400" i="1" dirty="0" smtClean="0">
                <a:latin typeface="Arial" pitchFamily="34" charset="0"/>
                <a:cs typeface="Arial" pitchFamily="34" charset="0"/>
              </a:rPr>
              <a:t>C’est blanc</a:t>
            </a:r>
            <a:r>
              <a:rPr lang="fr-FR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fr-FR" sz="2400" i="1" dirty="0" smtClean="0">
                <a:latin typeface="Arial" pitchFamily="34" charset="0"/>
                <a:cs typeface="Arial" pitchFamily="34" charset="0"/>
              </a:rPr>
              <a:t>c’est rouge</a:t>
            </a:r>
            <a:r>
              <a:rPr lang="fr-FR" sz="24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fr-FR" sz="2400" dirty="0" err="1" smtClean="0">
                <a:latin typeface="Arial" pitchFamily="34" charset="0"/>
                <a:cs typeface="Arial" pitchFamily="34" charset="0"/>
              </a:rPr>
              <a:t>Pointing</a:t>
            </a:r>
            <a:r>
              <a:rPr lang="fr-FR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2400" dirty="0" err="1" smtClean="0">
                <a:latin typeface="Arial" pitchFamily="34" charset="0"/>
                <a:cs typeface="Arial" pitchFamily="34" charset="0"/>
              </a:rPr>
              <a:t>something</a:t>
            </a:r>
            <a:r>
              <a:rPr lang="fr-FR" sz="2400" dirty="0" smtClean="0">
                <a:latin typeface="Arial" pitchFamily="34" charset="0"/>
                <a:cs typeface="Arial" pitchFamily="34" charset="0"/>
              </a:rPr>
              <a:t> out</a:t>
            </a:r>
            <a:r>
              <a:rPr lang="fr-FR" sz="2400" i="1" dirty="0" smtClean="0">
                <a:latin typeface="Arial" pitchFamily="34" charset="0"/>
                <a:cs typeface="Arial" pitchFamily="34" charset="0"/>
              </a:rPr>
              <a:t> c’est un bras/une jambe,</a:t>
            </a:r>
            <a:r>
              <a:rPr lang="fr-FR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2400" i="1" dirty="0" smtClean="0">
                <a:latin typeface="Arial" pitchFamily="34" charset="0"/>
                <a:cs typeface="Arial" pitchFamily="34" charset="0"/>
              </a:rPr>
              <a:t>c’est moi</a:t>
            </a:r>
            <a:r>
              <a:rPr lang="fr-FR" sz="2400" dirty="0" smtClean="0">
                <a:latin typeface="Arial" pitchFamily="34" charset="0"/>
                <a:cs typeface="Arial" pitchFamily="34" charset="0"/>
              </a:rPr>
              <a:t> etc.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Teaching</a:t>
            </a:r>
            <a:r>
              <a:rPr lang="en-GB" sz="4000" b="1" dirty="0" smtClean="0">
                <a:solidFill>
                  <a:srgbClr val="FF0000"/>
                </a:solidFill>
              </a:rPr>
              <a:t> </a:t>
            </a:r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Tips</a:t>
            </a:r>
            <a:endParaRPr lang="en-GB" sz="32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>
            <a:normAutofit/>
          </a:bodyPr>
          <a:lstStyle/>
          <a:p>
            <a:r>
              <a:rPr lang="en-GB" sz="2800" dirty="0" smtClean="0"/>
              <a:t>Introduce the new expressions with </a:t>
            </a:r>
            <a:r>
              <a:rPr lang="en-GB" sz="2800" i="1" dirty="0" err="1" smtClean="0"/>
              <a:t>c’est</a:t>
            </a:r>
            <a:r>
              <a:rPr lang="en-GB" sz="2800" i="1" dirty="0" smtClean="0"/>
              <a:t> /</a:t>
            </a:r>
            <a:r>
              <a:rPr lang="en-GB" sz="2800" i="1" dirty="0" err="1" smtClean="0"/>
              <a:t>ce</a:t>
            </a:r>
            <a:r>
              <a:rPr lang="en-GB" sz="2800" i="1" dirty="0" smtClean="0"/>
              <a:t> </a:t>
            </a:r>
            <a:r>
              <a:rPr lang="en-GB" sz="2800" i="1" dirty="0" err="1" smtClean="0"/>
              <a:t>n’est</a:t>
            </a:r>
            <a:r>
              <a:rPr lang="en-GB" sz="2800" i="1" dirty="0" smtClean="0"/>
              <a:t> pas </a:t>
            </a:r>
            <a:r>
              <a:rPr lang="en-GB" sz="2800" dirty="0" smtClean="0"/>
              <a:t>with actions and the song</a:t>
            </a:r>
          </a:p>
          <a:p>
            <a:r>
              <a:rPr lang="en-GB" sz="2800" dirty="0" smtClean="0"/>
              <a:t>Play song </a:t>
            </a:r>
            <a:r>
              <a:rPr lang="en-GB" sz="2800" i="1" dirty="0" err="1" smtClean="0"/>
              <a:t>Docteur</a:t>
            </a:r>
            <a:r>
              <a:rPr lang="en-GB" sz="2800" i="1" dirty="0" smtClean="0"/>
              <a:t> je </a:t>
            </a:r>
            <a:r>
              <a:rPr lang="en-GB" sz="2800" i="1" dirty="0" err="1" smtClean="0"/>
              <a:t>suis</a:t>
            </a:r>
            <a:r>
              <a:rPr lang="en-GB" sz="2800" i="1" dirty="0" smtClean="0"/>
              <a:t> </a:t>
            </a:r>
            <a:r>
              <a:rPr lang="en-GB" sz="2800" i="1" dirty="0" err="1" smtClean="0"/>
              <a:t>malade</a:t>
            </a:r>
            <a:r>
              <a:rPr lang="en-GB" sz="2800" i="1" dirty="0" smtClean="0"/>
              <a:t> </a:t>
            </a:r>
            <a:r>
              <a:rPr lang="en-GB" sz="2800" dirty="0" smtClean="0"/>
              <a:t>and ask class to identify the new language</a:t>
            </a:r>
          </a:p>
          <a:p>
            <a:r>
              <a:rPr lang="en-GB" sz="2800" dirty="0" smtClean="0"/>
              <a:t>Join in with the whole song</a:t>
            </a:r>
          </a:p>
          <a:p>
            <a:r>
              <a:rPr lang="en-GB" sz="2800" dirty="0" smtClean="0"/>
              <a:t>Practise simple dialogues with props</a:t>
            </a:r>
          </a:p>
          <a:p>
            <a:r>
              <a:rPr lang="en-GB" sz="2800" dirty="0" smtClean="0"/>
              <a:t>Classroom language – </a:t>
            </a:r>
            <a:r>
              <a:rPr lang="en-GB" sz="2800" i="1" dirty="0" err="1" smtClean="0"/>
              <a:t>Chantez</a:t>
            </a:r>
            <a:r>
              <a:rPr lang="en-GB" sz="2800" i="1" dirty="0" smtClean="0"/>
              <a:t>! </a:t>
            </a:r>
            <a:r>
              <a:rPr lang="fr-FR" sz="2800" i="1" dirty="0" smtClean="0"/>
              <a:t>Écoutez</a:t>
            </a:r>
            <a:r>
              <a:rPr lang="fr-FR" sz="2800" dirty="0" smtClean="0"/>
              <a:t> </a:t>
            </a:r>
            <a:r>
              <a:rPr lang="fr-FR" sz="2800" i="1" dirty="0" smtClean="0"/>
              <a:t>et chantez!</a:t>
            </a:r>
          </a:p>
          <a:p>
            <a:endParaRPr lang="en-GB" sz="2400" dirty="0" smtClean="0"/>
          </a:p>
          <a:p>
            <a:endParaRPr lang="en-GB" sz="24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Do</a:t>
            </a:r>
            <a:r>
              <a:rPr lang="en-GB" sz="3200" b="1" dirty="0" smtClean="0">
                <a:solidFill>
                  <a:srgbClr val="FF0000"/>
                </a:solidFill>
              </a:rPr>
              <a:t> </a:t>
            </a:r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one</a:t>
            </a:r>
            <a:r>
              <a:rPr lang="en-GB" sz="3200" b="1" dirty="0" smtClean="0">
                <a:solidFill>
                  <a:srgbClr val="FF0000"/>
                </a:solidFill>
              </a:rPr>
              <a:t> </a:t>
            </a:r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thing</a:t>
            </a:r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! </a:t>
            </a:r>
            <a:endParaRPr lang="en-GB" sz="32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7606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GB" sz="2000" b="1" dirty="0" smtClean="0">
                <a:latin typeface="Arial" pitchFamily="34" charset="0"/>
                <a:cs typeface="Arial" pitchFamily="34" charset="0"/>
              </a:rPr>
              <a:t>How you can practise the new language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-GB" sz="2000" dirty="0" smtClean="0">
                <a:latin typeface="Arial" pitchFamily="34" charset="0"/>
                <a:cs typeface="Arial" pitchFamily="34" charset="0"/>
              </a:rPr>
              <a:t>Practise the new language and sounds</a:t>
            </a:r>
          </a:p>
          <a:p>
            <a:pPr lvl="0"/>
            <a:r>
              <a:rPr lang="en-GB" sz="2000" dirty="0" smtClean="0">
                <a:latin typeface="Arial" pitchFamily="34" charset="0"/>
                <a:cs typeface="Arial" pitchFamily="34" charset="0"/>
              </a:rPr>
              <a:t>Review the grammar points</a:t>
            </a:r>
          </a:p>
          <a:p>
            <a:pPr lvl="0"/>
            <a:r>
              <a:rPr lang="en-GB" sz="2000" dirty="0" smtClean="0">
                <a:latin typeface="Arial" pitchFamily="34" charset="0"/>
                <a:cs typeface="Arial" pitchFamily="34" charset="0"/>
              </a:rPr>
              <a:t>Read the dialogues aloud to practice pronunciation and intonation</a:t>
            </a:r>
          </a:p>
          <a:p>
            <a:pPr>
              <a:buNone/>
            </a:pPr>
            <a:endParaRPr lang="en-GB" sz="20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GB" sz="2000" b="1" dirty="0" smtClean="0">
                <a:latin typeface="Arial" pitchFamily="34" charset="0"/>
                <a:cs typeface="Arial" pitchFamily="34" charset="0"/>
              </a:rPr>
              <a:t>What you can do with your class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-GB" sz="2000" dirty="0" smtClean="0">
                <a:latin typeface="Arial" pitchFamily="34" charset="0"/>
                <a:cs typeface="Arial" pitchFamily="34" charset="0"/>
              </a:rPr>
              <a:t>Practise songs/play a game during the week</a:t>
            </a:r>
          </a:p>
          <a:p>
            <a:pPr lvl="0"/>
            <a:r>
              <a:rPr lang="en-GB" sz="2000" dirty="0" smtClean="0">
                <a:latin typeface="Arial" pitchFamily="34" charset="0"/>
                <a:cs typeface="Arial" pitchFamily="34" charset="0"/>
              </a:rPr>
              <a:t>Start getting the class to start creating simple dialogues with props</a:t>
            </a:r>
          </a:p>
          <a:p>
            <a:pPr lvl="0"/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GB" sz="2000" b="1" dirty="0" smtClean="0">
                <a:latin typeface="Arial" pitchFamily="34" charset="0"/>
                <a:cs typeface="Arial" pitchFamily="34" charset="0"/>
              </a:rPr>
              <a:t>Classroom routine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-GB" sz="2000" dirty="0" smtClean="0">
                <a:latin typeface="Arial" pitchFamily="34" charset="0"/>
                <a:cs typeface="Arial" pitchFamily="34" charset="0"/>
              </a:rPr>
              <a:t>Greet the class in French ‘</a:t>
            </a:r>
            <a:r>
              <a:rPr lang="en-GB" sz="2000" i="1" dirty="0" smtClean="0">
                <a:latin typeface="Arial" pitchFamily="34" charset="0"/>
                <a:cs typeface="Arial" pitchFamily="34" charset="0"/>
              </a:rPr>
              <a:t>Bonjour’ ‘Au </a:t>
            </a:r>
            <a:r>
              <a:rPr lang="en-GB" sz="2000" i="1" dirty="0" err="1" smtClean="0">
                <a:latin typeface="Arial" pitchFamily="34" charset="0"/>
                <a:cs typeface="Arial" pitchFamily="34" charset="0"/>
              </a:rPr>
              <a:t>revoir</a:t>
            </a:r>
            <a:r>
              <a:rPr lang="en-GB" sz="2000" i="1" dirty="0" smtClean="0">
                <a:latin typeface="Arial" pitchFamily="34" charset="0"/>
                <a:cs typeface="Arial" pitchFamily="34" charset="0"/>
              </a:rPr>
              <a:t>’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-GB" sz="2000" dirty="0" smtClean="0">
                <a:latin typeface="Arial" pitchFamily="34" charset="0"/>
                <a:cs typeface="Arial" pitchFamily="34" charset="0"/>
              </a:rPr>
              <a:t>Ask them to respond to the register in French</a:t>
            </a:r>
            <a:r>
              <a:rPr lang="en-GB" sz="2000" i="1" dirty="0" smtClean="0">
                <a:latin typeface="Arial" pitchFamily="34" charset="0"/>
                <a:cs typeface="Arial" pitchFamily="34" charset="0"/>
              </a:rPr>
              <a:t> ‘Bonjour Madame…/Monsieur…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or with a part of the body or with how they feel using the new expressions</a:t>
            </a:r>
          </a:p>
          <a:p>
            <a:pPr>
              <a:buNone/>
            </a:pPr>
            <a:endParaRPr lang="en-GB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-108520" y="52592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8" name="Picture 4" descr="Creative Commons Licen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858525"/>
            <a:ext cx="84772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79512" y="6127829"/>
            <a:ext cx="9360024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 Languages Project, 2015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2015 for the Ensemble Languages Project, 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Ensemble_Let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Enjoy Songs </a:t>
            </a:r>
            <a:r>
              <a:rPr kumimoji="0" lang="en-GB" alt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Session </a:t>
            </a:r>
            <a:r>
              <a:rPr kumimoji="0" lang="en-GB" alt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work is licensed under the Creative Commons Attribution-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NonCommercial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4.0 International License: http://creativecommons.org/licenses/by-nc/4.0/.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976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1438</TotalTime>
  <Words>289</Words>
  <Application>Microsoft Office PowerPoint</Application>
  <PresentationFormat>On-screen Show (4:3)</PresentationFormat>
  <Paragraphs>84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Arial Narrow</vt:lpstr>
      <vt:lpstr>Calibri</vt:lpstr>
      <vt:lpstr>Comic Sans MS</vt:lpstr>
      <vt:lpstr>Times New Roman</vt:lpstr>
      <vt:lpstr>Office Theme</vt:lpstr>
      <vt:lpstr>PowerPoint Presentation</vt:lpstr>
      <vt:lpstr>Let's enjoy songs – Session 5 </vt:lpstr>
      <vt:lpstr>New language</vt:lpstr>
      <vt:lpstr>Example more extended dialogue</vt:lpstr>
      <vt:lpstr>Grammar focus</vt:lpstr>
      <vt:lpstr>Teaching Tips</vt:lpstr>
      <vt:lpstr>Do one thing!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Love one song</dc:title>
  <dc:creator>Bridget</dc:creator>
  <cp:lastModifiedBy>Charlotte Johnston</cp:lastModifiedBy>
  <cp:revision>19</cp:revision>
  <dcterms:created xsi:type="dcterms:W3CDTF">2014-02-11T14:25:34Z</dcterms:created>
  <dcterms:modified xsi:type="dcterms:W3CDTF">2015-05-29T08:47:41Z</dcterms:modified>
</cp:coreProperties>
</file>