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68" r:id="rId2"/>
    <p:sldId id="256" r:id="rId3"/>
    <p:sldId id="266" r:id="rId4"/>
    <p:sldId id="267" r:id="rId5"/>
    <p:sldId id="258" r:id="rId6"/>
    <p:sldId id="262" r:id="rId7"/>
    <p:sldId id="263" r:id="rId8"/>
    <p:sldId id="264" r:id="rId9"/>
    <p:sldId id="265" r:id="rId10"/>
    <p:sldId id="269"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180" autoAdjust="0"/>
  </p:normalViewPr>
  <p:slideViewPr>
    <p:cSldViewPr>
      <p:cViewPr varScale="1">
        <p:scale>
          <a:sx n="62" d="100"/>
          <a:sy n="62" d="100"/>
        </p:scale>
        <p:origin x="72" y="210"/>
      </p:cViewPr>
      <p:guideLst>
        <p:guide orient="horz" pos="2160"/>
        <p:guide pos="2880"/>
      </p:guideLst>
    </p:cSldViewPr>
  </p:slideViewPr>
  <p:notesTextViewPr>
    <p:cViewPr>
      <p:scale>
        <a:sx n="100" d="100"/>
        <a:sy n="100" d="100"/>
      </p:scale>
      <p:origin x="0" y="0"/>
    </p:cViewPr>
  </p:notesTextViewPr>
  <p:notesViewPr>
    <p:cSldViewPr>
      <p:cViewPr varScale="1">
        <p:scale>
          <a:sx n="49" d="100"/>
          <a:sy n="49" d="100"/>
        </p:scale>
        <p:origin x="-1992"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EB55F17A-047E-4948-BAB2-6EB83BB061A8}" type="datetimeFigureOut">
              <a:rPr lang="en-GB"/>
              <a:pPr>
                <a:defRPr/>
              </a:pPr>
              <a:t>29/05/2015</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7980B4E-C798-4C71-87D9-92FCA2543CE1}" type="slidenum">
              <a:rPr lang="en-GB"/>
              <a:pPr>
                <a:defRPr/>
              </a:pPr>
              <a:t>‹#›</a:t>
            </a:fld>
            <a:endParaRPr lang="en-GB"/>
          </a:p>
        </p:txBody>
      </p:sp>
    </p:spTree>
    <p:extLst>
      <p:ext uri="{BB962C8B-B14F-4D97-AF65-F5344CB8AC3E}">
        <p14:creationId xmlns:p14="http://schemas.microsoft.com/office/powerpoint/2010/main" val="29901654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B6D0C8-31E8-4E8F-885B-E260F8800719}" type="datetimeFigureOut">
              <a:rPr lang="en-GB" smtClean="0"/>
              <a:pPr/>
              <a:t>29/05/2015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DA4EAD-016F-4140-9BEC-5DD7EBCB2BB3}" type="slidenum">
              <a:rPr lang="en-GB" smtClean="0"/>
              <a:pPr/>
              <a:t>‹#›</a:t>
            </a:fld>
            <a:endParaRPr lang="en-GB"/>
          </a:p>
        </p:txBody>
      </p:sp>
    </p:spTree>
    <p:extLst>
      <p:ext uri="{BB962C8B-B14F-4D97-AF65-F5344CB8AC3E}">
        <p14:creationId xmlns:p14="http://schemas.microsoft.com/office/powerpoint/2010/main" val="31788068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0DA4EAD-016F-4140-9BEC-5DD7EBCB2BB3}" type="slidenum">
              <a:rPr lang="en-GB" smtClean="0"/>
              <a:pPr/>
              <a:t>4</a:t>
            </a:fld>
            <a:endParaRPr lang="en-GB"/>
          </a:p>
        </p:txBody>
      </p:sp>
    </p:spTree>
    <p:extLst>
      <p:ext uri="{BB962C8B-B14F-4D97-AF65-F5344CB8AC3E}">
        <p14:creationId xmlns:p14="http://schemas.microsoft.com/office/powerpoint/2010/main" val="91383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0DA4EAD-016F-4140-9BEC-5DD7EBCB2BB3}" type="slidenum">
              <a:rPr lang="en-GB" smtClean="0"/>
              <a:pPr/>
              <a:t>5</a:t>
            </a:fld>
            <a:endParaRPr lang="en-GB"/>
          </a:p>
        </p:txBody>
      </p:sp>
    </p:spTree>
    <p:extLst>
      <p:ext uri="{BB962C8B-B14F-4D97-AF65-F5344CB8AC3E}">
        <p14:creationId xmlns:p14="http://schemas.microsoft.com/office/powerpoint/2010/main" val="1740439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AD1535BA-D549-4E37-B446-AF8E67883C3A}" type="datetimeFigureOut">
              <a:rPr lang="en-GB"/>
              <a:pPr>
                <a:defRPr/>
              </a:pPr>
              <a:t>29/05/2015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2B0EF40-006D-4304-94B0-DCFFC4AB0824}"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D3735B0C-731E-48BD-A511-CBB71F60972A}" type="datetimeFigureOut">
              <a:rPr lang="en-GB"/>
              <a:pPr>
                <a:defRPr/>
              </a:pPr>
              <a:t>29/05/2015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DDA51AA-B1DF-4F6D-A39A-7B947B13B493}"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80A4866D-09FC-46F1-B6B0-7E30B3CE18B6}" type="datetimeFigureOut">
              <a:rPr lang="en-GB"/>
              <a:pPr>
                <a:defRPr/>
              </a:pPr>
              <a:t>29/05/2015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6D49B5A-EFF1-46F9-9707-6A832288B6EA}"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B7D67E6B-973A-417B-B50D-E3D7A22664D6}" type="datetimeFigureOut">
              <a:rPr lang="en-GB"/>
              <a:pPr>
                <a:defRPr/>
              </a:pPr>
              <a:t>29/05/2015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207F7AA-DA1C-4A84-BA8B-63E8BAE7B565}"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8503818-0E6B-4785-B105-921AB072F23F}" type="datetimeFigureOut">
              <a:rPr lang="en-GB"/>
              <a:pPr>
                <a:defRPr/>
              </a:pPr>
              <a:t>29/05/2015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C198A13-DE5F-4BEE-B765-747118C24540}"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CC8EAA01-6B73-42A2-B75F-FA68D85860CF}" type="datetimeFigureOut">
              <a:rPr lang="en-GB"/>
              <a:pPr>
                <a:defRPr/>
              </a:pPr>
              <a:t>29/05/2015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E8EBF6C6-AD01-4CFB-ACF7-36E75F620EA6}"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6950BEEA-E7B3-4FE2-985D-1031FD32E28B}" type="datetimeFigureOut">
              <a:rPr lang="en-GB"/>
              <a:pPr>
                <a:defRPr/>
              </a:pPr>
              <a:t>29/05/2015</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A1FB68B0-04FB-4AF0-92CA-1695B4AB61E1}"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3440D69C-10E2-450D-89AA-01EB07F5294F}" type="datetimeFigureOut">
              <a:rPr lang="en-GB"/>
              <a:pPr>
                <a:defRPr/>
              </a:pPr>
              <a:t>29/05/2015</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B33B3AEE-D062-40BA-ACE2-1A37AF18B88A}"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61E6648-77A9-4255-8055-DAB8C797B475}" type="datetimeFigureOut">
              <a:rPr lang="en-GB"/>
              <a:pPr>
                <a:defRPr/>
              </a:pPr>
              <a:t>29/05/2015</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E5597319-89C1-4914-A8C1-BCA122839F38}"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CB200A2-7E34-499A-A479-23B0289D0CDB}" type="datetimeFigureOut">
              <a:rPr lang="en-GB"/>
              <a:pPr>
                <a:defRPr/>
              </a:pPr>
              <a:t>29/05/2015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1E3EB227-F67F-4209-A490-19AB6890BF9D}"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38098C6-2A16-44EC-BCF7-A878F1ADDB14}" type="datetimeFigureOut">
              <a:rPr lang="en-GB"/>
              <a:pPr>
                <a:defRPr/>
              </a:pPr>
              <a:t>29/05/2015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4AB7830-20BD-4FAC-8F7D-9949126F0E14}"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7DC3F279-01AD-4D5E-AE11-AD248D31B256}" type="datetimeFigureOut">
              <a:rPr lang="en-GB"/>
              <a:pPr>
                <a:defRPr/>
              </a:pPr>
              <a:t>29/05/2015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C1E7D70A-40CA-41F6-9C50-99B5FFA8C8D7}"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27584" y="3717032"/>
            <a:ext cx="7772400" cy="792088"/>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6000" b="1" dirty="0" smtClean="0">
                <a:solidFill>
                  <a:srgbClr val="6DC1E3"/>
                </a:solidFill>
                <a:latin typeface="Comic Sans MS" panose="030F0702030302020204" pitchFamily="66" charset="0"/>
              </a:rPr>
              <a:t>Let’s</a:t>
            </a:r>
            <a:r>
              <a:rPr lang="en-GB" b="1" dirty="0" smtClean="0">
                <a:solidFill>
                  <a:srgbClr val="6DC1E3"/>
                </a:solidFill>
                <a:latin typeface="Comic Sans MS" panose="030F0702030302020204" pitchFamily="66" charset="0"/>
              </a:rPr>
              <a:t> </a:t>
            </a:r>
            <a:r>
              <a:rPr lang="en-GB" sz="5400" b="1" dirty="0" smtClean="0">
                <a:solidFill>
                  <a:srgbClr val="6DC1E3"/>
                </a:solidFill>
                <a:latin typeface="Comic Sans MS" panose="030F0702030302020204" pitchFamily="66" charset="0"/>
              </a:rPr>
              <a:t>enjoy</a:t>
            </a:r>
            <a:r>
              <a:rPr lang="en-GB" b="1" dirty="0" smtClean="0">
                <a:solidFill>
                  <a:srgbClr val="6DC1E3"/>
                </a:solidFill>
                <a:latin typeface="Comic Sans MS" panose="030F0702030302020204" pitchFamily="66" charset="0"/>
              </a:rPr>
              <a:t> </a:t>
            </a:r>
            <a:r>
              <a:rPr lang="en-GB" sz="6000" b="1" dirty="0" smtClean="0">
                <a:solidFill>
                  <a:srgbClr val="6DC1E3"/>
                </a:solidFill>
                <a:latin typeface="Comic Sans MS" panose="030F0702030302020204" pitchFamily="66" charset="0"/>
              </a:rPr>
              <a:t>stories</a:t>
            </a:r>
            <a:endParaRPr lang="en-GB" sz="6000" b="1" dirty="0">
              <a:solidFill>
                <a:srgbClr val="6DC1E3"/>
              </a:solidFill>
              <a:latin typeface="Comic Sans MS" panose="030F0702030302020204" pitchFamily="66" charset="0"/>
            </a:endParaRPr>
          </a:p>
        </p:txBody>
      </p:sp>
      <p:sp>
        <p:nvSpPr>
          <p:cNvPr id="5" name="Subtitle 2"/>
          <p:cNvSpPr txBox="1">
            <a:spLocks/>
          </p:cNvSpPr>
          <p:nvPr/>
        </p:nvSpPr>
        <p:spPr>
          <a:xfrm>
            <a:off x="1371600" y="4671213"/>
            <a:ext cx="6400800" cy="12241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b="1" dirty="0" smtClean="0"/>
              <a:t>Session </a:t>
            </a:r>
            <a:r>
              <a:rPr lang="en-GB" b="1" dirty="0" smtClean="0"/>
              <a:t>3 Takeaway Notes</a:t>
            </a:r>
            <a:endParaRPr lang="en-GB" b="1"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3767138" y="838429"/>
            <a:ext cx="1609725" cy="1276350"/>
          </a:xfrm>
          <a:prstGeom prst="rect">
            <a:avLst/>
          </a:prstGeom>
        </p:spPr>
      </p:pic>
    </p:spTree>
    <p:extLst>
      <p:ext uri="{BB962C8B-B14F-4D97-AF65-F5344CB8AC3E}">
        <p14:creationId xmlns:p14="http://schemas.microsoft.com/office/powerpoint/2010/main" val="33761790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08520" y="52592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8" name="Picture 4" descr="Creative Commons Licen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858525"/>
            <a:ext cx="847725" cy="3048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6"/>
          <p:cNvSpPr>
            <a:spLocks noChangeArrowheads="1"/>
          </p:cNvSpPr>
          <p:nvPr/>
        </p:nvSpPr>
        <p:spPr bwMode="auto">
          <a:xfrm>
            <a:off x="179512" y="6127829"/>
            <a:ext cx="9360024"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 Languages Project, 2015</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2015 for the Ensemble Languages Project, </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Ensemble_Let</a:t>
            </a:r>
            <a:r>
              <a:rPr kumimoji="0" lang="en-GB" altLang="en-US" sz="110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s</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Enjoy </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Stories</a:t>
            </a:r>
            <a:r>
              <a:rPr kumimoji="0" lang="en-GB" altLang="en-US" sz="1100" b="1" i="0" u="none" strike="noStrike" cap="none" normalizeH="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Session 3 Takeaway Notes</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This work is licensed under the Creative Commons Attribution-</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NonCommercial</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4.0 International License: http://creativecommons.org/licenses/by-nc/4.0/.</a:t>
            </a: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522034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052513"/>
            <a:ext cx="8229600" cy="5073650"/>
          </a:xfrm>
        </p:spPr>
        <p:txBody>
          <a:bodyPr>
            <a:normAutofit/>
          </a:bodyPr>
          <a:lstStyle/>
          <a:p>
            <a:pPr algn="ctr">
              <a:buFont typeface="Arial" charset="0"/>
              <a:buNone/>
            </a:pPr>
            <a:r>
              <a:rPr lang="fr-FR" b="1" dirty="0">
                <a:solidFill>
                  <a:srgbClr val="6DC1E3"/>
                </a:solidFill>
                <a:latin typeface="Comic Sans MS" panose="030F0702030302020204" pitchFamily="66" charset="0"/>
                <a:ea typeface="+mj-ea"/>
                <a:cs typeface="+mj-cs"/>
              </a:rPr>
              <a:t>Les </a:t>
            </a:r>
            <a:r>
              <a:rPr lang="fr-FR" b="1" dirty="0">
                <a:solidFill>
                  <a:srgbClr val="6DC1E3"/>
                </a:solidFill>
                <a:latin typeface="Comic Sans MS" panose="030F0702030302020204" pitchFamily="66" charset="0"/>
                <a:ea typeface="+mj-ea"/>
                <a:cs typeface="+mj-cs"/>
              </a:rPr>
              <a:t>quatre</a:t>
            </a:r>
            <a:r>
              <a:rPr lang="fr-FR" b="1" dirty="0">
                <a:solidFill>
                  <a:srgbClr val="6DC1E3"/>
                </a:solidFill>
                <a:latin typeface="Comic Sans MS" panose="030F0702030302020204" pitchFamily="66" charset="0"/>
                <a:ea typeface="+mj-ea"/>
                <a:cs typeface="+mj-cs"/>
              </a:rPr>
              <a:t> saisons - </a:t>
            </a:r>
            <a:r>
              <a:rPr lang="fr-FR" b="1" dirty="0" err="1">
                <a:solidFill>
                  <a:srgbClr val="6DC1E3"/>
                </a:solidFill>
                <a:latin typeface="Comic Sans MS" panose="030F0702030302020204" pitchFamily="66" charset="0"/>
                <a:ea typeface="+mj-ea"/>
                <a:cs typeface="+mj-cs"/>
              </a:rPr>
              <a:t>recap</a:t>
            </a:r>
            <a:r>
              <a:rPr lang="fr-FR" b="1" i="1" dirty="0" smtClean="0">
                <a:solidFill>
                  <a:srgbClr val="FF0000"/>
                </a:solidFill>
              </a:rPr>
              <a:t/>
            </a:r>
            <a:br>
              <a:rPr lang="fr-FR" b="1" i="1" dirty="0" smtClean="0">
                <a:solidFill>
                  <a:srgbClr val="FF0000"/>
                </a:solidFill>
              </a:rPr>
            </a:br>
            <a:endParaRPr lang="fr-FR" i="1" dirty="0" smtClean="0">
              <a:solidFill>
                <a:srgbClr val="FF0000"/>
              </a:solidFill>
            </a:endParaRPr>
          </a:p>
          <a:p>
            <a:r>
              <a:rPr lang="fr-FR" sz="2800" i="1" dirty="0" smtClean="0"/>
              <a:t>au printemps </a:t>
            </a:r>
            <a:r>
              <a:rPr lang="fr-FR" sz="2800" dirty="0" smtClean="0"/>
              <a:t>– in </a:t>
            </a:r>
            <a:r>
              <a:rPr lang="fr-FR" sz="2800" dirty="0" err="1" smtClean="0"/>
              <a:t>spring</a:t>
            </a:r>
            <a:endParaRPr lang="fr-FR" sz="2800" dirty="0" smtClean="0"/>
          </a:p>
          <a:p>
            <a:r>
              <a:rPr lang="fr-FR" sz="2800" i="1" dirty="0" smtClean="0"/>
              <a:t>en été </a:t>
            </a:r>
            <a:r>
              <a:rPr lang="fr-FR" sz="2800" dirty="0" smtClean="0"/>
              <a:t>– in </a:t>
            </a:r>
            <a:r>
              <a:rPr lang="fr-FR" sz="2800" dirty="0" err="1" smtClean="0"/>
              <a:t>summer</a:t>
            </a:r>
            <a:endParaRPr lang="fr-FR" sz="2800" dirty="0" smtClean="0"/>
          </a:p>
          <a:p>
            <a:r>
              <a:rPr lang="fr-FR" sz="2800" i="1" dirty="0" smtClean="0"/>
              <a:t>en automne –</a:t>
            </a:r>
            <a:r>
              <a:rPr lang="fr-FR" sz="2800" dirty="0" smtClean="0"/>
              <a:t> in </a:t>
            </a:r>
            <a:r>
              <a:rPr lang="fr-FR" sz="2800" dirty="0" err="1" smtClean="0"/>
              <a:t>autumn</a:t>
            </a:r>
            <a:endParaRPr lang="fr-FR" sz="2800" dirty="0" smtClean="0"/>
          </a:p>
          <a:p>
            <a:r>
              <a:rPr lang="fr-FR" sz="2800" i="1" dirty="0" smtClean="0"/>
              <a:t>en hiver </a:t>
            </a:r>
            <a:r>
              <a:rPr lang="fr-FR" sz="2800" dirty="0" smtClean="0"/>
              <a:t>– in </a:t>
            </a:r>
            <a:r>
              <a:rPr lang="fr-FR" sz="2800" dirty="0" err="1" smtClean="0"/>
              <a:t>winter</a:t>
            </a:r>
            <a:endParaRPr lang="fr-FR" sz="2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200" b="1" dirty="0">
                <a:solidFill>
                  <a:srgbClr val="6DC1E3"/>
                </a:solidFill>
                <a:latin typeface="Comic Sans MS" panose="030F0702030302020204" pitchFamily="66" charset="0"/>
              </a:rPr>
              <a:t>Les</a:t>
            </a:r>
            <a:r>
              <a:rPr lang="fr-FR" sz="3200" b="1" dirty="0">
                <a:solidFill>
                  <a:srgbClr val="6DC1E3"/>
                </a:solidFill>
                <a:latin typeface="Comic Sans MS" panose="030F0702030302020204" pitchFamily="66" charset="0"/>
              </a:rPr>
              <a:t> sports – </a:t>
            </a:r>
            <a:r>
              <a:rPr lang="fr-FR" sz="3200" b="1" dirty="0" err="1">
                <a:solidFill>
                  <a:srgbClr val="6DC1E3"/>
                </a:solidFill>
                <a:latin typeface="Comic Sans MS" panose="030F0702030302020204" pitchFamily="66" charset="0"/>
              </a:rPr>
              <a:t>recap</a:t>
            </a:r>
            <a:r>
              <a:rPr lang="fr-FR" sz="3200" b="1" dirty="0">
                <a:solidFill>
                  <a:srgbClr val="6DC1E3"/>
                </a:solidFill>
                <a:latin typeface="Comic Sans MS" panose="030F0702030302020204" pitchFamily="66" charset="0"/>
              </a:rPr>
              <a:t> </a:t>
            </a:r>
            <a:r>
              <a:rPr lang="en-GB" dirty="0" smtClean="0"/>
              <a:t/>
            </a:r>
            <a:br>
              <a:rPr lang="en-GB" dirty="0" smtClean="0"/>
            </a:br>
            <a:endParaRPr lang="en-GB" dirty="0"/>
          </a:p>
        </p:txBody>
      </p:sp>
      <p:sp>
        <p:nvSpPr>
          <p:cNvPr id="3" name="Content Placeholder 2"/>
          <p:cNvSpPr>
            <a:spLocks noGrp="1"/>
          </p:cNvSpPr>
          <p:nvPr>
            <p:ph idx="1"/>
          </p:nvPr>
        </p:nvSpPr>
        <p:spPr>
          <a:xfrm>
            <a:off x="251520" y="1340768"/>
            <a:ext cx="8651304" cy="4525963"/>
          </a:xfrm>
        </p:spPr>
        <p:txBody>
          <a:bodyPr/>
          <a:lstStyle/>
          <a:p>
            <a:r>
              <a:rPr lang="fr-FR" i="1" dirty="0" smtClean="0"/>
              <a:t>il/elle joue au foot </a:t>
            </a:r>
            <a:r>
              <a:rPr lang="fr-FR" dirty="0" smtClean="0"/>
              <a:t>– </a:t>
            </a:r>
            <a:r>
              <a:rPr lang="fr-FR" dirty="0" err="1" smtClean="0"/>
              <a:t>he</a:t>
            </a:r>
            <a:r>
              <a:rPr lang="fr-FR" dirty="0" smtClean="0"/>
              <a:t>/</a:t>
            </a:r>
            <a:r>
              <a:rPr lang="fr-FR" dirty="0" err="1" smtClean="0"/>
              <a:t>she</a:t>
            </a:r>
            <a:r>
              <a:rPr lang="fr-FR" dirty="0" smtClean="0"/>
              <a:t> </a:t>
            </a:r>
            <a:r>
              <a:rPr lang="fr-FR" dirty="0" err="1" smtClean="0"/>
              <a:t>is</a:t>
            </a:r>
            <a:r>
              <a:rPr lang="fr-FR" dirty="0" smtClean="0"/>
              <a:t> </a:t>
            </a:r>
            <a:r>
              <a:rPr lang="fr-FR" dirty="0" err="1" smtClean="0"/>
              <a:t>playing</a:t>
            </a:r>
            <a:r>
              <a:rPr lang="fr-FR" dirty="0" smtClean="0"/>
              <a:t> football</a:t>
            </a:r>
            <a:endParaRPr lang="en-GB" dirty="0" smtClean="0"/>
          </a:p>
          <a:p>
            <a:r>
              <a:rPr lang="fr-FR" i="1" dirty="0" smtClean="0"/>
              <a:t>il/elle joue au tennis</a:t>
            </a:r>
            <a:r>
              <a:rPr lang="fr-FR" dirty="0" smtClean="0"/>
              <a:t> – </a:t>
            </a:r>
            <a:r>
              <a:rPr lang="fr-FR" dirty="0" err="1" smtClean="0"/>
              <a:t>he</a:t>
            </a:r>
            <a:r>
              <a:rPr lang="fr-FR" dirty="0" smtClean="0"/>
              <a:t>/</a:t>
            </a:r>
            <a:r>
              <a:rPr lang="fr-FR" dirty="0" err="1" smtClean="0"/>
              <a:t>she</a:t>
            </a:r>
            <a:r>
              <a:rPr lang="fr-FR" dirty="0" smtClean="0"/>
              <a:t> </a:t>
            </a:r>
            <a:r>
              <a:rPr lang="fr-FR" dirty="0" err="1" smtClean="0"/>
              <a:t>is</a:t>
            </a:r>
            <a:r>
              <a:rPr lang="fr-FR" dirty="0" smtClean="0"/>
              <a:t> </a:t>
            </a:r>
            <a:r>
              <a:rPr lang="fr-FR" dirty="0" err="1" smtClean="0"/>
              <a:t>playing</a:t>
            </a:r>
            <a:r>
              <a:rPr lang="fr-FR" dirty="0" smtClean="0"/>
              <a:t> tennis</a:t>
            </a:r>
            <a:endParaRPr lang="en-GB" dirty="0" smtClean="0"/>
          </a:p>
          <a:p>
            <a:r>
              <a:rPr lang="fr-FR" i="1" dirty="0" smtClean="0"/>
              <a:t>il/elle joue au rugby</a:t>
            </a:r>
            <a:r>
              <a:rPr lang="fr-FR" dirty="0" smtClean="0"/>
              <a:t> – </a:t>
            </a:r>
            <a:r>
              <a:rPr lang="fr-FR" dirty="0" err="1" smtClean="0"/>
              <a:t>he</a:t>
            </a:r>
            <a:r>
              <a:rPr lang="fr-FR" dirty="0" smtClean="0"/>
              <a:t>/</a:t>
            </a:r>
            <a:r>
              <a:rPr lang="fr-FR" dirty="0" err="1" smtClean="0"/>
              <a:t>she</a:t>
            </a:r>
            <a:r>
              <a:rPr lang="fr-FR" dirty="0" smtClean="0"/>
              <a:t> </a:t>
            </a:r>
            <a:r>
              <a:rPr lang="fr-FR" dirty="0" err="1" smtClean="0"/>
              <a:t>is</a:t>
            </a:r>
            <a:r>
              <a:rPr lang="fr-FR" dirty="0" smtClean="0"/>
              <a:t> </a:t>
            </a:r>
            <a:r>
              <a:rPr lang="fr-FR" dirty="0" err="1" smtClean="0"/>
              <a:t>playing</a:t>
            </a:r>
            <a:r>
              <a:rPr lang="fr-FR" dirty="0" smtClean="0"/>
              <a:t> rugby</a:t>
            </a:r>
            <a:endParaRPr lang="en-GB" dirty="0" smtClean="0"/>
          </a:p>
          <a:p>
            <a:r>
              <a:rPr lang="fr-FR" i="1" dirty="0" smtClean="0"/>
              <a:t>il/elle joue au golf</a:t>
            </a:r>
            <a:r>
              <a:rPr lang="fr-FR" dirty="0" smtClean="0"/>
              <a:t> – </a:t>
            </a:r>
            <a:r>
              <a:rPr lang="fr-FR" dirty="0" err="1" smtClean="0"/>
              <a:t>he</a:t>
            </a:r>
            <a:r>
              <a:rPr lang="fr-FR" dirty="0" smtClean="0"/>
              <a:t>/</a:t>
            </a:r>
            <a:r>
              <a:rPr lang="fr-FR" dirty="0" err="1" smtClean="0"/>
              <a:t>she</a:t>
            </a:r>
            <a:r>
              <a:rPr lang="fr-FR" dirty="0" smtClean="0"/>
              <a:t> </a:t>
            </a:r>
            <a:r>
              <a:rPr lang="fr-FR" dirty="0" err="1" smtClean="0"/>
              <a:t>is</a:t>
            </a:r>
            <a:r>
              <a:rPr lang="fr-FR" dirty="0" smtClean="0"/>
              <a:t> </a:t>
            </a:r>
            <a:r>
              <a:rPr lang="fr-FR" dirty="0" err="1" smtClean="0"/>
              <a:t>playing</a:t>
            </a:r>
            <a:r>
              <a:rPr lang="fr-FR" dirty="0" smtClean="0"/>
              <a:t> golf</a:t>
            </a:r>
            <a:endParaRPr lang="en-GB" dirty="0" smtClean="0"/>
          </a:p>
          <a:p>
            <a:r>
              <a:rPr lang="fr-FR" i="1" dirty="0" smtClean="0"/>
              <a:t>il/elle joue au pingpong</a:t>
            </a:r>
            <a:r>
              <a:rPr lang="fr-FR" dirty="0" smtClean="0"/>
              <a:t> – </a:t>
            </a:r>
            <a:r>
              <a:rPr lang="fr-FR" dirty="0" err="1" smtClean="0"/>
              <a:t>he</a:t>
            </a:r>
            <a:r>
              <a:rPr lang="fr-FR" dirty="0" smtClean="0"/>
              <a:t>/</a:t>
            </a:r>
            <a:r>
              <a:rPr lang="fr-FR" dirty="0" err="1" smtClean="0"/>
              <a:t>she</a:t>
            </a:r>
            <a:r>
              <a:rPr lang="fr-FR" dirty="0" smtClean="0"/>
              <a:t> </a:t>
            </a:r>
            <a:r>
              <a:rPr lang="fr-FR" dirty="0" err="1" smtClean="0"/>
              <a:t>is</a:t>
            </a:r>
            <a:r>
              <a:rPr lang="fr-FR" dirty="0" smtClean="0"/>
              <a:t> </a:t>
            </a:r>
            <a:r>
              <a:rPr lang="fr-FR" dirty="0" err="1" smtClean="0"/>
              <a:t>playing</a:t>
            </a:r>
            <a:r>
              <a:rPr lang="fr-FR" dirty="0" smtClean="0"/>
              <a:t> table tennis </a:t>
            </a:r>
            <a:endParaRPr lang="en-GB" dirty="0" smtClean="0"/>
          </a:p>
          <a:p>
            <a:r>
              <a:rPr lang="fr-FR" i="1" dirty="0" smtClean="0"/>
              <a:t>il/elle joue au hockey</a:t>
            </a:r>
            <a:r>
              <a:rPr lang="fr-FR" dirty="0" smtClean="0"/>
              <a:t> – </a:t>
            </a:r>
            <a:r>
              <a:rPr lang="fr-FR" dirty="0" err="1" smtClean="0"/>
              <a:t>he</a:t>
            </a:r>
            <a:r>
              <a:rPr lang="fr-FR" dirty="0" smtClean="0"/>
              <a:t>/</a:t>
            </a:r>
            <a:r>
              <a:rPr lang="fr-FR" dirty="0" err="1" smtClean="0"/>
              <a:t>she</a:t>
            </a:r>
            <a:r>
              <a:rPr lang="fr-FR" dirty="0" smtClean="0"/>
              <a:t> </a:t>
            </a:r>
            <a:r>
              <a:rPr lang="fr-FR" dirty="0" err="1" smtClean="0"/>
              <a:t>is</a:t>
            </a:r>
            <a:r>
              <a:rPr lang="fr-FR" dirty="0" smtClean="0"/>
              <a:t> </a:t>
            </a:r>
            <a:r>
              <a:rPr lang="fr-FR" dirty="0" err="1" smtClean="0"/>
              <a:t>playing</a:t>
            </a:r>
            <a:r>
              <a:rPr lang="fr-FR" dirty="0" smtClean="0"/>
              <a:t> hockey</a:t>
            </a:r>
            <a:endParaRPr lang="en-GB" dirty="0" smtClean="0"/>
          </a:p>
          <a:p>
            <a:r>
              <a:rPr lang="fr-FR" i="1" dirty="0" smtClean="0"/>
              <a:t>il/elle joue à la </a:t>
            </a:r>
            <a:r>
              <a:rPr lang="fr-FR" i="1" dirty="0" err="1" smtClean="0"/>
              <a:t>Wii</a:t>
            </a:r>
            <a:r>
              <a:rPr lang="fr-FR" dirty="0" smtClean="0"/>
              <a:t> – </a:t>
            </a:r>
            <a:r>
              <a:rPr lang="fr-FR" dirty="0" err="1" smtClean="0"/>
              <a:t>he</a:t>
            </a:r>
            <a:r>
              <a:rPr lang="fr-FR" dirty="0" smtClean="0"/>
              <a:t>/</a:t>
            </a:r>
            <a:r>
              <a:rPr lang="fr-FR" dirty="0" err="1" smtClean="0"/>
              <a:t>she</a:t>
            </a:r>
            <a:r>
              <a:rPr lang="fr-FR" dirty="0" smtClean="0"/>
              <a:t> </a:t>
            </a:r>
            <a:r>
              <a:rPr lang="fr-FR" dirty="0" err="1" smtClean="0"/>
              <a:t>is</a:t>
            </a:r>
            <a:r>
              <a:rPr lang="fr-FR" dirty="0" smtClean="0"/>
              <a:t> </a:t>
            </a:r>
            <a:r>
              <a:rPr lang="fr-FR" dirty="0" err="1" smtClean="0"/>
              <a:t>playing</a:t>
            </a:r>
            <a:r>
              <a:rPr lang="fr-FR" dirty="0" smtClean="0"/>
              <a:t> on the </a:t>
            </a:r>
            <a:r>
              <a:rPr lang="fr-FR" dirty="0" err="1" smtClean="0"/>
              <a:t>Wii</a:t>
            </a:r>
            <a:r>
              <a:rPr lang="fr-FR" dirty="0" smtClean="0"/>
              <a:t> </a:t>
            </a:r>
            <a:endParaRPr lang="en-GB" dirty="0" smtClean="0"/>
          </a:p>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chor="t" anchorCtr="0"/>
          <a:lstStyle/>
          <a:p>
            <a:r>
              <a:rPr lang="fr-FR" sz="3200" b="1" dirty="0">
                <a:solidFill>
                  <a:srgbClr val="6DC1E3"/>
                </a:solidFill>
                <a:latin typeface="Comic Sans MS" panose="030F0702030302020204" pitchFamily="66" charset="0"/>
              </a:rPr>
              <a:t>Les</a:t>
            </a:r>
            <a:r>
              <a:rPr lang="fr-FR" b="1" i="1" dirty="0" smtClean="0"/>
              <a:t> </a:t>
            </a:r>
            <a:r>
              <a:rPr lang="fr-FR" sz="3200" b="1" dirty="0">
                <a:solidFill>
                  <a:srgbClr val="6DC1E3"/>
                </a:solidFill>
                <a:latin typeface="Comic Sans MS" panose="030F0702030302020204" pitchFamily="66" charset="0"/>
              </a:rPr>
              <a:t>adjectifs – </a:t>
            </a:r>
            <a:r>
              <a:rPr lang="fr-FR" sz="3200" b="1" dirty="0" err="1">
                <a:solidFill>
                  <a:srgbClr val="6DC1E3"/>
                </a:solidFill>
                <a:latin typeface="Comic Sans MS" panose="030F0702030302020204" pitchFamily="66" charset="0"/>
              </a:rPr>
              <a:t>recap</a:t>
            </a:r>
            <a:r>
              <a:rPr lang="fr-FR" sz="3200" b="1" dirty="0">
                <a:solidFill>
                  <a:srgbClr val="6DC1E3"/>
                </a:solidFill>
                <a:latin typeface="Comic Sans MS" panose="030F0702030302020204" pitchFamily="66" charset="0"/>
              </a:rPr>
              <a:t> </a:t>
            </a:r>
            <a:r>
              <a:rPr lang="en-GB" dirty="0" smtClean="0"/>
              <a:t/>
            </a:r>
            <a:br>
              <a:rPr lang="en-GB" dirty="0" smtClean="0"/>
            </a:br>
            <a:endParaRPr lang="en-GB" dirty="0"/>
          </a:p>
        </p:txBody>
      </p:sp>
      <p:sp>
        <p:nvSpPr>
          <p:cNvPr id="3" name="Content Placeholder 2"/>
          <p:cNvSpPr>
            <a:spLocks noGrp="1"/>
          </p:cNvSpPr>
          <p:nvPr>
            <p:ph idx="1"/>
          </p:nvPr>
        </p:nvSpPr>
        <p:spPr>
          <a:xfrm>
            <a:off x="251520" y="1340768"/>
            <a:ext cx="8651304" cy="4525963"/>
          </a:xfrm>
        </p:spPr>
        <p:txBody>
          <a:bodyPr/>
          <a:lstStyle/>
          <a:p>
            <a:r>
              <a:rPr lang="fr-FR" i="1" dirty="0" smtClean="0"/>
              <a:t>paresseux </a:t>
            </a:r>
            <a:r>
              <a:rPr lang="fr-FR" dirty="0" smtClean="0"/>
              <a:t>– </a:t>
            </a:r>
            <a:r>
              <a:rPr lang="fr-FR" dirty="0" err="1" smtClean="0"/>
              <a:t>lazy</a:t>
            </a:r>
            <a:endParaRPr lang="en-GB" dirty="0" smtClean="0"/>
          </a:p>
          <a:p>
            <a:r>
              <a:rPr lang="fr-FR" i="1" dirty="0" smtClean="0"/>
              <a:t>ennuyeux</a:t>
            </a:r>
            <a:r>
              <a:rPr lang="fr-FR" dirty="0" smtClean="0"/>
              <a:t> – </a:t>
            </a:r>
            <a:r>
              <a:rPr lang="fr-FR" dirty="0" err="1" smtClean="0"/>
              <a:t>boring</a:t>
            </a:r>
            <a:endParaRPr lang="en-GB" dirty="0" smtClean="0"/>
          </a:p>
          <a:p>
            <a:r>
              <a:rPr lang="fr-FR" i="1" dirty="0" smtClean="0"/>
              <a:t>boueux</a:t>
            </a:r>
            <a:r>
              <a:rPr lang="fr-FR" dirty="0" smtClean="0"/>
              <a:t> – </a:t>
            </a:r>
            <a:r>
              <a:rPr lang="fr-FR" dirty="0" err="1" smtClean="0"/>
              <a:t>muddy</a:t>
            </a:r>
            <a:endParaRPr lang="en-GB" dirty="0" smtClean="0"/>
          </a:p>
          <a:p>
            <a:r>
              <a:rPr lang="fr-FR" i="1" dirty="0" smtClean="0"/>
              <a:t>dangereux</a:t>
            </a:r>
            <a:r>
              <a:rPr lang="fr-FR" dirty="0" smtClean="0"/>
              <a:t>– </a:t>
            </a:r>
            <a:r>
              <a:rPr lang="fr-FR" dirty="0" err="1" smtClean="0"/>
              <a:t>dangerous</a:t>
            </a:r>
            <a:endParaRPr lang="en-GB" dirty="0" smtClean="0"/>
          </a:p>
          <a:p>
            <a:r>
              <a:rPr lang="fr-FR" i="1" dirty="0" smtClean="0"/>
              <a:t>fatigant </a:t>
            </a:r>
            <a:r>
              <a:rPr lang="fr-FR" dirty="0" smtClean="0"/>
              <a:t>–</a:t>
            </a:r>
            <a:r>
              <a:rPr lang="fr-FR" dirty="0" err="1" smtClean="0"/>
              <a:t>tiring</a:t>
            </a:r>
            <a:endParaRPr lang="en-GB" dirty="0" smtClean="0"/>
          </a:p>
          <a:p>
            <a:r>
              <a:rPr lang="fr-FR" i="1" dirty="0" smtClean="0"/>
              <a:t>difficile</a:t>
            </a:r>
            <a:r>
              <a:rPr lang="fr-FR" dirty="0" smtClean="0"/>
              <a:t> – </a:t>
            </a:r>
            <a:r>
              <a:rPr lang="fr-FR" dirty="0" err="1" smtClean="0"/>
              <a:t>difficult</a:t>
            </a:r>
            <a:endParaRPr lang="en-GB" dirty="0" smtClean="0"/>
          </a:p>
          <a:p>
            <a:r>
              <a:rPr lang="fr-FR" i="1" dirty="0" smtClean="0"/>
              <a:t>facile </a:t>
            </a:r>
            <a:r>
              <a:rPr lang="fr-FR" dirty="0" smtClean="0"/>
              <a:t>– </a:t>
            </a:r>
            <a:r>
              <a:rPr lang="fr-FR" dirty="0" err="1" smtClean="0"/>
              <a:t>easy</a:t>
            </a:r>
            <a:endParaRPr lang="en-GB" dirty="0" smtClean="0"/>
          </a:p>
          <a:p>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467544" y="0"/>
            <a:ext cx="8229600" cy="1143000"/>
          </a:xfrm>
        </p:spPr>
        <p:txBody>
          <a:bodyPr/>
          <a:lstStyle/>
          <a:p>
            <a:pPr eaLnBrk="1" hangingPunct="1"/>
            <a:r>
              <a:rPr lang="en-GB" sz="3200" b="1" dirty="0">
                <a:solidFill>
                  <a:srgbClr val="6DC1E3"/>
                </a:solidFill>
                <a:latin typeface="Comic Sans MS" panose="030F0702030302020204" pitchFamily="66" charset="0"/>
              </a:rPr>
              <a:t>Phonics</a:t>
            </a:r>
            <a:r>
              <a:rPr lang="en-GB" b="1" dirty="0" smtClean="0">
                <a:solidFill>
                  <a:srgbClr val="FF0000"/>
                </a:solidFill>
              </a:rPr>
              <a:t> </a:t>
            </a:r>
            <a:r>
              <a:rPr lang="en-GB" sz="3200" b="1" dirty="0">
                <a:solidFill>
                  <a:srgbClr val="6DC1E3"/>
                </a:solidFill>
                <a:latin typeface="Comic Sans MS" panose="030F0702030302020204" pitchFamily="66" charset="0"/>
              </a:rPr>
              <a:t>focus</a:t>
            </a:r>
          </a:p>
        </p:txBody>
      </p:sp>
      <p:sp>
        <p:nvSpPr>
          <p:cNvPr id="3" name="Content Placeholder 2"/>
          <p:cNvSpPr>
            <a:spLocks noGrp="1"/>
          </p:cNvSpPr>
          <p:nvPr>
            <p:ph idx="1"/>
          </p:nvPr>
        </p:nvSpPr>
        <p:spPr>
          <a:xfrm>
            <a:off x="467544" y="1340768"/>
            <a:ext cx="8507288" cy="5256584"/>
          </a:xfrm>
        </p:spPr>
        <p:txBody>
          <a:bodyPr>
            <a:normAutofit/>
          </a:bodyPr>
          <a:lstStyle/>
          <a:p>
            <a:r>
              <a:rPr lang="en-GB" sz="3500" b="1" i="1" dirty="0" err="1" smtClean="0"/>
              <a:t>eux</a:t>
            </a:r>
            <a:r>
              <a:rPr lang="en-GB" sz="3500" b="1" i="1" dirty="0" smtClean="0"/>
              <a:t> </a:t>
            </a:r>
            <a:r>
              <a:rPr lang="en-GB" sz="3500" i="1" dirty="0" smtClean="0"/>
              <a:t>–</a:t>
            </a:r>
            <a:r>
              <a:rPr lang="en-GB" sz="3500" b="1" i="1" dirty="0" smtClean="0"/>
              <a:t> </a:t>
            </a:r>
            <a:r>
              <a:rPr lang="en-GB" sz="3500" dirty="0" smtClean="0"/>
              <a:t>silent</a:t>
            </a:r>
            <a:r>
              <a:rPr lang="en-GB" sz="3500" b="1" i="1" dirty="0" smtClean="0"/>
              <a:t> </a:t>
            </a:r>
            <a:r>
              <a:rPr lang="en-GB" sz="3500" i="1" dirty="0" smtClean="0"/>
              <a:t>x, </a:t>
            </a:r>
            <a:r>
              <a:rPr lang="en-GB" sz="3500" i="1" dirty="0" err="1" smtClean="0"/>
              <a:t>eu</a:t>
            </a:r>
            <a:r>
              <a:rPr lang="en-GB" sz="3500" i="1" dirty="0" smtClean="0"/>
              <a:t> </a:t>
            </a:r>
            <a:r>
              <a:rPr lang="en-GB" sz="3500" dirty="0" smtClean="0"/>
              <a:t>as in </a:t>
            </a:r>
            <a:r>
              <a:rPr lang="en-GB" sz="3500" i="1" dirty="0" err="1" smtClean="0"/>
              <a:t>deux</a:t>
            </a:r>
            <a:r>
              <a:rPr lang="en-GB" sz="3500" i="1" dirty="0" smtClean="0"/>
              <a:t>, </a:t>
            </a:r>
            <a:r>
              <a:rPr lang="en-GB" sz="3500" i="1" dirty="0" err="1" smtClean="0"/>
              <a:t>neuf</a:t>
            </a:r>
            <a:endParaRPr lang="en-GB" sz="3500" dirty="0" smtClean="0"/>
          </a:p>
          <a:p>
            <a:r>
              <a:rPr lang="fr-FR" sz="3500" b="1" i="1" dirty="0" smtClean="0"/>
              <a:t>ennuyeux </a:t>
            </a:r>
            <a:r>
              <a:rPr lang="en-GB" sz="3500" i="1" dirty="0" smtClean="0"/>
              <a:t>–</a:t>
            </a:r>
            <a:r>
              <a:rPr lang="fr-FR" sz="3500" b="1" i="1" dirty="0" smtClean="0"/>
              <a:t> </a:t>
            </a:r>
            <a:r>
              <a:rPr lang="fr-FR" sz="3500" i="1" dirty="0" smtClean="0"/>
              <a:t>en </a:t>
            </a:r>
            <a:r>
              <a:rPr lang="fr-FR" sz="3500" dirty="0" smtClean="0"/>
              <a:t>as in</a:t>
            </a:r>
            <a:r>
              <a:rPr lang="fr-FR" sz="3500" i="1" dirty="0" smtClean="0"/>
              <a:t> en suite, </a:t>
            </a:r>
            <a:r>
              <a:rPr lang="en-GB" sz="3600" dirty="0" smtClean="0"/>
              <a:t>and</a:t>
            </a:r>
            <a:r>
              <a:rPr lang="en-GB" sz="3600" i="1" dirty="0" smtClean="0"/>
              <a:t> </a:t>
            </a:r>
            <a:r>
              <a:rPr lang="en-GB" sz="3600" i="1" dirty="0" err="1" smtClean="0"/>
              <a:t>uy</a:t>
            </a:r>
            <a:r>
              <a:rPr lang="en-GB" sz="3600" i="1" dirty="0" smtClean="0"/>
              <a:t> </a:t>
            </a:r>
            <a:r>
              <a:rPr lang="en-GB" sz="3600" dirty="0" smtClean="0"/>
              <a:t>makes a sound like ‘we’</a:t>
            </a:r>
            <a:endParaRPr lang="en-GB" sz="3500" dirty="0" smtClean="0"/>
          </a:p>
          <a:p>
            <a:r>
              <a:rPr lang="fr-FR" sz="3500" b="1" i="1" dirty="0" smtClean="0"/>
              <a:t>fatig</a:t>
            </a:r>
            <a:r>
              <a:rPr lang="fr-FR" sz="3500" b="1" i="1" u="sng" dirty="0" smtClean="0"/>
              <a:t>ant</a:t>
            </a:r>
            <a:r>
              <a:rPr lang="fr-FR" sz="3500" b="1" i="1" dirty="0" smtClean="0"/>
              <a:t> </a:t>
            </a:r>
            <a:r>
              <a:rPr lang="en-GB" sz="3500" i="1" dirty="0" smtClean="0"/>
              <a:t>– </a:t>
            </a:r>
            <a:r>
              <a:rPr lang="fr-FR" sz="3500" i="1" dirty="0" smtClean="0"/>
              <a:t>an </a:t>
            </a:r>
            <a:r>
              <a:rPr lang="fr-FR" sz="3500" dirty="0" smtClean="0"/>
              <a:t>as in</a:t>
            </a:r>
            <a:r>
              <a:rPr lang="fr-FR" sz="3500" i="1" dirty="0" smtClean="0"/>
              <a:t> </a:t>
            </a:r>
            <a:r>
              <a:rPr lang="fr-FR" sz="3500" i="1" u="sng" dirty="0" smtClean="0"/>
              <a:t>en</a:t>
            </a:r>
            <a:r>
              <a:rPr lang="fr-FR" sz="3500" i="1" dirty="0" smtClean="0"/>
              <a:t> suite</a:t>
            </a:r>
            <a:endParaRPr lang="en-GB" sz="3500" dirty="0" smtClean="0"/>
          </a:p>
          <a:p>
            <a:r>
              <a:rPr lang="en-GB" sz="3500" b="1" i="1" dirty="0" err="1" smtClean="0"/>
              <a:t>difficile</a:t>
            </a:r>
            <a:r>
              <a:rPr lang="en-GB" sz="3500" b="1" i="1" dirty="0" smtClean="0"/>
              <a:t>, facile </a:t>
            </a:r>
            <a:r>
              <a:rPr lang="en-GB" sz="3500" i="1" dirty="0" smtClean="0"/>
              <a:t>–</a:t>
            </a:r>
            <a:r>
              <a:rPr lang="fr-FR" sz="3500" b="1" i="1" dirty="0" smtClean="0"/>
              <a:t> </a:t>
            </a:r>
            <a:r>
              <a:rPr lang="en-GB" sz="3500" dirty="0" smtClean="0"/>
              <a:t>all the ‘</a:t>
            </a:r>
            <a:r>
              <a:rPr lang="en-GB" sz="3500" dirty="0" err="1" smtClean="0"/>
              <a:t>i’s</a:t>
            </a:r>
            <a:r>
              <a:rPr lang="en-GB" sz="3500" dirty="0" smtClean="0"/>
              <a:t> are pronounced like ‘</a:t>
            </a:r>
            <a:r>
              <a:rPr lang="en-GB" sz="3500" dirty="0" err="1" smtClean="0"/>
              <a:t>ee</a:t>
            </a:r>
            <a:r>
              <a:rPr lang="en-GB" sz="3500" dirty="0" smtClean="0"/>
              <a:t>’</a:t>
            </a:r>
          </a:p>
          <a:p>
            <a:pPr indent="0">
              <a:buFont typeface="Arial" charset="0"/>
              <a:buNone/>
            </a:pPr>
            <a:endParaRPr lang="fr-FR" sz="2000" b="1" i="1"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467544" y="0"/>
            <a:ext cx="8229600" cy="1143000"/>
          </a:xfrm>
        </p:spPr>
        <p:txBody>
          <a:bodyPr/>
          <a:lstStyle/>
          <a:p>
            <a:pPr eaLnBrk="1" hangingPunct="1"/>
            <a:r>
              <a:rPr lang="en-GB" sz="3200" b="1" dirty="0">
                <a:solidFill>
                  <a:srgbClr val="6DC1E3"/>
                </a:solidFill>
                <a:latin typeface="Comic Sans MS" panose="030F0702030302020204" pitchFamily="66" charset="0"/>
              </a:rPr>
              <a:t>Teaching</a:t>
            </a:r>
            <a:r>
              <a:rPr lang="en-GB" b="1" dirty="0" smtClean="0">
                <a:solidFill>
                  <a:srgbClr val="FF0000"/>
                </a:solidFill>
              </a:rPr>
              <a:t> </a:t>
            </a:r>
            <a:r>
              <a:rPr lang="en-GB" sz="3200" b="1" dirty="0">
                <a:solidFill>
                  <a:srgbClr val="6DC1E3"/>
                </a:solidFill>
                <a:latin typeface="Comic Sans MS" panose="030F0702030302020204" pitchFamily="66" charset="0"/>
              </a:rPr>
              <a:t>Tips</a:t>
            </a:r>
          </a:p>
        </p:txBody>
      </p:sp>
      <p:sp>
        <p:nvSpPr>
          <p:cNvPr id="3" name="Content Placeholder 2"/>
          <p:cNvSpPr>
            <a:spLocks noGrp="1"/>
          </p:cNvSpPr>
          <p:nvPr>
            <p:ph idx="1"/>
          </p:nvPr>
        </p:nvSpPr>
        <p:spPr>
          <a:xfrm>
            <a:off x="467544" y="1484784"/>
            <a:ext cx="8435280" cy="3656384"/>
          </a:xfrm>
        </p:spPr>
        <p:txBody>
          <a:bodyPr>
            <a:noAutofit/>
          </a:bodyPr>
          <a:lstStyle/>
          <a:p>
            <a:pPr indent="-360000" eaLnBrk="1" hangingPunct="1"/>
            <a:r>
              <a:rPr lang="en-GB" dirty="0" smtClean="0"/>
              <a:t>Children should create their own, individual </a:t>
            </a:r>
            <a:r>
              <a:rPr lang="en-GB" dirty="0" err="1" smtClean="0"/>
              <a:t>storymap</a:t>
            </a:r>
            <a:r>
              <a:rPr lang="en-GB" dirty="0" smtClean="0"/>
              <a:t> – this activity should not be done in pairs or groups.  They should decide on their own pictures, not just try to copy </a:t>
            </a:r>
            <a:r>
              <a:rPr lang="en-GB" smtClean="0"/>
              <a:t>the flashcards.</a:t>
            </a:r>
            <a:br>
              <a:rPr lang="en-GB" smtClean="0"/>
            </a:br>
            <a:endParaRPr lang="en-GB" dirty="0" smtClean="0"/>
          </a:p>
          <a:p>
            <a:pPr indent="-360000" eaLnBrk="1" hangingPunct="1"/>
            <a:r>
              <a:rPr lang="en-GB" dirty="0" smtClean="0"/>
              <a:t>Use any opportunity through the week to tell the story, ask one of the children to tell the story, or use language from the story.</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437"/>
          </a:xfrm>
        </p:spPr>
        <p:txBody>
          <a:bodyPr rtlCol="0">
            <a:normAutofit fontScale="90000"/>
          </a:bodyPr>
          <a:lstStyle/>
          <a:p>
            <a:pPr eaLnBrk="1" fontAlgn="auto" hangingPunct="1">
              <a:spcAft>
                <a:spcPts val="0"/>
              </a:spcAft>
              <a:defRPr/>
            </a:pPr>
            <a:r>
              <a:rPr lang="en-GB" sz="3600" b="1" dirty="0">
                <a:solidFill>
                  <a:srgbClr val="6DC1E3"/>
                </a:solidFill>
                <a:latin typeface="Comic Sans MS" panose="030F0702030302020204" pitchFamily="66" charset="0"/>
              </a:rPr>
              <a:t>Do</a:t>
            </a:r>
            <a:r>
              <a:rPr lang="en-GB" b="1" dirty="0" smtClean="0">
                <a:solidFill>
                  <a:srgbClr val="FF0000"/>
                </a:solidFill>
              </a:rPr>
              <a:t> </a:t>
            </a:r>
            <a:r>
              <a:rPr lang="en-GB" sz="3600" b="1" dirty="0">
                <a:solidFill>
                  <a:srgbClr val="6DC1E3"/>
                </a:solidFill>
                <a:latin typeface="Comic Sans MS" panose="030F0702030302020204" pitchFamily="66" charset="0"/>
              </a:rPr>
              <a:t>one</a:t>
            </a:r>
            <a:r>
              <a:rPr lang="en-GB" sz="3600" b="1" dirty="0">
                <a:solidFill>
                  <a:srgbClr val="6DC1E3"/>
                </a:solidFill>
                <a:latin typeface="Comic Sans MS" panose="030F0702030302020204" pitchFamily="66" charset="0"/>
              </a:rPr>
              <a:t> thing!</a:t>
            </a:r>
            <a:endParaRPr lang="en-GB" sz="3600" b="1" dirty="0">
              <a:solidFill>
                <a:srgbClr val="6DC1E3"/>
              </a:solidFill>
              <a:latin typeface="Comic Sans MS" panose="030F0702030302020204" pitchFamily="66" charset="0"/>
            </a:endParaRPr>
          </a:p>
        </p:txBody>
      </p:sp>
      <p:sp>
        <p:nvSpPr>
          <p:cNvPr id="3" name="Content Placeholder 2"/>
          <p:cNvSpPr>
            <a:spLocks noGrp="1"/>
          </p:cNvSpPr>
          <p:nvPr>
            <p:ph idx="1"/>
          </p:nvPr>
        </p:nvSpPr>
        <p:spPr>
          <a:xfrm>
            <a:off x="467544" y="1412776"/>
            <a:ext cx="8229600" cy="5000625"/>
          </a:xfrm>
        </p:spPr>
        <p:txBody>
          <a:bodyPr>
            <a:noAutofit/>
          </a:bodyPr>
          <a:lstStyle/>
          <a:p>
            <a:pPr eaLnBrk="1" hangingPunct="1">
              <a:lnSpc>
                <a:spcPct val="80000"/>
              </a:lnSpc>
              <a:spcAft>
                <a:spcPts val="1200"/>
              </a:spcAft>
              <a:buNone/>
            </a:pPr>
            <a:r>
              <a:rPr lang="en-GB" b="1" dirty="0" smtClean="0"/>
              <a:t>How you can practise the new language</a:t>
            </a:r>
            <a:br>
              <a:rPr lang="en-GB" b="1" dirty="0" smtClean="0"/>
            </a:br>
            <a:endParaRPr lang="en-GB" dirty="0" smtClean="0"/>
          </a:p>
          <a:p>
            <a:pPr marL="363538" indent="-360000" eaLnBrk="1" hangingPunct="1">
              <a:spcAft>
                <a:spcPts val="1200"/>
              </a:spcAft>
            </a:pPr>
            <a:r>
              <a:rPr lang="en-GB" dirty="0" smtClean="0"/>
              <a:t>Revisit the activities and adjectives that are not in the story – they will be reintroduced soon</a:t>
            </a:r>
          </a:p>
          <a:p>
            <a:pPr eaLnBrk="1" hangingPunct="1">
              <a:lnSpc>
                <a:spcPct val="80000"/>
              </a:lnSpc>
              <a:spcAft>
                <a:spcPts val="1200"/>
              </a:spcAft>
              <a:buNone/>
            </a:pPr>
            <a:endParaRPr lang="en-GB" dirty="0" smtClean="0"/>
          </a:p>
          <a:p>
            <a:pPr eaLnBrk="1" hangingPunct="1">
              <a:lnSpc>
                <a:spcPct val="80000"/>
              </a:lnSpc>
              <a:buFont typeface="Arial" charset="0"/>
              <a:buNone/>
            </a:pPr>
            <a:r>
              <a:rPr lang="en-GB" sz="1800" dirty="0" smtClean="0"/>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8229600" cy="706437"/>
          </a:xfrm>
        </p:spPr>
        <p:txBody>
          <a:bodyPr rtlCol="0">
            <a:normAutofit/>
          </a:bodyPr>
          <a:lstStyle/>
          <a:p>
            <a:pPr eaLnBrk="1" hangingPunct="1">
              <a:lnSpc>
                <a:spcPct val="80000"/>
              </a:lnSpc>
            </a:pPr>
            <a:r>
              <a:rPr lang="en-GB" sz="3200" b="1" dirty="0">
                <a:solidFill>
                  <a:srgbClr val="6DC1E3"/>
                </a:solidFill>
                <a:latin typeface="Comic Sans MS" panose="030F0702030302020204" pitchFamily="66" charset="0"/>
              </a:rPr>
              <a:t>What</a:t>
            </a:r>
            <a:r>
              <a:rPr lang="en-GB" b="1" dirty="0" smtClean="0">
                <a:solidFill>
                  <a:srgbClr val="FF0000"/>
                </a:solidFill>
              </a:rPr>
              <a:t> </a:t>
            </a:r>
            <a:r>
              <a:rPr lang="en-GB" sz="3200" b="1" dirty="0">
                <a:solidFill>
                  <a:srgbClr val="6DC1E3"/>
                </a:solidFill>
                <a:latin typeface="Comic Sans MS" panose="030F0702030302020204" pitchFamily="66" charset="0"/>
              </a:rPr>
              <a:t>you can do with your class</a:t>
            </a:r>
          </a:p>
        </p:txBody>
      </p:sp>
      <p:sp>
        <p:nvSpPr>
          <p:cNvPr id="3" name="Content Placeholder 2"/>
          <p:cNvSpPr>
            <a:spLocks noGrp="1"/>
          </p:cNvSpPr>
          <p:nvPr>
            <p:ph idx="1"/>
          </p:nvPr>
        </p:nvSpPr>
        <p:spPr>
          <a:xfrm>
            <a:off x="467544" y="1988840"/>
            <a:ext cx="8229600" cy="3528392"/>
          </a:xfrm>
        </p:spPr>
        <p:txBody>
          <a:bodyPr>
            <a:noAutofit/>
          </a:bodyPr>
          <a:lstStyle/>
          <a:p>
            <a:pPr indent="-360000" eaLnBrk="1" hangingPunct="1"/>
            <a:r>
              <a:rPr lang="en-GB" dirty="0" smtClean="0"/>
              <a:t>Reinforce activities and adjectives that are not in the story, as they will be reintroduced  </a:t>
            </a:r>
            <a:r>
              <a:rPr lang="en-GB" smtClean="0"/>
              <a:t>later on.  </a:t>
            </a:r>
            <a:r>
              <a:rPr lang="en-GB" dirty="0" smtClean="0"/>
              <a:t>Use flashcards or actions as prompts and to show understanding</a:t>
            </a:r>
          </a:p>
          <a:p>
            <a:pPr eaLnBrk="1" hangingPunct="1">
              <a:lnSpc>
                <a:spcPct val="80000"/>
              </a:lnSpc>
              <a:buFont typeface="Arial" charset="0"/>
              <a:buNone/>
            </a:pPr>
            <a:r>
              <a:rPr lang="en-GB" dirty="0" smtClean="0"/>
              <a:t> </a:t>
            </a:r>
          </a:p>
          <a:p>
            <a:pPr eaLnBrk="1" hangingPunct="1">
              <a:lnSpc>
                <a:spcPct val="80000"/>
              </a:lnSpc>
              <a:buFont typeface="Arial" charset="0"/>
              <a:buNone/>
            </a:pPr>
            <a:endParaRPr lang="en-GB"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437"/>
          </a:xfrm>
        </p:spPr>
        <p:txBody>
          <a:bodyPr rtlCol="0">
            <a:normAutofit/>
          </a:bodyPr>
          <a:lstStyle/>
          <a:p>
            <a:pPr eaLnBrk="1" hangingPunct="1">
              <a:lnSpc>
                <a:spcPct val="80000"/>
              </a:lnSpc>
            </a:pPr>
            <a:r>
              <a:rPr lang="en-GB" sz="3200" b="1" dirty="0">
                <a:solidFill>
                  <a:srgbClr val="6DC1E3"/>
                </a:solidFill>
                <a:latin typeface="Comic Sans MS" panose="030F0702030302020204" pitchFamily="66" charset="0"/>
              </a:rPr>
              <a:t>Classroom</a:t>
            </a:r>
            <a:r>
              <a:rPr lang="en-GB" b="1" dirty="0" smtClean="0">
                <a:solidFill>
                  <a:srgbClr val="FF0000"/>
                </a:solidFill>
              </a:rPr>
              <a:t> </a:t>
            </a:r>
            <a:r>
              <a:rPr lang="en-GB" sz="3200" b="1" dirty="0">
                <a:solidFill>
                  <a:srgbClr val="6DC1E3"/>
                </a:solidFill>
                <a:latin typeface="Comic Sans MS" panose="030F0702030302020204" pitchFamily="66" charset="0"/>
              </a:rPr>
              <a:t>Routine</a:t>
            </a:r>
          </a:p>
        </p:txBody>
      </p:sp>
      <p:sp>
        <p:nvSpPr>
          <p:cNvPr id="3" name="Content Placeholder 2"/>
          <p:cNvSpPr>
            <a:spLocks noGrp="1"/>
          </p:cNvSpPr>
          <p:nvPr>
            <p:ph idx="1"/>
          </p:nvPr>
        </p:nvSpPr>
        <p:spPr>
          <a:xfrm>
            <a:off x="457200" y="1125538"/>
            <a:ext cx="8229600" cy="5000625"/>
          </a:xfrm>
        </p:spPr>
        <p:txBody>
          <a:bodyPr>
            <a:noAutofit/>
          </a:bodyPr>
          <a:lstStyle/>
          <a:p>
            <a:pPr eaLnBrk="1" hangingPunct="1">
              <a:spcBef>
                <a:spcPts val="1200"/>
              </a:spcBef>
              <a:spcAft>
                <a:spcPts val="1200"/>
              </a:spcAft>
            </a:pPr>
            <a:r>
              <a:rPr lang="en-GB" dirty="0" smtClean="0"/>
              <a:t> Greet the class in French ‘</a:t>
            </a:r>
            <a:r>
              <a:rPr lang="en-GB" i="1" dirty="0" smtClean="0"/>
              <a:t>Bonjour’ ‘Au </a:t>
            </a:r>
            <a:r>
              <a:rPr lang="en-GB" i="1" dirty="0" err="1" smtClean="0"/>
              <a:t>revoir</a:t>
            </a:r>
            <a:r>
              <a:rPr lang="en-GB" i="1" dirty="0" smtClean="0"/>
              <a:t>’ </a:t>
            </a:r>
            <a:r>
              <a:rPr lang="en-GB" dirty="0" smtClean="0"/>
              <a:t>and take the register in French as before.</a:t>
            </a:r>
          </a:p>
          <a:p>
            <a:pPr eaLnBrk="1" hangingPunct="1">
              <a:spcBef>
                <a:spcPts val="1200"/>
              </a:spcBef>
              <a:spcAft>
                <a:spcPts val="1200"/>
              </a:spcAft>
            </a:pPr>
            <a:r>
              <a:rPr lang="en-GB" dirty="0" smtClean="0"/>
              <a:t>Use numbers, weather, names of sports, adjectives and the seasons in French as often as you can, and ask children for reasons why they dislike different activities.  Include activities and reasons that are not in the story if you can.</a:t>
            </a:r>
          </a:p>
          <a:p>
            <a:pPr eaLnBrk="1" hangingPunct="1">
              <a:spcBef>
                <a:spcPts val="1200"/>
              </a:spcBef>
              <a:spcAft>
                <a:spcPts val="1200"/>
              </a:spcAft>
              <a:buFont typeface="Arial" charset="0"/>
              <a:buNone/>
            </a:pPr>
            <a:endParaRPr lang="en-GB"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690</TotalTime>
  <Words>284</Words>
  <Application>Microsoft Office PowerPoint</Application>
  <PresentationFormat>On-screen Show (4:3)</PresentationFormat>
  <Paragraphs>47</Paragraphs>
  <Slides>10</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Arial Narrow</vt:lpstr>
      <vt:lpstr>Calibri</vt:lpstr>
      <vt:lpstr>Comic Sans MS</vt:lpstr>
      <vt:lpstr>Times New Roman</vt:lpstr>
      <vt:lpstr>Office Theme</vt:lpstr>
      <vt:lpstr>PowerPoint Presentation</vt:lpstr>
      <vt:lpstr>PowerPoint Presentation</vt:lpstr>
      <vt:lpstr>Les sports – recap  </vt:lpstr>
      <vt:lpstr>Les adjectifs – recap  </vt:lpstr>
      <vt:lpstr>Phonics focus</vt:lpstr>
      <vt:lpstr>Teaching Tips</vt:lpstr>
      <vt:lpstr>Do one thing!</vt:lpstr>
      <vt:lpstr>What you can do with your class</vt:lpstr>
      <vt:lpstr>Classroom Routine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Love one song</dc:title>
  <dc:creator>Bridget</dc:creator>
  <cp:lastModifiedBy>Charlotte Johnston</cp:lastModifiedBy>
  <cp:revision>45</cp:revision>
  <dcterms:created xsi:type="dcterms:W3CDTF">2014-02-11T14:25:34Z</dcterms:created>
  <dcterms:modified xsi:type="dcterms:W3CDTF">2015-05-29T11:01:33Z</dcterms:modified>
</cp:coreProperties>
</file>