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00699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45712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41945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52777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134028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879955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107551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88806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046137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3960283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pPr/>
              <a:t>29/05/2015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pPr/>
              <a:t>‹#›</a:t>
            </a:fld>
            <a:endParaRPr lang="en-GB"/>
          </a:p>
        </p:txBody>
      </p:sp>
    </p:spTree>
    <p:extLst>
      <p:ext uri="{BB962C8B-B14F-4D97-AF65-F5344CB8AC3E}">
        <p14:creationId xmlns:p14="http://schemas.microsoft.com/office/powerpoint/2010/main" val="2506749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3C573-16D2-447D-A7D1-8B6EF2F7D492}" type="datetimeFigureOut">
              <a:rPr lang="en-GB" smtClean="0"/>
              <a:pPr/>
              <a:t>29/05/2015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AD169-2F53-4FE0-A4DD-BB48A6EE2DDF}" type="slidenum">
              <a:rPr lang="en-GB" smtClean="0"/>
              <a:pPr/>
              <a:t>‹#›</a:t>
            </a:fld>
            <a:endParaRPr lang="en-GB"/>
          </a:p>
        </p:txBody>
      </p:sp>
    </p:spTree>
    <p:extLst>
      <p:ext uri="{BB962C8B-B14F-4D97-AF65-F5344CB8AC3E}">
        <p14:creationId xmlns:p14="http://schemas.microsoft.com/office/powerpoint/2010/main" val="329732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stories</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Overview for learners</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3353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Let’s</a:t>
            </a:r>
            <a:r>
              <a:rPr lang="en-GB" sz="4000" b="1" dirty="0">
                <a:solidFill>
                  <a:srgbClr val="6DC1E3"/>
                </a:solidFill>
                <a:latin typeface="Comic Sans MS" panose="030F0702030302020204" pitchFamily="66" charset="0"/>
              </a:rPr>
              <a:t> enjoy stories</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2780928"/>
            <a:ext cx="6400800" cy="1224136"/>
          </a:xfrm>
        </p:spPr>
        <p:txBody>
          <a:bodyPr/>
          <a:lstStyle/>
          <a:p>
            <a:r>
              <a:rPr lang="en-GB" b="1" dirty="0" smtClean="0">
                <a:solidFill>
                  <a:schemeClr val="tx1"/>
                </a:solidFill>
              </a:rPr>
              <a:t>Overview for learners</a:t>
            </a:r>
            <a:endParaRPr lang="en-GB" b="1" dirty="0">
              <a:solidFill>
                <a:schemeClr val="tx1"/>
              </a:solidFill>
            </a:endParaRPr>
          </a:p>
        </p:txBody>
      </p:sp>
    </p:spTree>
    <p:extLst>
      <p:ext uri="{BB962C8B-B14F-4D97-AF65-F5344CB8AC3E}">
        <p14:creationId xmlns:p14="http://schemas.microsoft.com/office/powerpoint/2010/main" val="135730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learn</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683568" y="1916832"/>
            <a:ext cx="7920880" cy="3240360"/>
          </a:xfrm>
        </p:spPr>
        <p:txBody>
          <a:bodyPr>
            <a:normAutofit/>
          </a:bodyPr>
          <a:lstStyle/>
          <a:p>
            <a:pPr marL="457200" indent="-457200" algn="l">
              <a:buFont typeface="Arial" panose="020B0604020202020204" pitchFamily="34" charset="0"/>
              <a:buChar char="•"/>
            </a:pPr>
            <a:r>
              <a:rPr lang="en-GB" b="1" dirty="0" smtClean="0">
                <a:solidFill>
                  <a:schemeClr val="tx1"/>
                </a:solidFill>
              </a:rPr>
              <a:t>To practise reading a short text with correct intonation</a:t>
            </a:r>
          </a:p>
          <a:p>
            <a:pPr marL="457200" indent="-457200" algn="l">
              <a:buFont typeface="Arial" panose="020B0604020202020204" pitchFamily="34" charset="0"/>
              <a:buChar char="•"/>
            </a:pPr>
            <a:r>
              <a:rPr lang="en-GB" b="1" dirty="0" smtClean="0">
                <a:solidFill>
                  <a:schemeClr val="tx1"/>
                </a:solidFill>
              </a:rPr>
              <a:t>To use a story to practise a variety of sounds</a:t>
            </a:r>
          </a:p>
          <a:p>
            <a:pPr marL="457200" indent="-457200" algn="l">
              <a:buFont typeface="Arial" panose="020B0604020202020204" pitchFamily="34" charset="0"/>
              <a:buChar char="•"/>
            </a:pPr>
            <a:r>
              <a:rPr lang="en-GB" b="1" dirty="0" smtClean="0">
                <a:solidFill>
                  <a:schemeClr val="tx1"/>
                </a:solidFill>
              </a:rPr>
              <a:t>To use a story as the basis for independent writing</a:t>
            </a:r>
            <a:endParaRPr lang="en-GB" b="1" dirty="0">
              <a:solidFill>
                <a:schemeClr val="tx1"/>
              </a:solidFill>
            </a:endParaRPr>
          </a:p>
        </p:txBody>
      </p:sp>
    </p:spTree>
    <p:extLst>
      <p:ext uri="{BB962C8B-B14F-4D97-AF65-F5344CB8AC3E}">
        <p14:creationId xmlns:p14="http://schemas.microsoft.com/office/powerpoint/2010/main" val="1579181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2808312"/>
          </a:xfrm>
        </p:spPr>
        <p:txBody>
          <a:bodyPr>
            <a:normAutofit fontScale="92500" lnSpcReduction="20000"/>
          </a:bodyPr>
          <a:lstStyle/>
          <a:p>
            <a:pPr algn="l"/>
            <a:r>
              <a:rPr lang="en-GB" b="1" dirty="0" smtClean="0">
                <a:solidFill>
                  <a:schemeClr val="tx1"/>
                </a:solidFill>
              </a:rPr>
              <a:t>Help children to :</a:t>
            </a:r>
          </a:p>
          <a:p>
            <a:pPr marL="457200" indent="-457200" algn="l">
              <a:buFont typeface="Arial" panose="020B0604020202020204" pitchFamily="34" charset="0"/>
              <a:buChar char="•"/>
            </a:pPr>
            <a:r>
              <a:rPr lang="en-GB" b="1" dirty="0" smtClean="0">
                <a:solidFill>
                  <a:schemeClr val="tx1"/>
                </a:solidFill>
              </a:rPr>
              <a:t>acquire good pronunciation </a:t>
            </a:r>
          </a:p>
          <a:p>
            <a:pPr marL="457200" indent="-457200" algn="l">
              <a:buFont typeface="Arial" panose="020B0604020202020204" pitchFamily="34" charset="0"/>
              <a:buChar char="•"/>
            </a:pPr>
            <a:r>
              <a:rPr lang="en-GB" b="1" dirty="0" smtClean="0">
                <a:solidFill>
                  <a:schemeClr val="tx1"/>
                </a:solidFill>
              </a:rPr>
              <a:t>become confident in the telling of a story</a:t>
            </a:r>
          </a:p>
          <a:p>
            <a:pPr marL="457200" indent="-457200" algn="l">
              <a:buFont typeface="Arial" panose="020B0604020202020204" pitchFamily="34" charset="0"/>
              <a:buChar char="•"/>
            </a:pPr>
            <a:r>
              <a:rPr lang="en-GB" b="1" dirty="0">
                <a:solidFill>
                  <a:schemeClr val="tx1"/>
                </a:solidFill>
              </a:rPr>
              <a:t>u</a:t>
            </a:r>
            <a:r>
              <a:rPr lang="en-GB" b="1" dirty="0" smtClean="0">
                <a:solidFill>
                  <a:schemeClr val="tx1"/>
                </a:solidFill>
              </a:rPr>
              <a:t>nderstand how to read French words </a:t>
            </a:r>
          </a:p>
          <a:p>
            <a:pPr marL="457200" indent="-457200" algn="l">
              <a:buFont typeface="Arial" panose="020B0604020202020204" pitchFamily="34" charset="0"/>
              <a:buChar char="•"/>
            </a:pPr>
            <a:r>
              <a:rPr lang="en-GB" b="1" dirty="0" smtClean="0">
                <a:solidFill>
                  <a:schemeClr val="tx1"/>
                </a:solidFill>
              </a:rPr>
              <a:t>speak at length using simple structures and punctuation</a:t>
            </a:r>
            <a:endParaRPr lang="en-GB" b="1" dirty="0">
              <a:solidFill>
                <a:schemeClr val="tx1"/>
              </a:solidFill>
            </a:endParaRPr>
          </a:p>
          <a:p>
            <a:pPr marL="457200" indent="-457200" algn="l">
              <a:buFont typeface="Arial" panose="020B0604020202020204" pitchFamily="34" charset="0"/>
              <a:buChar char="•"/>
            </a:pPr>
            <a:endParaRPr lang="en-GB" b="1" dirty="0">
              <a:solidFill>
                <a:schemeClr val="tx1"/>
              </a:solidFill>
            </a:endParaRPr>
          </a:p>
        </p:txBody>
      </p:sp>
    </p:spTree>
    <p:extLst>
      <p:ext uri="{BB962C8B-B14F-4D97-AF65-F5344CB8AC3E}">
        <p14:creationId xmlns:p14="http://schemas.microsoft.com/office/powerpoint/2010/main" val="2579208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404664"/>
            <a:ext cx="7772400" cy="792088"/>
          </a:xfrm>
        </p:spPr>
        <p:txBody>
          <a:bodyPr/>
          <a:lstStyle/>
          <a:p>
            <a:r>
              <a:rPr lang="en-GB" sz="4000" b="1" dirty="0">
                <a:solidFill>
                  <a:srgbClr val="6DC1E3"/>
                </a:solidFill>
                <a:latin typeface="Comic Sans MS" panose="030F0702030302020204" pitchFamily="66" charset="0"/>
              </a:rPr>
              <a:t>Links</a:t>
            </a:r>
            <a:r>
              <a:rPr lang="en-GB" b="1" dirty="0" smtClean="0">
                <a:solidFill>
                  <a:srgbClr val="FF0000"/>
                </a:solidFill>
              </a:rPr>
              <a:t> </a:t>
            </a:r>
            <a:r>
              <a:rPr lang="en-GB" sz="4000" b="1" dirty="0">
                <a:solidFill>
                  <a:srgbClr val="6DC1E3"/>
                </a:solidFill>
                <a:latin typeface="Comic Sans MS" panose="030F0702030302020204" pitchFamily="66" charset="0"/>
              </a:rPr>
              <a:t>and</a:t>
            </a:r>
            <a:r>
              <a:rPr lang="en-GB" b="1" dirty="0" smtClean="0">
                <a:solidFill>
                  <a:srgbClr val="FF0000"/>
                </a:solidFill>
              </a:rPr>
              <a:t> </a:t>
            </a:r>
            <a:r>
              <a:rPr lang="en-GB" sz="4000" b="1" dirty="0">
                <a:solidFill>
                  <a:srgbClr val="6DC1E3"/>
                </a:solidFill>
                <a:latin typeface="Comic Sans MS" panose="030F0702030302020204" pitchFamily="66" charset="0"/>
              </a:rPr>
              <a:t>coverage</a:t>
            </a:r>
            <a:endParaRPr lang="en-GB" sz="4000" b="1" dirty="0">
              <a:solidFill>
                <a:srgbClr val="6DC1E3"/>
              </a:solidFill>
              <a:latin typeface="Comic Sans MS" panose="030F0702030302020204" pitchFamily="66" charset="0"/>
            </a:endParaRPr>
          </a:p>
        </p:txBody>
      </p:sp>
      <p:sp>
        <p:nvSpPr>
          <p:cNvPr id="6" name="Content Placeholder 2"/>
          <p:cNvSpPr txBox="1">
            <a:spLocks/>
          </p:cNvSpPr>
          <p:nvPr/>
        </p:nvSpPr>
        <p:spPr>
          <a:xfrm>
            <a:off x="457200" y="1556792"/>
            <a:ext cx="8229600" cy="4525963"/>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dirty="0" smtClean="0">
                <a:solidFill>
                  <a:schemeClr val="tx1"/>
                </a:solidFill>
              </a:rPr>
              <a:t>The module covers 6 sessions. It maps to the Common European Framework of Reference for languages (</a:t>
            </a:r>
            <a:r>
              <a:rPr lang="en-GB" dirty="0" err="1" smtClean="0">
                <a:solidFill>
                  <a:schemeClr val="tx1"/>
                </a:solidFill>
              </a:rPr>
              <a:t>CEFR</a:t>
            </a:r>
            <a:r>
              <a:rPr lang="en-GB" dirty="0" smtClean="0">
                <a:solidFill>
                  <a:schemeClr val="tx1"/>
                </a:solidFill>
              </a:rPr>
              <a:t>), level A1 (Breakthrough or Beginner) and when teaching the children, you will be developing aspects of the National Curriculum Subject Content for Key Stage 2 Languages. In each session you will learn new language as well as activities to use in the classroom. You can start straight away teaching as you learn. At the end of each session you can take away a prompt sheet for the language you will need and links to supporting resources.</a:t>
            </a:r>
          </a:p>
          <a:p>
            <a:endParaRPr lang="en-GB" dirty="0"/>
          </a:p>
        </p:txBody>
      </p:sp>
    </p:spTree>
    <p:extLst>
      <p:ext uri="{BB962C8B-B14F-4D97-AF65-F5344CB8AC3E}">
        <p14:creationId xmlns:p14="http://schemas.microsoft.com/office/powerpoint/2010/main" val="2781647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332656"/>
            <a:ext cx="7772400" cy="792088"/>
          </a:xfrm>
        </p:spPr>
        <p:txBody>
          <a:bodyPr>
            <a:normAutofit/>
          </a:bodyPr>
          <a:lstStyle/>
          <a:p>
            <a:r>
              <a:rPr lang="en-GB" sz="3200" b="1" dirty="0">
                <a:solidFill>
                  <a:srgbClr val="6DC1E3"/>
                </a:solidFill>
                <a:latin typeface="Comic Sans MS" panose="030F0702030302020204" pitchFamily="66" charset="0"/>
              </a:rPr>
              <a:t>KS2</a:t>
            </a:r>
            <a:r>
              <a:rPr lang="en-GB" sz="3200" b="1" dirty="0" smtClean="0">
                <a:solidFill>
                  <a:srgbClr val="FF0000"/>
                </a:solidFill>
              </a:rPr>
              <a:t> </a:t>
            </a:r>
            <a:r>
              <a:rPr lang="en-GB" sz="3200" b="1" dirty="0">
                <a:solidFill>
                  <a:srgbClr val="6DC1E3"/>
                </a:solidFill>
                <a:latin typeface="Comic Sans MS" panose="030F0702030302020204" pitchFamily="66" charset="0"/>
              </a:rPr>
              <a:t>National</a:t>
            </a:r>
            <a:r>
              <a:rPr lang="en-GB" sz="3200" b="1" dirty="0" smtClean="0">
                <a:solidFill>
                  <a:srgbClr val="FF0000"/>
                </a:solidFill>
              </a:rPr>
              <a:t> </a:t>
            </a:r>
            <a:r>
              <a:rPr lang="en-GB" sz="3200" b="1" dirty="0">
                <a:solidFill>
                  <a:srgbClr val="6DC1E3"/>
                </a:solidFill>
                <a:latin typeface="Comic Sans MS" panose="030F0702030302020204" pitchFamily="66" charset="0"/>
              </a:rPr>
              <a:t>Curriculum</a:t>
            </a:r>
            <a:r>
              <a:rPr lang="en-GB" sz="3200" b="1" dirty="0" smtClean="0">
                <a:solidFill>
                  <a:srgbClr val="FF0000"/>
                </a:solidFill>
              </a:rPr>
              <a:t> </a:t>
            </a:r>
            <a:r>
              <a:rPr lang="en-GB" sz="3200" b="1" dirty="0">
                <a:solidFill>
                  <a:srgbClr val="6DC1E3"/>
                </a:solidFill>
                <a:latin typeface="Comic Sans MS" panose="030F0702030302020204" pitchFamily="66" charset="0"/>
              </a:rPr>
              <a:t>coverage</a:t>
            </a:r>
            <a:endParaRPr lang="en-GB" sz="3200" b="1" dirty="0">
              <a:solidFill>
                <a:srgbClr val="6DC1E3"/>
              </a:solidFill>
              <a:latin typeface="Comic Sans MS" panose="030F0702030302020204" pitchFamily="66" charset="0"/>
            </a:endParaRPr>
          </a:p>
        </p:txBody>
      </p:sp>
      <p:sp>
        <p:nvSpPr>
          <p:cNvPr id="5" name="Content Placeholder 2"/>
          <p:cNvSpPr txBox="1">
            <a:spLocks/>
          </p:cNvSpPr>
          <p:nvPr/>
        </p:nvSpPr>
        <p:spPr>
          <a:xfrm>
            <a:off x="467544" y="1196752"/>
            <a:ext cx="8229600" cy="5217443"/>
          </a:xfrm>
          <a:prstGeom prst="rect">
            <a:avLst/>
          </a:prstGeom>
        </p:spPr>
        <p:txBody>
          <a:bodyPr vert="horz" lIns="91440" tIns="45720" rIns="91440" bIns="45720" rtlCol="0">
            <a:normAutofit fontScale="5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4000" b="1" dirty="0" smtClean="0">
                <a:solidFill>
                  <a:schemeClr val="tx1"/>
                </a:solidFill>
              </a:rPr>
              <a:t>Children will have opportunities to:</a:t>
            </a:r>
          </a:p>
          <a:p>
            <a:pPr algn="l"/>
            <a:endParaRPr lang="en-GB" sz="4000" b="1" dirty="0" smtClean="0">
              <a:solidFill>
                <a:schemeClr val="tx1"/>
              </a:solidFill>
            </a:endParaRPr>
          </a:p>
          <a:p>
            <a:pPr marL="571500" indent="-571500" algn="l">
              <a:buFont typeface="Arial" panose="020B0604020202020204" pitchFamily="34" charset="0"/>
              <a:buChar char="•"/>
            </a:pPr>
            <a:r>
              <a:rPr lang="en-GB" sz="4000" b="1" dirty="0" smtClean="0">
                <a:solidFill>
                  <a:schemeClr val="tx1"/>
                </a:solidFill>
              </a:rPr>
              <a:t>listen attentively to spoken language and show understanding by joining in and responding</a:t>
            </a:r>
          </a:p>
          <a:p>
            <a:pPr marL="571500" indent="-571500" algn="l">
              <a:buFont typeface="Arial" panose="020B0604020202020204" pitchFamily="34" charset="0"/>
              <a:buChar char="•"/>
            </a:pPr>
            <a:r>
              <a:rPr lang="en-GB" sz="4000" b="1" dirty="0" smtClean="0">
                <a:solidFill>
                  <a:schemeClr val="tx1"/>
                </a:solidFill>
              </a:rPr>
              <a:t>explore the patterns and sounds of language, and link the spelling, sound and meaning of words </a:t>
            </a:r>
          </a:p>
          <a:p>
            <a:pPr marL="571500" indent="-571500" algn="l">
              <a:buFont typeface="Arial" panose="020B0604020202020204" pitchFamily="34" charset="0"/>
              <a:buChar char="•"/>
            </a:pPr>
            <a:r>
              <a:rPr lang="en-GB" sz="4000" b="1" dirty="0" smtClean="0">
                <a:solidFill>
                  <a:schemeClr val="tx1"/>
                </a:solidFill>
              </a:rPr>
              <a:t>speak in sentences, using familiar vocabulary, phrases and basic language structures </a:t>
            </a:r>
          </a:p>
          <a:p>
            <a:pPr marL="571500" indent="-571500" algn="l">
              <a:buFont typeface="Arial" panose="020B0604020202020204" pitchFamily="34" charset="0"/>
              <a:buChar char="•"/>
            </a:pPr>
            <a:r>
              <a:rPr lang="en-GB" sz="4000" b="1" dirty="0" smtClean="0">
                <a:solidFill>
                  <a:schemeClr val="tx1"/>
                </a:solidFill>
              </a:rPr>
              <a:t>develop accurate pronunciation and intonation so that others understand when they are reading aloud or using familiar words and phrases</a:t>
            </a:r>
          </a:p>
          <a:p>
            <a:pPr marL="571500" lvl="0" indent="-571500" algn="l">
              <a:buFont typeface="Arial" panose="020B0604020202020204" pitchFamily="34" charset="0"/>
              <a:buChar char="•"/>
            </a:pPr>
            <a:r>
              <a:rPr lang="en-GB" sz="4000" b="1" dirty="0" smtClean="0">
                <a:solidFill>
                  <a:schemeClr val="tx1"/>
                </a:solidFill>
              </a:rPr>
              <a:t>read carefully and show understanding of words, phrases and simple writing </a:t>
            </a:r>
          </a:p>
          <a:p>
            <a:pPr marL="571500" indent="-571500" algn="l">
              <a:buFont typeface="Arial" panose="020B0604020202020204" pitchFamily="34" charset="0"/>
              <a:buChar char="•"/>
            </a:pPr>
            <a:r>
              <a:rPr lang="en-GB" sz="4000" b="1" dirty="0" smtClean="0">
                <a:solidFill>
                  <a:schemeClr val="tx1"/>
                </a:solidFill>
              </a:rPr>
              <a:t>appreciate stories, </a:t>
            </a:r>
            <a:r>
              <a:rPr lang="en-GB" sz="4000" dirty="0" smtClean="0">
                <a:solidFill>
                  <a:schemeClr val="tx1"/>
                </a:solidFill>
              </a:rPr>
              <a:t>(songs, poems and rhymes) </a:t>
            </a:r>
            <a:r>
              <a:rPr lang="en-GB" sz="4000" b="1" dirty="0" smtClean="0">
                <a:solidFill>
                  <a:schemeClr val="tx1"/>
                </a:solidFill>
              </a:rPr>
              <a:t>in the language </a:t>
            </a:r>
          </a:p>
          <a:p>
            <a:pPr marL="571500" indent="-571500" algn="l">
              <a:buFont typeface="Arial" panose="020B0604020202020204" pitchFamily="34" charset="0"/>
              <a:buChar char="•"/>
            </a:pPr>
            <a:r>
              <a:rPr lang="en-GB" sz="4000" b="1" dirty="0" smtClean="0">
                <a:solidFill>
                  <a:schemeClr val="tx1"/>
                </a:solidFill>
              </a:rPr>
              <a:t>write phrases </a:t>
            </a:r>
            <a:r>
              <a:rPr lang="en-GB" sz="4000" dirty="0" smtClean="0">
                <a:solidFill>
                  <a:schemeClr val="tx1"/>
                </a:solidFill>
              </a:rPr>
              <a:t>(from memory)</a:t>
            </a:r>
            <a:r>
              <a:rPr lang="en-GB" sz="4000" b="1" dirty="0" smtClean="0">
                <a:solidFill>
                  <a:schemeClr val="tx1"/>
                </a:solidFill>
              </a:rPr>
              <a:t>, and </a:t>
            </a:r>
            <a:r>
              <a:rPr lang="en-GB" sz="4000" dirty="0" smtClean="0">
                <a:solidFill>
                  <a:schemeClr val="tx1"/>
                </a:solidFill>
              </a:rPr>
              <a:t>,</a:t>
            </a:r>
            <a:r>
              <a:rPr lang="en-GB" sz="4000" b="1" dirty="0" smtClean="0">
                <a:solidFill>
                  <a:schemeClr val="tx1"/>
                </a:solidFill>
              </a:rPr>
              <a:t> adapt these to create new sentences</a:t>
            </a:r>
            <a:endParaRPr lang="en-GB" b="1" dirty="0">
              <a:solidFill>
                <a:schemeClr val="tx1"/>
              </a:solidFill>
            </a:endParaRPr>
          </a:p>
        </p:txBody>
      </p:sp>
    </p:spTree>
    <p:extLst>
      <p:ext uri="{BB962C8B-B14F-4D97-AF65-F5344CB8AC3E}">
        <p14:creationId xmlns:p14="http://schemas.microsoft.com/office/powerpoint/2010/main" val="466239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Stories</a:t>
            </a:r>
            <a:r>
              <a:rPr kumimoji="0" lang="en-GB" altLang="en-US" sz="1100" b="1" i="0" u="none" strike="noStrike" cap="none" normalizeH="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Overview for Learners</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91965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335</Words>
  <Application>Microsoft Office PowerPoint</Application>
  <PresentationFormat>On-screen Show (4:3)</PresentationFormat>
  <Paragraphs>29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Let’s enjoy stories</vt:lpstr>
      <vt:lpstr>What you will learn</vt:lpstr>
      <vt:lpstr>What you will be able to do</vt:lpstr>
      <vt:lpstr>Links and coverage</vt:lpstr>
      <vt:lpstr>KS2 National Curriculum coverage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dc:title>
  <dc:creator>User</dc:creator>
  <cp:lastModifiedBy>Charlotte Johnston</cp:lastModifiedBy>
  <cp:revision>13</cp:revision>
  <dcterms:created xsi:type="dcterms:W3CDTF">2014-12-31T09:42:24Z</dcterms:created>
  <dcterms:modified xsi:type="dcterms:W3CDTF">2015-05-29T10:47:46Z</dcterms:modified>
</cp:coreProperties>
</file>