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3"/>
  </p:handoutMasterIdLst>
  <p:sldIdLst>
    <p:sldId id="267" r:id="rId2"/>
    <p:sldId id="256" r:id="rId3"/>
    <p:sldId id="266" r:id="rId4"/>
    <p:sldId id="258" r:id="rId5"/>
    <p:sldId id="259" r:id="rId6"/>
    <p:sldId id="261" r:id="rId7"/>
    <p:sldId id="262" r:id="rId8"/>
    <p:sldId id="263" r:id="rId9"/>
    <p:sldId id="264" r:id="rId10"/>
    <p:sldId id="265" r:id="rId11"/>
    <p:sldId id="268" r:id="rId1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72" y="57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49" d="100"/>
          <a:sy n="49" d="100"/>
        </p:scale>
        <p:origin x="-1992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EB55F17A-047E-4948-BAB2-6EB83BB061A8}" type="datetimeFigureOut">
              <a:rPr lang="en-GB"/>
              <a:pPr>
                <a:defRPr/>
              </a:pPr>
              <a:t>29/05/2015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67980B4E-C798-4C71-87D9-92FCA2543CE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3697445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1535BA-D549-4E37-B446-AF8E67883C3A}" type="datetimeFigureOut">
              <a:rPr lang="en-GB"/>
              <a:pPr>
                <a:defRPr/>
              </a:pPr>
              <a:t>29/05/2015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B0EF40-006D-4304-94B0-DCFFC4AB082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735B0C-731E-48BD-A511-CBB71F60972A}" type="datetimeFigureOut">
              <a:rPr lang="en-GB"/>
              <a:pPr>
                <a:defRPr/>
              </a:pPr>
              <a:t>29/05/2015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DA51AA-B1DF-4F6D-A39A-7B947B13B49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A4866D-09FC-46F1-B6B0-7E30B3CE18B6}" type="datetimeFigureOut">
              <a:rPr lang="en-GB"/>
              <a:pPr>
                <a:defRPr/>
              </a:pPr>
              <a:t>29/05/2015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D49B5A-EFF1-46F9-9707-6A832288B6E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D67E6B-973A-417B-B50D-E3D7A22664D6}" type="datetimeFigureOut">
              <a:rPr lang="en-GB"/>
              <a:pPr>
                <a:defRPr/>
              </a:pPr>
              <a:t>29/05/2015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07F7AA-DA1C-4A84-BA8B-63E8BAE7B56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503818-0E6B-4785-B105-921AB072F23F}" type="datetimeFigureOut">
              <a:rPr lang="en-GB"/>
              <a:pPr>
                <a:defRPr/>
              </a:pPr>
              <a:t>29/05/2015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198A13-DE5F-4BEE-B765-747118C2454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8EAA01-6B73-42A2-B75F-FA68D85860CF}" type="datetimeFigureOut">
              <a:rPr lang="en-GB"/>
              <a:pPr>
                <a:defRPr/>
              </a:pPr>
              <a:t>29/05/2015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EBF6C6-AD01-4CFB-ACF7-36E75F620EA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50BEEA-E7B3-4FE2-985D-1031FD32E28B}" type="datetimeFigureOut">
              <a:rPr lang="en-GB"/>
              <a:pPr>
                <a:defRPr/>
              </a:pPr>
              <a:t>29/05/2015</a:t>
            </a:fld>
            <a:endParaRPr lang="en-GB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FB68B0-04FB-4AF0-92CA-1695B4AB61E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40D69C-10E2-450D-89AA-01EB07F5294F}" type="datetimeFigureOut">
              <a:rPr lang="en-GB"/>
              <a:pPr>
                <a:defRPr/>
              </a:pPr>
              <a:t>29/05/2015</a:t>
            </a:fld>
            <a:endParaRPr lang="en-GB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3B3AEE-D062-40BA-ACE2-1A37AF18B88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1E6648-77A9-4255-8055-DAB8C797B475}" type="datetimeFigureOut">
              <a:rPr lang="en-GB"/>
              <a:pPr>
                <a:defRPr/>
              </a:pPr>
              <a:t>29/05/2015</a:t>
            </a:fld>
            <a:endParaRPr lang="en-GB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597319-89C1-4914-A8C1-BCA122839F3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B200A2-7E34-499A-A479-23B0289D0CDB}" type="datetimeFigureOut">
              <a:rPr lang="en-GB"/>
              <a:pPr>
                <a:defRPr/>
              </a:pPr>
              <a:t>29/05/2015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3EB227-F67F-4209-A490-19AB6890BF9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8098C6-2A16-44EC-BCF7-A878F1ADDB14}" type="datetimeFigureOut">
              <a:rPr lang="en-GB"/>
              <a:pPr>
                <a:defRPr/>
              </a:pPr>
              <a:t>29/05/2015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AB7830-20BD-4FAC-8F7D-9949126F0E1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DC3F279-01AD-4D5E-AE11-AD248D31B256}" type="datetimeFigureOut">
              <a:rPr lang="en-GB"/>
              <a:pPr>
                <a:defRPr/>
              </a:pPr>
              <a:t>29/05/2015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1E7D70A-40CA-41F6-9C50-99B5FFA8C8D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827584" y="3717032"/>
            <a:ext cx="7772400" cy="7920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6000" b="1" dirty="0" smtClean="0">
                <a:solidFill>
                  <a:srgbClr val="6DC1E3"/>
                </a:solidFill>
                <a:latin typeface="Comic Sans MS" panose="030F0702030302020204" pitchFamily="66" charset="0"/>
              </a:rPr>
              <a:t>Let’s</a:t>
            </a:r>
            <a:r>
              <a:rPr lang="en-GB" b="1" dirty="0" smtClean="0">
                <a:solidFill>
                  <a:srgbClr val="6DC1E3"/>
                </a:solidFill>
                <a:latin typeface="Comic Sans MS" panose="030F0702030302020204" pitchFamily="66" charset="0"/>
              </a:rPr>
              <a:t> </a:t>
            </a:r>
            <a:r>
              <a:rPr lang="en-GB" sz="5400" b="1" dirty="0" smtClean="0">
                <a:solidFill>
                  <a:srgbClr val="6DC1E3"/>
                </a:solidFill>
                <a:latin typeface="Comic Sans MS" panose="030F0702030302020204" pitchFamily="66" charset="0"/>
              </a:rPr>
              <a:t>enjoy</a:t>
            </a:r>
            <a:r>
              <a:rPr lang="en-GB" b="1" dirty="0" smtClean="0">
                <a:solidFill>
                  <a:srgbClr val="6DC1E3"/>
                </a:solidFill>
                <a:latin typeface="Comic Sans MS" panose="030F0702030302020204" pitchFamily="66" charset="0"/>
              </a:rPr>
              <a:t> </a:t>
            </a:r>
            <a:r>
              <a:rPr lang="en-GB" sz="6000" b="1" dirty="0" smtClean="0">
                <a:solidFill>
                  <a:srgbClr val="6DC1E3"/>
                </a:solidFill>
                <a:latin typeface="Comic Sans MS" panose="030F0702030302020204" pitchFamily="66" charset="0"/>
              </a:rPr>
              <a:t>stories</a:t>
            </a:r>
            <a:endParaRPr lang="en-GB" sz="6000" b="1" dirty="0">
              <a:solidFill>
                <a:srgbClr val="6DC1E3"/>
              </a:solidFill>
              <a:latin typeface="Comic Sans MS" panose="030F0702030302020204" pitchFamily="66" charset="0"/>
            </a:endParaRPr>
          </a:p>
        </p:txBody>
      </p:sp>
      <p:sp>
        <p:nvSpPr>
          <p:cNvPr id="5" name="Subtitle 2"/>
          <p:cNvSpPr txBox="1">
            <a:spLocks/>
          </p:cNvSpPr>
          <p:nvPr/>
        </p:nvSpPr>
        <p:spPr>
          <a:xfrm>
            <a:off x="1371600" y="4671213"/>
            <a:ext cx="6400800" cy="12241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GB" b="1" dirty="0" smtClean="0"/>
              <a:t>Session </a:t>
            </a:r>
            <a:r>
              <a:rPr lang="en-GB" b="1" dirty="0" smtClean="0"/>
              <a:t>1 Takeaway Notes</a:t>
            </a:r>
            <a:endParaRPr lang="en-GB" b="1" dirty="0"/>
          </a:p>
        </p:txBody>
      </p:sp>
      <p:pic>
        <p:nvPicPr>
          <p:cNvPr id="6" name="Picture 5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67138" y="838429"/>
            <a:ext cx="1609725" cy="1276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063962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437"/>
          </a:xfrm>
        </p:spPr>
        <p:txBody>
          <a:bodyPr rtlCol="0">
            <a:normAutofit/>
          </a:bodyPr>
          <a:lstStyle/>
          <a:p>
            <a:pPr eaLnBrk="1" hangingPunct="1">
              <a:lnSpc>
                <a:spcPct val="80000"/>
              </a:lnSpc>
            </a:pPr>
            <a:r>
              <a:rPr lang="en-GB" sz="3200" b="1" dirty="0">
                <a:solidFill>
                  <a:srgbClr val="6DC1E3"/>
                </a:solidFill>
                <a:latin typeface="Comic Sans MS" panose="030F0702030302020204" pitchFamily="66" charset="0"/>
              </a:rPr>
              <a:t>Classroom</a:t>
            </a:r>
            <a:r>
              <a:rPr lang="en-GB" b="1" dirty="0" smtClean="0">
                <a:solidFill>
                  <a:srgbClr val="FF0000"/>
                </a:solidFill>
              </a:rPr>
              <a:t> </a:t>
            </a:r>
            <a:r>
              <a:rPr lang="en-GB" sz="3200" b="1" dirty="0">
                <a:solidFill>
                  <a:srgbClr val="6DC1E3"/>
                </a:solidFill>
                <a:latin typeface="Comic Sans MS" panose="030F0702030302020204" pitchFamily="66" charset="0"/>
              </a:rPr>
              <a:t>Routine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25538"/>
            <a:ext cx="8229600" cy="5000625"/>
          </a:xfrm>
        </p:spPr>
        <p:txBody>
          <a:bodyPr>
            <a:noAutofit/>
          </a:bodyPr>
          <a:lstStyle/>
          <a:p>
            <a:pPr eaLnBrk="1" hangingPunct="1">
              <a:spcBef>
                <a:spcPts val="1200"/>
              </a:spcBef>
              <a:spcAft>
                <a:spcPts val="1200"/>
              </a:spcAft>
              <a:buFont typeface="Arial" charset="0"/>
              <a:buNone/>
            </a:pPr>
            <a:r>
              <a:rPr lang="en-GB" sz="2800" dirty="0" smtClean="0"/>
              <a:t> </a:t>
            </a:r>
          </a:p>
          <a:p>
            <a:pPr eaLnBrk="1" hangingPunct="1">
              <a:spcBef>
                <a:spcPts val="1200"/>
              </a:spcBef>
              <a:spcAft>
                <a:spcPts val="1200"/>
              </a:spcAft>
            </a:pPr>
            <a:r>
              <a:rPr lang="en-GB" dirty="0" smtClean="0"/>
              <a:t>Greet the class in French ‘</a:t>
            </a:r>
            <a:r>
              <a:rPr lang="en-GB" i="1" dirty="0" smtClean="0"/>
              <a:t>Bonjour’ ‘Au </a:t>
            </a:r>
            <a:r>
              <a:rPr lang="en-GB" i="1" dirty="0" err="1" smtClean="0"/>
              <a:t>revoir</a:t>
            </a:r>
            <a:r>
              <a:rPr lang="en-GB" i="1" dirty="0" smtClean="0"/>
              <a:t>’</a:t>
            </a:r>
            <a:endParaRPr lang="en-GB" dirty="0" smtClean="0"/>
          </a:p>
          <a:p>
            <a:pPr eaLnBrk="1" hangingPunct="1">
              <a:spcBef>
                <a:spcPts val="1200"/>
              </a:spcBef>
              <a:spcAft>
                <a:spcPts val="1200"/>
              </a:spcAft>
            </a:pPr>
            <a:r>
              <a:rPr lang="en-GB" dirty="0" smtClean="0"/>
              <a:t>Ask them to respond to the register in French</a:t>
            </a:r>
            <a:r>
              <a:rPr lang="en-GB" i="1" dirty="0" smtClean="0"/>
              <a:t> ‘Bonjour Madame…/Monsieur…</a:t>
            </a:r>
          </a:p>
          <a:p>
            <a:pPr eaLnBrk="1" hangingPunct="1">
              <a:spcBef>
                <a:spcPts val="1200"/>
              </a:spcBef>
              <a:spcAft>
                <a:spcPts val="1200"/>
              </a:spcAft>
            </a:pPr>
            <a:r>
              <a:rPr lang="en-GB" dirty="0" smtClean="0"/>
              <a:t>Use numbers, weather, names of sports and the seasons in French as often as you can.</a:t>
            </a:r>
          </a:p>
          <a:p>
            <a:pPr eaLnBrk="1" hangingPunct="1">
              <a:spcBef>
                <a:spcPts val="1200"/>
              </a:spcBef>
              <a:spcAft>
                <a:spcPts val="1200"/>
              </a:spcAft>
              <a:buFont typeface="Arial" charset="0"/>
              <a:buNone/>
            </a:pPr>
            <a:endParaRPr lang="en-GB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-108520" y="5259288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pic>
        <p:nvPicPr>
          <p:cNvPr id="1028" name="Picture 4" descr="Creative Commons Licens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5858525"/>
            <a:ext cx="847725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Rectangle 6"/>
          <p:cNvSpPr>
            <a:spLocks noChangeArrowheads="1"/>
          </p:cNvSpPr>
          <p:nvPr/>
        </p:nvSpPr>
        <p:spPr bwMode="auto">
          <a:xfrm>
            <a:off x="179512" y="6127829"/>
            <a:ext cx="9360024" cy="6001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Ensemble Languages Project, 2015</a:t>
            </a:r>
            <a:endParaRPr kumimoji="0" lang="en-GB" altLang="en-US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2015 for the Ensemble Languages Project, </a:t>
            </a:r>
            <a:r>
              <a:rPr kumimoji="0" lang="en-GB" altLang="en-US" sz="11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Ensemble_Let</a:t>
            </a:r>
            <a:r>
              <a:rPr kumimoji="0" lang="en-GB" altLang="en-US" sz="11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’</a:t>
            </a:r>
            <a:r>
              <a:rPr kumimoji="0" lang="en-GB" altLang="en-US" sz="11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</a:t>
            </a:r>
            <a:r>
              <a:rPr kumimoji="0" lang="en-GB" altLang="en-US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Enjoy </a:t>
            </a:r>
            <a:r>
              <a:rPr kumimoji="0" lang="en-GB" altLang="en-US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Stories Session 1 Takeaway Notes</a:t>
            </a:r>
            <a:endParaRPr kumimoji="0" lang="en-GB" altLang="en-US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This work is licensed under the Creative Commons Attribution-</a:t>
            </a:r>
            <a:r>
              <a:rPr kumimoji="0" lang="en-GB" altLang="en-US" sz="11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NonCommercial</a:t>
            </a:r>
            <a:r>
              <a:rPr kumimoji="0" lang="en-GB" altLang="en-US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4.0 International License: http://creativecommons.org/licenses/by-nc/4.0/.</a:t>
            </a:r>
            <a:endParaRPr kumimoji="0" lang="en-GB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771417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633412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GB" sz="3600" b="1" dirty="0">
                <a:solidFill>
                  <a:srgbClr val="6DC1E3"/>
                </a:solidFill>
                <a:latin typeface="Comic Sans MS" panose="030F0702030302020204" pitchFamily="66" charset="0"/>
              </a:rPr>
              <a:t>Let’s</a:t>
            </a:r>
            <a:r>
              <a:rPr lang="en-GB" sz="3100" b="1" dirty="0" smtClean="0">
                <a:solidFill>
                  <a:srgbClr val="FF0000"/>
                </a:solidFill>
              </a:rPr>
              <a:t> </a:t>
            </a:r>
            <a:r>
              <a:rPr lang="en-GB" sz="3600" b="1" dirty="0">
                <a:solidFill>
                  <a:srgbClr val="6DC1E3"/>
                </a:solidFill>
                <a:latin typeface="Comic Sans MS" panose="030F0702030302020204" pitchFamily="66" charset="0"/>
              </a:rPr>
              <a:t>enjoy stories - Session 1</a:t>
            </a:r>
            <a:r>
              <a:rPr lang="en-GB" sz="4000" b="1" dirty="0" smtClean="0"/>
              <a:t/>
            </a:r>
            <a:br>
              <a:rPr lang="en-GB" sz="4000" b="1" dirty="0" smtClean="0"/>
            </a:br>
            <a:endParaRPr lang="en-GB" sz="4000" dirty="0" smtClean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052513"/>
            <a:ext cx="8229600" cy="5073650"/>
          </a:xfrm>
        </p:spPr>
        <p:txBody>
          <a:bodyPr>
            <a:normAutofit/>
          </a:bodyPr>
          <a:lstStyle/>
          <a:p>
            <a:pPr algn="ctr">
              <a:buFont typeface="Arial" charset="0"/>
              <a:buNone/>
            </a:pPr>
            <a:r>
              <a:rPr lang="fr-FR" b="1" i="1" dirty="0" smtClean="0"/>
              <a:t>les quatre saisons</a:t>
            </a:r>
            <a:br>
              <a:rPr lang="fr-FR" b="1" i="1" dirty="0" smtClean="0"/>
            </a:br>
            <a:endParaRPr lang="fr-FR" i="1" dirty="0" smtClean="0"/>
          </a:p>
          <a:p>
            <a:r>
              <a:rPr lang="fr-FR" sz="2800" i="1" dirty="0" smtClean="0"/>
              <a:t>au printemps </a:t>
            </a:r>
            <a:r>
              <a:rPr lang="fr-FR" sz="2800" dirty="0" smtClean="0"/>
              <a:t>– in </a:t>
            </a:r>
            <a:r>
              <a:rPr lang="fr-FR" sz="2800" dirty="0" err="1" smtClean="0"/>
              <a:t>spring</a:t>
            </a:r>
            <a:endParaRPr lang="fr-FR" sz="2800" dirty="0" smtClean="0"/>
          </a:p>
          <a:p>
            <a:r>
              <a:rPr lang="fr-FR" sz="2800" i="1" dirty="0" smtClean="0"/>
              <a:t>en été </a:t>
            </a:r>
            <a:r>
              <a:rPr lang="fr-FR" sz="2800" dirty="0" smtClean="0"/>
              <a:t>– in </a:t>
            </a:r>
            <a:r>
              <a:rPr lang="fr-FR" sz="2800" dirty="0" err="1" smtClean="0"/>
              <a:t>summer</a:t>
            </a:r>
            <a:endParaRPr lang="fr-FR" sz="2800" dirty="0" smtClean="0"/>
          </a:p>
          <a:p>
            <a:r>
              <a:rPr lang="fr-FR" sz="2800" i="1" dirty="0" smtClean="0"/>
              <a:t>en automne –</a:t>
            </a:r>
            <a:r>
              <a:rPr lang="fr-FR" sz="2800" dirty="0" smtClean="0"/>
              <a:t> in </a:t>
            </a:r>
            <a:r>
              <a:rPr lang="fr-FR" sz="2800" dirty="0" err="1" smtClean="0"/>
              <a:t>autumn</a:t>
            </a:r>
            <a:endParaRPr lang="fr-FR" sz="2800" dirty="0" smtClean="0"/>
          </a:p>
          <a:p>
            <a:r>
              <a:rPr lang="fr-FR" sz="2800" i="1" dirty="0" smtClean="0"/>
              <a:t>en hiver </a:t>
            </a:r>
            <a:r>
              <a:rPr lang="fr-FR" sz="2800" dirty="0" smtClean="0"/>
              <a:t>– in </a:t>
            </a:r>
            <a:r>
              <a:rPr lang="fr-FR" sz="2800" dirty="0" err="1" smtClean="0"/>
              <a:t>winter</a:t>
            </a:r>
            <a:endParaRPr lang="fr-FR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z="3200" b="1" dirty="0">
                <a:solidFill>
                  <a:srgbClr val="6DC1E3"/>
                </a:solidFill>
                <a:latin typeface="Comic Sans MS" panose="030F0702030302020204" pitchFamily="66" charset="0"/>
              </a:rPr>
              <a:t>Les</a:t>
            </a:r>
            <a:r>
              <a:rPr lang="fr-FR" b="1" dirty="0" smtClean="0"/>
              <a:t> </a:t>
            </a:r>
            <a:r>
              <a:rPr lang="fr-FR" sz="3200" b="1" dirty="0">
                <a:solidFill>
                  <a:srgbClr val="6DC1E3"/>
                </a:solidFill>
                <a:latin typeface="Comic Sans MS" panose="030F0702030302020204" pitchFamily="66" charset="0"/>
              </a:rPr>
              <a:t>sports</a:t>
            </a:r>
            <a:r>
              <a:rPr lang="en-GB" dirty="0" smtClean="0"/>
              <a:t/>
            </a:r>
            <a:br>
              <a:rPr lang="en-GB" dirty="0" smtClean="0"/>
            </a:b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340768"/>
            <a:ext cx="8651304" cy="4525963"/>
          </a:xfrm>
        </p:spPr>
        <p:txBody>
          <a:bodyPr/>
          <a:lstStyle/>
          <a:p>
            <a:r>
              <a:rPr lang="fr-FR" i="1" dirty="0" smtClean="0"/>
              <a:t>il/elle joue au foot </a:t>
            </a:r>
            <a:r>
              <a:rPr lang="fr-FR" dirty="0" smtClean="0"/>
              <a:t>– </a:t>
            </a:r>
            <a:r>
              <a:rPr lang="fr-FR" dirty="0" err="1" smtClean="0"/>
              <a:t>he</a:t>
            </a:r>
            <a:r>
              <a:rPr lang="fr-FR" dirty="0" smtClean="0"/>
              <a:t>/</a:t>
            </a:r>
            <a:r>
              <a:rPr lang="fr-FR" dirty="0" err="1" smtClean="0"/>
              <a:t>she</a:t>
            </a:r>
            <a:r>
              <a:rPr lang="fr-FR" dirty="0" smtClean="0"/>
              <a:t> </a:t>
            </a:r>
            <a:r>
              <a:rPr lang="fr-FR" dirty="0" err="1" smtClean="0"/>
              <a:t>is</a:t>
            </a:r>
            <a:r>
              <a:rPr lang="fr-FR" dirty="0" smtClean="0"/>
              <a:t> </a:t>
            </a:r>
            <a:r>
              <a:rPr lang="fr-FR" dirty="0" err="1" smtClean="0"/>
              <a:t>playing</a:t>
            </a:r>
            <a:r>
              <a:rPr lang="fr-FR" dirty="0" smtClean="0"/>
              <a:t> football</a:t>
            </a:r>
            <a:endParaRPr lang="en-GB" dirty="0" smtClean="0"/>
          </a:p>
          <a:p>
            <a:r>
              <a:rPr lang="fr-FR" i="1" dirty="0" smtClean="0"/>
              <a:t>il/elle joue au tennis</a:t>
            </a:r>
            <a:r>
              <a:rPr lang="fr-FR" dirty="0" smtClean="0"/>
              <a:t> – </a:t>
            </a:r>
            <a:r>
              <a:rPr lang="fr-FR" dirty="0" err="1" smtClean="0"/>
              <a:t>he</a:t>
            </a:r>
            <a:r>
              <a:rPr lang="fr-FR" dirty="0" smtClean="0"/>
              <a:t>/</a:t>
            </a:r>
            <a:r>
              <a:rPr lang="fr-FR" dirty="0" err="1" smtClean="0"/>
              <a:t>she</a:t>
            </a:r>
            <a:r>
              <a:rPr lang="fr-FR" dirty="0" smtClean="0"/>
              <a:t> </a:t>
            </a:r>
            <a:r>
              <a:rPr lang="fr-FR" dirty="0" err="1" smtClean="0"/>
              <a:t>is</a:t>
            </a:r>
            <a:r>
              <a:rPr lang="fr-FR" dirty="0" smtClean="0"/>
              <a:t> </a:t>
            </a:r>
            <a:r>
              <a:rPr lang="fr-FR" dirty="0" err="1" smtClean="0"/>
              <a:t>playing</a:t>
            </a:r>
            <a:r>
              <a:rPr lang="fr-FR" dirty="0" smtClean="0"/>
              <a:t> tennis</a:t>
            </a:r>
            <a:endParaRPr lang="en-GB" dirty="0" smtClean="0"/>
          </a:p>
          <a:p>
            <a:r>
              <a:rPr lang="fr-FR" i="1" dirty="0" smtClean="0"/>
              <a:t>il/elle joue au rugby</a:t>
            </a:r>
            <a:r>
              <a:rPr lang="fr-FR" dirty="0" smtClean="0"/>
              <a:t> – </a:t>
            </a:r>
            <a:r>
              <a:rPr lang="fr-FR" dirty="0" err="1" smtClean="0"/>
              <a:t>he</a:t>
            </a:r>
            <a:r>
              <a:rPr lang="fr-FR" dirty="0" smtClean="0"/>
              <a:t>/</a:t>
            </a:r>
            <a:r>
              <a:rPr lang="fr-FR" dirty="0" err="1" smtClean="0"/>
              <a:t>she</a:t>
            </a:r>
            <a:r>
              <a:rPr lang="fr-FR" dirty="0" smtClean="0"/>
              <a:t> </a:t>
            </a:r>
            <a:r>
              <a:rPr lang="fr-FR" dirty="0" err="1" smtClean="0"/>
              <a:t>is</a:t>
            </a:r>
            <a:r>
              <a:rPr lang="fr-FR" dirty="0" smtClean="0"/>
              <a:t> </a:t>
            </a:r>
            <a:r>
              <a:rPr lang="fr-FR" dirty="0" err="1" smtClean="0"/>
              <a:t>playing</a:t>
            </a:r>
            <a:r>
              <a:rPr lang="fr-FR" dirty="0" smtClean="0"/>
              <a:t> rugby</a:t>
            </a:r>
            <a:endParaRPr lang="en-GB" dirty="0" smtClean="0"/>
          </a:p>
          <a:p>
            <a:r>
              <a:rPr lang="fr-FR" i="1" dirty="0" smtClean="0"/>
              <a:t>il/elle joue au golf</a:t>
            </a:r>
            <a:r>
              <a:rPr lang="fr-FR" dirty="0" smtClean="0"/>
              <a:t> – </a:t>
            </a:r>
            <a:r>
              <a:rPr lang="fr-FR" dirty="0" err="1" smtClean="0"/>
              <a:t>he</a:t>
            </a:r>
            <a:r>
              <a:rPr lang="fr-FR" dirty="0" smtClean="0"/>
              <a:t>/</a:t>
            </a:r>
            <a:r>
              <a:rPr lang="fr-FR" dirty="0" err="1" smtClean="0"/>
              <a:t>she</a:t>
            </a:r>
            <a:r>
              <a:rPr lang="fr-FR" dirty="0" smtClean="0"/>
              <a:t> </a:t>
            </a:r>
            <a:r>
              <a:rPr lang="fr-FR" dirty="0" err="1" smtClean="0"/>
              <a:t>is</a:t>
            </a:r>
            <a:r>
              <a:rPr lang="fr-FR" dirty="0" smtClean="0"/>
              <a:t> </a:t>
            </a:r>
            <a:r>
              <a:rPr lang="fr-FR" dirty="0" err="1" smtClean="0"/>
              <a:t>playing</a:t>
            </a:r>
            <a:r>
              <a:rPr lang="fr-FR" dirty="0" smtClean="0"/>
              <a:t> golf</a:t>
            </a:r>
            <a:endParaRPr lang="en-GB" dirty="0" smtClean="0"/>
          </a:p>
          <a:p>
            <a:r>
              <a:rPr lang="fr-FR" i="1" dirty="0" smtClean="0"/>
              <a:t>il/elle joue au pingpong</a:t>
            </a:r>
            <a:r>
              <a:rPr lang="fr-FR" dirty="0" smtClean="0"/>
              <a:t> – </a:t>
            </a:r>
            <a:r>
              <a:rPr lang="fr-FR" dirty="0" err="1" smtClean="0"/>
              <a:t>he</a:t>
            </a:r>
            <a:r>
              <a:rPr lang="fr-FR" dirty="0" smtClean="0"/>
              <a:t>/</a:t>
            </a:r>
            <a:r>
              <a:rPr lang="fr-FR" dirty="0" err="1" smtClean="0"/>
              <a:t>she</a:t>
            </a:r>
            <a:r>
              <a:rPr lang="fr-FR" dirty="0" smtClean="0"/>
              <a:t> </a:t>
            </a:r>
            <a:r>
              <a:rPr lang="fr-FR" dirty="0" err="1" smtClean="0"/>
              <a:t>is</a:t>
            </a:r>
            <a:r>
              <a:rPr lang="fr-FR" dirty="0" smtClean="0"/>
              <a:t> </a:t>
            </a:r>
            <a:r>
              <a:rPr lang="fr-FR" dirty="0" err="1" smtClean="0"/>
              <a:t>playing</a:t>
            </a:r>
            <a:r>
              <a:rPr lang="fr-FR" dirty="0" smtClean="0"/>
              <a:t> table tennis </a:t>
            </a:r>
            <a:endParaRPr lang="en-GB" dirty="0" smtClean="0"/>
          </a:p>
          <a:p>
            <a:r>
              <a:rPr lang="fr-FR" i="1" dirty="0" smtClean="0"/>
              <a:t>il/elle joue au hockey</a:t>
            </a:r>
            <a:r>
              <a:rPr lang="fr-FR" dirty="0" smtClean="0"/>
              <a:t> – </a:t>
            </a:r>
            <a:r>
              <a:rPr lang="fr-FR" dirty="0" err="1" smtClean="0"/>
              <a:t>he</a:t>
            </a:r>
            <a:r>
              <a:rPr lang="fr-FR" dirty="0" smtClean="0"/>
              <a:t>/</a:t>
            </a:r>
            <a:r>
              <a:rPr lang="fr-FR" dirty="0" err="1" smtClean="0"/>
              <a:t>she</a:t>
            </a:r>
            <a:r>
              <a:rPr lang="fr-FR" dirty="0" smtClean="0"/>
              <a:t> </a:t>
            </a:r>
            <a:r>
              <a:rPr lang="fr-FR" dirty="0" err="1" smtClean="0"/>
              <a:t>is</a:t>
            </a:r>
            <a:r>
              <a:rPr lang="fr-FR" dirty="0" smtClean="0"/>
              <a:t> </a:t>
            </a:r>
            <a:r>
              <a:rPr lang="fr-FR" dirty="0" err="1" smtClean="0"/>
              <a:t>playing</a:t>
            </a:r>
            <a:r>
              <a:rPr lang="fr-FR" dirty="0" smtClean="0"/>
              <a:t> hockey</a:t>
            </a:r>
            <a:endParaRPr lang="en-GB" dirty="0" smtClean="0"/>
          </a:p>
          <a:p>
            <a:r>
              <a:rPr lang="fr-FR" i="1" dirty="0" smtClean="0"/>
              <a:t>il/elle joue à la </a:t>
            </a:r>
            <a:r>
              <a:rPr lang="fr-FR" i="1" dirty="0" err="1" smtClean="0"/>
              <a:t>Wii</a:t>
            </a:r>
            <a:r>
              <a:rPr lang="fr-FR" dirty="0" smtClean="0"/>
              <a:t> – </a:t>
            </a:r>
            <a:r>
              <a:rPr lang="fr-FR" dirty="0" err="1" smtClean="0"/>
              <a:t>he</a:t>
            </a:r>
            <a:r>
              <a:rPr lang="fr-FR" dirty="0" smtClean="0"/>
              <a:t>/</a:t>
            </a:r>
            <a:r>
              <a:rPr lang="fr-FR" dirty="0" err="1" smtClean="0"/>
              <a:t>she</a:t>
            </a:r>
            <a:r>
              <a:rPr lang="fr-FR" dirty="0" smtClean="0"/>
              <a:t> </a:t>
            </a:r>
            <a:r>
              <a:rPr lang="fr-FR" dirty="0" err="1" smtClean="0"/>
              <a:t>is</a:t>
            </a:r>
            <a:r>
              <a:rPr lang="fr-FR" dirty="0" smtClean="0"/>
              <a:t> </a:t>
            </a:r>
            <a:r>
              <a:rPr lang="fr-FR" dirty="0" err="1" smtClean="0"/>
              <a:t>playing</a:t>
            </a:r>
            <a:r>
              <a:rPr lang="fr-FR" dirty="0" smtClean="0"/>
              <a:t> on the </a:t>
            </a:r>
            <a:r>
              <a:rPr lang="fr-FR" dirty="0" err="1" smtClean="0"/>
              <a:t>Wii</a:t>
            </a:r>
            <a:r>
              <a:rPr lang="fr-FR" dirty="0" smtClean="0"/>
              <a:t> </a:t>
            </a:r>
            <a:endParaRPr lang="en-GB" dirty="0" smtClean="0"/>
          </a:p>
          <a:p>
            <a:endParaRPr lang="en-GB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itle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pPr eaLnBrk="1" hangingPunct="1"/>
            <a:r>
              <a:rPr lang="en-GB" sz="3200" b="1" dirty="0">
                <a:solidFill>
                  <a:srgbClr val="6DC1E3"/>
                </a:solidFill>
                <a:latin typeface="Comic Sans MS" panose="030F0702030302020204" pitchFamily="66" charset="0"/>
              </a:rPr>
              <a:t>Phonics</a:t>
            </a:r>
            <a:r>
              <a:rPr lang="en-GB" b="1" dirty="0" smtClean="0">
                <a:solidFill>
                  <a:srgbClr val="FF0000"/>
                </a:solidFill>
              </a:rPr>
              <a:t> </a:t>
            </a:r>
            <a:r>
              <a:rPr lang="en-GB" sz="3200" b="1" dirty="0">
                <a:solidFill>
                  <a:srgbClr val="6DC1E3"/>
                </a:solidFill>
                <a:latin typeface="Comic Sans MS" panose="030F0702030302020204" pitchFamily="66" charset="0"/>
              </a:rPr>
              <a:t>focus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340768"/>
            <a:ext cx="8507288" cy="5256584"/>
          </a:xfrm>
        </p:spPr>
        <p:txBody>
          <a:bodyPr>
            <a:normAutofit fontScale="92500" lnSpcReduction="10000"/>
          </a:bodyPr>
          <a:lstStyle/>
          <a:p>
            <a:r>
              <a:rPr lang="en-GB" sz="3500" b="1" i="1" dirty="0" smtClean="0"/>
              <a:t>au – </a:t>
            </a:r>
            <a:r>
              <a:rPr lang="en-GB" sz="3500" dirty="0" smtClean="0"/>
              <a:t>like the vowel sound in ‘all’</a:t>
            </a:r>
            <a:r>
              <a:rPr lang="en-GB" sz="3500" i="1" dirty="0" smtClean="0"/>
              <a:t> </a:t>
            </a:r>
            <a:endParaRPr lang="en-GB" sz="3500" dirty="0" smtClean="0"/>
          </a:p>
          <a:p>
            <a:r>
              <a:rPr lang="fr-FR" sz="3500" b="1" i="1" dirty="0" smtClean="0"/>
              <a:t>pr</a:t>
            </a:r>
            <a:r>
              <a:rPr lang="fr-FR" sz="3500" b="1" i="1" u="sng" dirty="0" smtClean="0"/>
              <a:t>in</a:t>
            </a:r>
            <a:r>
              <a:rPr lang="fr-FR" sz="3500" b="1" i="1" dirty="0" smtClean="0"/>
              <a:t>temps – </a:t>
            </a:r>
            <a:r>
              <a:rPr lang="fr-FR" sz="3500" i="1" dirty="0" smtClean="0"/>
              <a:t>vin, lapin, cinq – nasal </a:t>
            </a:r>
            <a:r>
              <a:rPr lang="fr-FR" sz="3500" i="1" dirty="0" err="1" smtClean="0"/>
              <a:t>sound</a:t>
            </a:r>
            <a:endParaRPr lang="en-GB" sz="3500" dirty="0" smtClean="0"/>
          </a:p>
          <a:p>
            <a:r>
              <a:rPr lang="fr-FR" sz="3500" b="1" i="1" dirty="0" smtClean="0"/>
              <a:t>print</a:t>
            </a:r>
            <a:r>
              <a:rPr lang="fr-FR" sz="3500" b="1" i="1" u="sng" dirty="0" smtClean="0"/>
              <a:t>em</a:t>
            </a:r>
            <a:r>
              <a:rPr lang="fr-FR" sz="3500" b="1" i="1" dirty="0" smtClean="0"/>
              <a:t>ps – </a:t>
            </a:r>
            <a:r>
              <a:rPr lang="fr-FR" sz="3500" dirty="0" err="1" smtClean="0"/>
              <a:t>like</a:t>
            </a:r>
            <a:r>
              <a:rPr lang="fr-FR" sz="3500" i="1" dirty="0" smtClean="0"/>
              <a:t> ‘en’ </a:t>
            </a:r>
            <a:r>
              <a:rPr lang="fr-FR" sz="3500" dirty="0" smtClean="0"/>
              <a:t>in</a:t>
            </a:r>
            <a:r>
              <a:rPr lang="fr-FR" sz="3500" i="1" dirty="0" smtClean="0"/>
              <a:t> ‘en suite’</a:t>
            </a:r>
            <a:endParaRPr lang="en-GB" sz="3500" dirty="0" smtClean="0"/>
          </a:p>
          <a:p>
            <a:r>
              <a:rPr lang="en-GB" sz="3500" b="1" i="1" dirty="0" smtClean="0"/>
              <a:t>en </a:t>
            </a:r>
            <a:r>
              <a:rPr lang="fr-FR" sz="3500" b="1" i="1" dirty="0" smtClean="0"/>
              <a:t>– </a:t>
            </a:r>
            <a:r>
              <a:rPr lang="fr-FR" sz="3500" dirty="0" smtClean="0"/>
              <a:t>as in</a:t>
            </a:r>
            <a:r>
              <a:rPr lang="fr-FR" sz="3500" i="1" dirty="0" smtClean="0"/>
              <a:t> ‘en suite’</a:t>
            </a:r>
            <a:endParaRPr lang="en-GB" sz="3500" dirty="0" smtClean="0"/>
          </a:p>
          <a:p>
            <a:r>
              <a:rPr lang="en-GB" sz="3500" b="1" i="1" dirty="0" err="1" smtClean="0"/>
              <a:t>été</a:t>
            </a:r>
            <a:r>
              <a:rPr lang="en-GB" sz="3500" b="1" i="1" dirty="0" smtClean="0"/>
              <a:t> – </a:t>
            </a:r>
            <a:r>
              <a:rPr lang="en-GB" sz="3500" dirty="0" smtClean="0"/>
              <a:t>é is short,</a:t>
            </a:r>
            <a:r>
              <a:rPr lang="en-GB" sz="3500" i="1" dirty="0" smtClean="0"/>
              <a:t> </a:t>
            </a:r>
            <a:r>
              <a:rPr lang="en-GB" sz="3500" dirty="0" smtClean="0"/>
              <a:t>as in</a:t>
            </a:r>
            <a:r>
              <a:rPr lang="en-GB" sz="3500" b="1" i="1" dirty="0" smtClean="0"/>
              <a:t> </a:t>
            </a:r>
            <a:r>
              <a:rPr lang="en-GB" sz="3500" dirty="0" smtClean="0"/>
              <a:t>café,</a:t>
            </a:r>
            <a:r>
              <a:rPr lang="en-GB" sz="3500" i="1" dirty="0" smtClean="0"/>
              <a:t> </a:t>
            </a:r>
            <a:r>
              <a:rPr lang="en-GB" sz="3500" dirty="0" smtClean="0"/>
              <a:t>egg,</a:t>
            </a:r>
            <a:r>
              <a:rPr lang="en-GB" sz="3500" i="1" dirty="0" smtClean="0"/>
              <a:t> </a:t>
            </a:r>
            <a:r>
              <a:rPr lang="en-GB" sz="3500" u="sng" dirty="0" smtClean="0"/>
              <a:t>e</a:t>
            </a:r>
            <a:r>
              <a:rPr lang="en-GB" sz="3500" dirty="0" smtClean="0"/>
              <a:t>lephant, not as in ‘say’</a:t>
            </a:r>
          </a:p>
          <a:p>
            <a:r>
              <a:rPr lang="en-GB" sz="3500" b="1" i="1" dirty="0" smtClean="0"/>
              <a:t>au – </a:t>
            </a:r>
            <a:r>
              <a:rPr lang="en-GB" sz="3500" dirty="0" smtClean="0"/>
              <a:t>like the vowel sound in ‘all’</a:t>
            </a:r>
          </a:p>
          <a:p>
            <a:r>
              <a:rPr lang="en-GB" sz="3500" b="1" i="1" dirty="0" err="1" smtClean="0"/>
              <a:t>omne</a:t>
            </a:r>
            <a:r>
              <a:rPr lang="en-GB" sz="3500" b="1" i="1" dirty="0" smtClean="0"/>
              <a:t> – </a:t>
            </a:r>
            <a:r>
              <a:rPr lang="en-GB" sz="3500" dirty="0" smtClean="0"/>
              <a:t>silent ‘m’, sounds like</a:t>
            </a:r>
            <a:r>
              <a:rPr lang="en-GB" sz="3500" i="1" dirty="0" smtClean="0"/>
              <a:t> ‘</a:t>
            </a:r>
            <a:r>
              <a:rPr lang="en-GB" sz="3500" i="1" dirty="0" err="1" smtClean="0"/>
              <a:t>onne</a:t>
            </a:r>
            <a:r>
              <a:rPr lang="en-GB" sz="3500" i="1" dirty="0" smtClean="0"/>
              <a:t>’</a:t>
            </a:r>
            <a:endParaRPr lang="en-GB" sz="3500" dirty="0" smtClean="0"/>
          </a:p>
          <a:p>
            <a:pPr marL="363538" indent="-363538"/>
            <a:r>
              <a:rPr lang="en-GB" sz="3500" b="1" i="1" dirty="0" smtClean="0"/>
              <a:t>hiver – </a:t>
            </a:r>
            <a:r>
              <a:rPr lang="en-GB" sz="3500" dirty="0" smtClean="0"/>
              <a:t>silent ‘h’.  The ‘</a:t>
            </a:r>
            <a:r>
              <a:rPr lang="en-GB" sz="3500" dirty="0" err="1" smtClean="0"/>
              <a:t>i</a:t>
            </a:r>
            <a:r>
              <a:rPr lang="en-GB" sz="3500" dirty="0" smtClean="0"/>
              <a:t>’ sounds like ‘</a:t>
            </a:r>
            <a:r>
              <a:rPr lang="en-GB" sz="3500" dirty="0" err="1" smtClean="0"/>
              <a:t>ee</a:t>
            </a:r>
            <a:r>
              <a:rPr lang="en-GB" sz="3500" dirty="0" smtClean="0"/>
              <a:t>’, and the ‘</a:t>
            </a:r>
            <a:r>
              <a:rPr lang="en-GB" sz="3500" dirty="0" err="1" smtClean="0"/>
              <a:t>er</a:t>
            </a:r>
            <a:r>
              <a:rPr lang="en-GB" sz="3500" dirty="0" smtClean="0"/>
              <a:t>’ sounds like ‘air’</a:t>
            </a:r>
          </a:p>
          <a:p>
            <a:pPr indent="0">
              <a:buFont typeface="Arial" charset="0"/>
              <a:buNone/>
            </a:pPr>
            <a:endParaRPr lang="fr-FR" sz="2000" b="1" i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z="3200" b="1" dirty="0">
                <a:solidFill>
                  <a:srgbClr val="6DC1E3"/>
                </a:solidFill>
                <a:latin typeface="Comic Sans MS" panose="030F0702030302020204" pitchFamily="66" charset="0"/>
              </a:rPr>
              <a:t>Grammar</a:t>
            </a:r>
            <a:r>
              <a:rPr lang="en-GB" b="1" dirty="0" smtClean="0">
                <a:solidFill>
                  <a:srgbClr val="FF0000"/>
                </a:solidFill>
              </a:rPr>
              <a:t> </a:t>
            </a:r>
            <a:r>
              <a:rPr lang="en-GB" sz="3200" b="1" dirty="0">
                <a:solidFill>
                  <a:srgbClr val="6DC1E3"/>
                </a:solidFill>
                <a:latin typeface="Comic Sans MS" panose="030F0702030302020204" pitchFamily="66" charset="0"/>
              </a:rPr>
              <a:t>focus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700808"/>
            <a:ext cx="8229600" cy="4896544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110000"/>
              </a:lnSpc>
            </a:pPr>
            <a:r>
              <a:rPr lang="en-GB" dirty="0" smtClean="0"/>
              <a:t>Note that it is </a:t>
            </a:r>
            <a:r>
              <a:rPr lang="en-GB" i="1" dirty="0" smtClean="0"/>
              <a:t>‘au </a:t>
            </a:r>
            <a:r>
              <a:rPr lang="en-GB" i="1" dirty="0" err="1" smtClean="0"/>
              <a:t>printemps</a:t>
            </a:r>
            <a:r>
              <a:rPr lang="en-GB" i="1" dirty="0" smtClean="0"/>
              <a:t>’</a:t>
            </a:r>
            <a:r>
              <a:rPr lang="en-GB" dirty="0" smtClean="0"/>
              <a:t> but </a:t>
            </a:r>
            <a:r>
              <a:rPr lang="en-GB" i="1" dirty="0" smtClean="0"/>
              <a:t>‘en’</a:t>
            </a:r>
            <a:r>
              <a:rPr lang="en-GB" dirty="0" smtClean="0"/>
              <a:t> is used with the other seasons.</a:t>
            </a:r>
          </a:p>
          <a:p>
            <a:pPr>
              <a:lnSpc>
                <a:spcPct val="110000"/>
              </a:lnSpc>
            </a:pPr>
            <a:r>
              <a:rPr lang="en-GB" dirty="0" smtClean="0"/>
              <a:t>Highlight the difference in meaning between </a:t>
            </a:r>
            <a:r>
              <a:rPr lang="en-GB" i="1" dirty="0" smtClean="0"/>
              <a:t>‘je’ </a:t>
            </a:r>
            <a:r>
              <a:rPr lang="en-GB" dirty="0" smtClean="0"/>
              <a:t>(I) and </a:t>
            </a:r>
            <a:r>
              <a:rPr lang="en-GB" i="1" dirty="0" smtClean="0"/>
              <a:t>‘</a:t>
            </a:r>
            <a:r>
              <a:rPr lang="en-GB" i="1" dirty="0" err="1" smtClean="0"/>
              <a:t>il</a:t>
            </a:r>
            <a:r>
              <a:rPr lang="en-GB" i="1" dirty="0" smtClean="0"/>
              <a:t>/</a:t>
            </a:r>
            <a:r>
              <a:rPr lang="en-GB" i="1" dirty="0" err="1" smtClean="0"/>
              <a:t>elle</a:t>
            </a:r>
            <a:r>
              <a:rPr lang="en-GB" i="1" dirty="0" smtClean="0"/>
              <a:t>’ </a:t>
            </a:r>
            <a:r>
              <a:rPr lang="en-GB" dirty="0" smtClean="0"/>
              <a:t>(he/she)</a:t>
            </a:r>
            <a:r>
              <a:rPr lang="en-GB" i="1" dirty="0" smtClean="0"/>
              <a:t>.  </a:t>
            </a:r>
            <a:r>
              <a:rPr lang="en-GB" dirty="0" smtClean="0"/>
              <a:t>Speech bubbles are useful to show the difference between someone saying what they are doing, compared to saying what someone else is doing.  </a:t>
            </a:r>
          </a:p>
          <a:p>
            <a:pPr>
              <a:lnSpc>
                <a:spcPct val="110000"/>
              </a:lnSpc>
            </a:pPr>
            <a:r>
              <a:rPr lang="en-GB" dirty="0" smtClean="0"/>
              <a:t>Emphasise that ‘</a:t>
            </a:r>
            <a:r>
              <a:rPr lang="en-GB" i="1" dirty="0" err="1" smtClean="0"/>
              <a:t>il</a:t>
            </a:r>
            <a:r>
              <a:rPr lang="en-GB" i="1" dirty="0" smtClean="0"/>
              <a:t> </a:t>
            </a:r>
            <a:r>
              <a:rPr lang="en-GB" i="1" dirty="0" err="1" smtClean="0"/>
              <a:t>joue</a:t>
            </a:r>
            <a:r>
              <a:rPr lang="en-GB" dirty="0" smtClean="0"/>
              <a:t>’ can mean ‘he plays’ OR ‘he is playing’ – this is important and will have to be revisited often.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z="3200" b="1" dirty="0">
                <a:solidFill>
                  <a:srgbClr val="6DC1E3"/>
                </a:solidFill>
                <a:latin typeface="Comic Sans MS" panose="030F0702030302020204" pitchFamily="66" charset="0"/>
              </a:rPr>
              <a:t>Les</a:t>
            </a:r>
            <a:r>
              <a:rPr lang="en-GB" b="1" dirty="0" smtClean="0">
                <a:solidFill>
                  <a:srgbClr val="FF0000"/>
                </a:solidFill>
              </a:rPr>
              <a:t> </a:t>
            </a:r>
            <a:r>
              <a:rPr lang="en-GB" sz="3200" b="1" dirty="0" err="1">
                <a:solidFill>
                  <a:srgbClr val="6DC1E3"/>
                </a:solidFill>
                <a:latin typeface="Comic Sans MS" panose="030F0702030302020204" pitchFamily="66" charset="0"/>
              </a:rPr>
              <a:t>jeux</a:t>
            </a:r>
            <a:endParaRPr lang="en-GB" sz="3200" b="1" dirty="0">
              <a:solidFill>
                <a:srgbClr val="6DC1E3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609600" indent="-609600">
              <a:buFont typeface="Arial" charset="0"/>
              <a:buAutoNum type="arabicPeriod"/>
            </a:pPr>
            <a:r>
              <a:rPr lang="en-GB" dirty="0" smtClean="0"/>
              <a:t>Number the seasons</a:t>
            </a:r>
          </a:p>
          <a:p>
            <a:pPr marL="609600" indent="-609600">
              <a:buFont typeface="Arial" charset="0"/>
              <a:buAutoNum type="arabicPeriod"/>
            </a:pPr>
            <a:endParaRPr lang="en-GB" dirty="0" smtClean="0"/>
          </a:p>
          <a:p>
            <a:pPr marL="609600" indent="-609600">
              <a:buFont typeface="Arial" charset="0"/>
              <a:buAutoNum type="arabicPeriod"/>
            </a:pPr>
            <a:r>
              <a:rPr lang="en-GB" dirty="0" smtClean="0"/>
              <a:t>Charades</a:t>
            </a:r>
          </a:p>
          <a:p>
            <a:pPr marL="609600" indent="-609600">
              <a:buFont typeface="Arial" charset="0"/>
              <a:buAutoNum type="arabicPeriod"/>
            </a:pPr>
            <a:endParaRPr lang="en-GB" dirty="0" smtClean="0"/>
          </a:p>
          <a:p>
            <a:pPr marL="609600" indent="-609600">
              <a:buFont typeface="Arial" charset="0"/>
              <a:buAutoNum type="arabicPeriod"/>
            </a:pPr>
            <a:r>
              <a:rPr lang="en-GB" dirty="0" err="1" smtClean="0"/>
              <a:t>Playdough</a:t>
            </a:r>
            <a:r>
              <a:rPr lang="en-GB" dirty="0" smtClean="0"/>
              <a:t> game</a:t>
            </a:r>
          </a:p>
          <a:p>
            <a:pPr marL="609600" indent="-609600" eaLnBrk="1" hangingPunct="1">
              <a:lnSpc>
                <a:spcPct val="90000"/>
              </a:lnSpc>
              <a:buFont typeface="Arial" charset="0"/>
              <a:buAutoNum type="arabicPeriod"/>
            </a:pPr>
            <a:endParaRPr lang="en-GB" dirty="0" smtClean="0"/>
          </a:p>
          <a:p>
            <a:pPr marL="609600" indent="-609600" eaLnBrk="1" hangingPunct="1">
              <a:lnSpc>
                <a:spcPct val="90000"/>
              </a:lnSpc>
            </a:pPr>
            <a:endParaRPr lang="en-GB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itle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pPr eaLnBrk="1" hangingPunct="1"/>
            <a:r>
              <a:rPr lang="en-GB" sz="3200" b="1" dirty="0">
                <a:solidFill>
                  <a:srgbClr val="6DC1E3"/>
                </a:solidFill>
                <a:latin typeface="Comic Sans MS" panose="030F0702030302020204" pitchFamily="66" charset="0"/>
              </a:rPr>
              <a:t>Teaching</a:t>
            </a:r>
            <a:r>
              <a:rPr lang="en-GB" b="1" dirty="0" smtClean="0">
                <a:solidFill>
                  <a:srgbClr val="FF0000"/>
                </a:solidFill>
              </a:rPr>
              <a:t> </a:t>
            </a:r>
            <a:r>
              <a:rPr lang="en-GB" sz="3200" b="1" dirty="0">
                <a:solidFill>
                  <a:srgbClr val="6DC1E3"/>
                </a:solidFill>
                <a:latin typeface="Comic Sans MS" panose="030F0702030302020204" pitchFamily="66" charset="0"/>
              </a:rPr>
              <a:t>Tips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268760"/>
            <a:ext cx="8435280" cy="4925144"/>
          </a:xfrm>
        </p:spPr>
        <p:txBody>
          <a:bodyPr>
            <a:normAutofit fontScale="92500" lnSpcReduction="10000"/>
          </a:bodyPr>
          <a:lstStyle/>
          <a:p>
            <a:pPr indent="-360000" eaLnBrk="1" hangingPunct="1">
              <a:lnSpc>
                <a:spcPct val="110000"/>
              </a:lnSpc>
            </a:pPr>
            <a:r>
              <a:rPr lang="en-GB" sz="2700" dirty="0" smtClean="0"/>
              <a:t>Ask the class to repeat new language after you (</a:t>
            </a:r>
            <a:r>
              <a:rPr lang="en-GB" sz="2700" i="1" dirty="0" err="1" smtClean="0"/>
              <a:t>Regardez</a:t>
            </a:r>
            <a:r>
              <a:rPr lang="en-GB" sz="2700" i="1" dirty="0" smtClean="0"/>
              <a:t>, </a:t>
            </a:r>
            <a:r>
              <a:rPr lang="en-GB" sz="2700" i="1" dirty="0" err="1" smtClean="0"/>
              <a:t>écoutez</a:t>
            </a:r>
            <a:r>
              <a:rPr lang="en-GB" sz="2700" i="1" dirty="0" smtClean="0"/>
              <a:t> et </a:t>
            </a:r>
            <a:r>
              <a:rPr lang="en-GB" sz="2700" i="1" dirty="0" err="1" smtClean="0"/>
              <a:t>répétez</a:t>
            </a:r>
            <a:r>
              <a:rPr lang="en-GB" sz="2700" i="1" dirty="0" smtClean="0"/>
              <a:t>!</a:t>
            </a:r>
            <a:r>
              <a:rPr lang="en-GB" sz="2700" dirty="0" smtClean="0"/>
              <a:t>).  Sometimes make them hold it in their heads for five seconds before saying it out loud.</a:t>
            </a:r>
          </a:p>
          <a:p>
            <a:pPr indent="-360000" eaLnBrk="1" hangingPunct="1">
              <a:lnSpc>
                <a:spcPct val="110000"/>
              </a:lnSpc>
            </a:pPr>
            <a:r>
              <a:rPr lang="en-GB" sz="2700" dirty="0" smtClean="0"/>
              <a:t>Practise the seasons with flashcards, </a:t>
            </a:r>
            <a:r>
              <a:rPr lang="en-GB" sz="2700" dirty="0" err="1" smtClean="0"/>
              <a:t>Ppt</a:t>
            </a:r>
            <a:r>
              <a:rPr lang="en-GB" sz="2700" dirty="0" smtClean="0"/>
              <a:t> slides or items such as sunglasses, ski goggles, warm scarf and cut out autumn leaf.  Similarly find items to represent the sports e.g. a tennis ball, mini rugby ball etc.</a:t>
            </a:r>
          </a:p>
          <a:p>
            <a:pPr indent="-360000" eaLnBrk="1" hangingPunct="1">
              <a:lnSpc>
                <a:spcPct val="110000"/>
              </a:lnSpc>
            </a:pPr>
            <a:r>
              <a:rPr lang="en-GB" sz="2700" dirty="0" smtClean="0"/>
              <a:t>Say the new words in different voices </a:t>
            </a:r>
            <a:r>
              <a:rPr lang="en-GB" sz="2700" dirty="0" err="1" smtClean="0"/>
              <a:t>e.g</a:t>
            </a:r>
            <a:r>
              <a:rPr lang="en-GB" sz="2700" dirty="0" smtClean="0"/>
              <a:t>, quietly, loud, squeaky, fast, slow for a couple of minutes before play/lunch time/end of day</a:t>
            </a:r>
          </a:p>
          <a:p>
            <a:pPr indent="-360000" eaLnBrk="1" hangingPunct="1">
              <a:lnSpc>
                <a:spcPct val="110000"/>
              </a:lnSpc>
            </a:pPr>
            <a:r>
              <a:rPr lang="en-GB" sz="2700" dirty="0" smtClean="0"/>
              <a:t>Put the items in a bag and get ready to pull one out.  See if they can guess what it is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437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GB" sz="3600" b="1" dirty="0">
                <a:solidFill>
                  <a:srgbClr val="6DC1E3"/>
                </a:solidFill>
                <a:latin typeface="Comic Sans MS" panose="030F0702030302020204" pitchFamily="66" charset="0"/>
              </a:rPr>
              <a:t>Do</a:t>
            </a:r>
            <a:r>
              <a:rPr lang="en-GB" b="1" dirty="0" smtClean="0">
                <a:solidFill>
                  <a:srgbClr val="FF0000"/>
                </a:solidFill>
              </a:rPr>
              <a:t> </a:t>
            </a:r>
            <a:r>
              <a:rPr lang="en-GB" sz="3600" b="1" dirty="0">
                <a:solidFill>
                  <a:srgbClr val="6DC1E3"/>
                </a:solidFill>
                <a:latin typeface="Comic Sans MS" panose="030F0702030302020204" pitchFamily="66" charset="0"/>
              </a:rPr>
              <a:t>one</a:t>
            </a:r>
            <a:r>
              <a:rPr lang="en-GB" b="1" dirty="0" smtClean="0">
                <a:solidFill>
                  <a:srgbClr val="FF0000"/>
                </a:solidFill>
              </a:rPr>
              <a:t> </a:t>
            </a:r>
            <a:r>
              <a:rPr lang="en-GB" sz="3600" b="1" dirty="0">
                <a:solidFill>
                  <a:srgbClr val="6DC1E3"/>
                </a:solidFill>
                <a:latin typeface="Comic Sans MS" panose="030F0702030302020204" pitchFamily="66" charset="0"/>
              </a:rPr>
              <a:t>thin</a:t>
            </a:r>
            <a:r>
              <a:rPr lang="en-GB" sz="3600" b="1" dirty="0">
                <a:solidFill>
                  <a:srgbClr val="6DC1E3"/>
                </a:solidFill>
                <a:latin typeface="Comic Sans MS" panose="030F0702030302020204" pitchFamily="66" charset="0"/>
              </a:rPr>
              <a:t>g</a:t>
            </a:r>
            <a:r>
              <a:rPr lang="en-GB" sz="3600" b="1" dirty="0">
                <a:solidFill>
                  <a:srgbClr val="6DC1E3"/>
                </a:solidFill>
                <a:latin typeface="Comic Sans MS" panose="030F0702030302020204" pitchFamily="66" charset="0"/>
              </a:rPr>
              <a:t>!</a:t>
            </a:r>
            <a:endParaRPr lang="en-GB" sz="3600" b="1" dirty="0">
              <a:solidFill>
                <a:srgbClr val="6DC1E3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412776"/>
            <a:ext cx="8229600" cy="5000625"/>
          </a:xfrm>
        </p:spPr>
        <p:txBody>
          <a:bodyPr>
            <a:noAutofit/>
          </a:bodyPr>
          <a:lstStyle/>
          <a:p>
            <a:pPr eaLnBrk="1" hangingPunct="1">
              <a:lnSpc>
                <a:spcPct val="80000"/>
              </a:lnSpc>
              <a:spcAft>
                <a:spcPts val="1200"/>
              </a:spcAft>
              <a:buNone/>
            </a:pPr>
            <a:r>
              <a:rPr lang="en-GB" b="1" dirty="0" smtClean="0"/>
              <a:t>How you can practise the new language</a:t>
            </a:r>
            <a:br>
              <a:rPr lang="en-GB" b="1" dirty="0" smtClean="0"/>
            </a:br>
            <a:endParaRPr lang="en-GB" dirty="0" smtClean="0"/>
          </a:p>
          <a:p>
            <a:pPr marL="363538" indent="-363538" eaLnBrk="1" hangingPunct="1">
              <a:spcAft>
                <a:spcPts val="1200"/>
              </a:spcAft>
            </a:pPr>
            <a:r>
              <a:rPr lang="en-GB" dirty="0" smtClean="0"/>
              <a:t>Practise the new language and sounds using the PowerPoint handout</a:t>
            </a:r>
          </a:p>
          <a:p>
            <a:pPr eaLnBrk="1" hangingPunct="1">
              <a:spcAft>
                <a:spcPts val="1200"/>
              </a:spcAft>
            </a:pPr>
            <a:r>
              <a:rPr lang="en-GB" dirty="0" smtClean="0"/>
              <a:t>Review the grammar points</a:t>
            </a:r>
          </a:p>
          <a:p>
            <a:pPr eaLnBrk="1" hangingPunct="1">
              <a:spcAft>
                <a:spcPts val="1200"/>
              </a:spcAft>
            </a:pPr>
            <a:r>
              <a:rPr lang="en-GB" dirty="0" smtClean="0"/>
              <a:t>Play the games (in the car/shower/with friends and family) practising  different commands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GB" sz="1800" dirty="0" smtClean="0"/>
              <a:t> 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437"/>
          </a:xfrm>
        </p:spPr>
        <p:txBody>
          <a:bodyPr rtlCol="0">
            <a:normAutofit/>
          </a:bodyPr>
          <a:lstStyle/>
          <a:p>
            <a:pPr eaLnBrk="1" hangingPunct="1">
              <a:lnSpc>
                <a:spcPct val="80000"/>
              </a:lnSpc>
            </a:pPr>
            <a:r>
              <a:rPr lang="en-GB" sz="3200" b="1" dirty="0">
                <a:solidFill>
                  <a:srgbClr val="6DC1E3"/>
                </a:solidFill>
                <a:latin typeface="Comic Sans MS" panose="030F0702030302020204" pitchFamily="66" charset="0"/>
              </a:rPr>
              <a:t>What</a:t>
            </a:r>
            <a:r>
              <a:rPr lang="en-GB" b="1" dirty="0" smtClean="0">
                <a:solidFill>
                  <a:srgbClr val="FF0000"/>
                </a:solidFill>
              </a:rPr>
              <a:t> </a:t>
            </a:r>
            <a:r>
              <a:rPr lang="en-GB" sz="3200" b="1" dirty="0">
                <a:solidFill>
                  <a:srgbClr val="6DC1E3"/>
                </a:solidFill>
                <a:latin typeface="Comic Sans MS" panose="030F0702030302020204" pitchFamily="66" charset="0"/>
              </a:rPr>
              <a:t>you can do with your class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268760"/>
            <a:ext cx="8229600" cy="5184576"/>
          </a:xfrm>
        </p:spPr>
        <p:txBody>
          <a:bodyPr>
            <a:noAutofit/>
          </a:bodyPr>
          <a:lstStyle/>
          <a:p>
            <a:pPr indent="-360000" eaLnBrk="1" hangingPunct="1"/>
            <a:r>
              <a:rPr lang="en-GB" dirty="0" smtClean="0"/>
              <a:t>Ask the children to repeat after you (</a:t>
            </a:r>
            <a:r>
              <a:rPr lang="en-GB" i="1" dirty="0" err="1" smtClean="0"/>
              <a:t>Regardez</a:t>
            </a:r>
            <a:r>
              <a:rPr lang="en-GB" i="1" dirty="0" smtClean="0"/>
              <a:t>, </a:t>
            </a:r>
            <a:r>
              <a:rPr lang="en-GB" i="1" dirty="0" err="1" smtClean="0"/>
              <a:t>écoutez</a:t>
            </a:r>
            <a:r>
              <a:rPr lang="en-GB" i="1" dirty="0" smtClean="0"/>
              <a:t>, </a:t>
            </a:r>
            <a:r>
              <a:rPr lang="en-GB" i="1" dirty="0" err="1" smtClean="0"/>
              <a:t>répétez</a:t>
            </a:r>
            <a:r>
              <a:rPr lang="en-GB" i="1" dirty="0" smtClean="0"/>
              <a:t>!</a:t>
            </a:r>
            <a:r>
              <a:rPr lang="en-GB" dirty="0" smtClean="0"/>
              <a:t>) </a:t>
            </a:r>
          </a:p>
          <a:p>
            <a:pPr lvl="0" indent="-360000" eaLnBrk="1" hangingPunct="1"/>
            <a:r>
              <a:rPr lang="en-GB" dirty="0" smtClean="0"/>
              <a:t>Ask children to say a sport when answering the register</a:t>
            </a:r>
          </a:p>
          <a:p>
            <a:pPr indent="-360000" eaLnBrk="1" hangingPunct="1"/>
            <a:r>
              <a:rPr lang="en-GB" dirty="0" smtClean="0"/>
              <a:t>Practise during the week when you have a spare couple of minutes</a:t>
            </a:r>
          </a:p>
          <a:p>
            <a:pPr indent="-360000" eaLnBrk="1" hangingPunct="1"/>
            <a:r>
              <a:rPr lang="en-GB" dirty="0" smtClean="0"/>
              <a:t>Say the weather, temperature and season at the beginning of each day.  Ask one of the children to read the temperature in French from a thermometer.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GB" sz="2800" dirty="0" smtClean="0"/>
              <a:t> 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endParaRPr lang="en-GB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658</TotalTime>
  <Words>544</Words>
  <Application>Microsoft Office PowerPoint</Application>
  <PresentationFormat>On-screen Show (4:3)</PresentationFormat>
  <Paragraphs>60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7" baseType="lpstr">
      <vt:lpstr>Arial</vt:lpstr>
      <vt:lpstr>Arial Narrow</vt:lpstr>
      <vt:lpstr>Calibri</vt:lpstr>
      <vt:lpstr>Comic Sans MS</vt:lpstr>
      <vt:lpstr>Times New Roman</vt:lpstr>
      <vt:lpstr>Office Theme</vt:lpstr>
      <vt:lpstr>PowerPoint Presentation</vt:lpstr>
      <vt:lpstr>Let’s enjoy stories - Session 1 </vt:lpstr>
      <vt:lpstr>Les sports </vt:lpstr>
      <vt:lpstr>Phonics focus</vt:lpstr>
      <vt:lpstr>Grammar focus</vt:lpstr>
      <vt:lpstr>Les jeux</vt:lpstr>
      <vt:lpstr>Teaching Tips</vt:lpstr>
      <vt:lpstr>Do one thing!</vt:lpstr>
      <vt:lpstr>What you can do with your class</vt:lpstr>
      <vt:lpstr>Classroom Routine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Love one song</dc:title>
  <dc:creator>Bridget</dc:creator>
  <cp:lastModifiedBy>Charlotte Johnston</cp:lastModifiedBy>
  <cp:revision>36</cp:revision>
  <dcterms:created xsi:type="dcterms:W3CDTF">2014-02-11T14:25:34Z</dcterms:created>
  <dcterms:modified xsi:type="dcterms:W3CDTF">2015-05-29T10:50:16Z</dcterms:modified>
</cp:coreProperties>
</file>