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266" r:id="rId2"/>
    <p:sldId id="258" r:id="rId3"/>
    <p:sldId id="262" r:id="rId4"/>
    <p:sldId id="263" r:id="rId5"/>
    <p:sldId id="264" r:id="rId6"/>
    <p:sldId id="265" r:id="rId7"/>
    <p:sldId id="267" r:id="rId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180" autoAdjust="0"/>
  </p:normalViewPr>
  <p:slideViewPr>
    <p:cSldViewPr>
      <p:cViewPr varScale="1">
        <p:scale>
          <a:sx n="62" d="100"/>
          <a:sy n="62" d="100"/>
        </p:scale>
        <p:origin x="72" y="210"/>
      </p:cViewPr>
      <p:guideLst>
        <p:guide orient="horz" pos="2160"/>
        <p:guide pos="2880"/>
      </p:guideLst>
    </p:cSldViewPr>
  </p:slideViewPr>
  <p:notesTextViewPr>
    <p:cViewPr>
      <p:scale>
        <a:sx n="100" d="100"/>
        <a:sy n="100" d="100"/>
      </p:scale>
      <p:origin x="0" y="0"/>
    </p:cViewPr>
  </p:notesTextViewPr>
  <p:notesViewPr>
    <p:cSldViewPr>
      <p:cViewPr varScale="1">
        <p:scale>
          <a:sx n="49" d="100"/>
          <a:sy n="49" d="100"/>
        </p:scale>
        <p:origin x="-1992"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EB55F17A-047E-4948-BAB2-6EB83BB061A8}" type="datetimeFigureOut">
              <a:rPr lang="en-GB"/>
              <a:pPr>
                <a:defRPr/>
              </a:pPr>
              <a:t>29/05/2015</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67980B4E-C798-4C71-87D9-92FCA2543CE1}" type="slidenum">
              <a:rPr lang="en-GB"/>
              <a:pPr>
                <a:defRPr/>
              </a:pPr>
              <a:t>‹#›</a:t>
            </a:fld>
            <a:endParaRPr lang="en-GB"/>
          </a:p>
        </p:txBody>
      </p:sp>
    </p:spTree>
    <p:extLst>
      <p:ext uri="{BB962C8B-B14F-4D97-AF65-F5344CB8AC3E}">
        <p14:creationId xmlns:p14="http://schemas.microsoft.com/office/powerpoint/2010/main" val="42293687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AB6D0C8-31E8-4E8F-885B-E260F8800719}" type="datetimeFigureOut">
              <a:rPr lang="en-GB" smtClean="0"/>
              <a:pPr/>
              <a:t>29/05/2015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DA4EAD-016F-4140-9BEC-5DD7EBCB2BB3}" type="slidenum">
              <a:rPr lang="en-GB" smtClean="0"/>
              <a:pPr/>
              <a:t>‹#›</a:t>
            </a:fld>
            <a:endParaRPr lang="en-GB"/>
          </a:p>
        </p:txBody>
      </p:sp>
    </p:spTree>
    <p:extLst>
      <p:ext uri="{BB962C8B-B14F-4D97-AF65-F5344CB8AC3E}">
        <p14:creationId xmlns:p14="http://schemas.microsoft.com/office/powerpoint/2010/main" val="9920295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0DA4EAD-016F-4140-9BEC-5DD7EBCB2BB3}" type="slidenum">
              <a:rPr lang="en-GB" smtClean="0"/>
              <a:pPr/>
              <a:t>2</a:t>
            </a:fld>
            <a:endParaRPr lang="en-GB"/>
          </a:p>
        </p:txBody>
      </p:sp>
    </p:spTree>
    <p:extLst>
      <p:ext uri="{BB962C8B-B14F-4D97-AF65-F5344CB8AC3E}">
        <p14:creationId xmlns:p14="http://schemas.microsoft.com/office/powerpoint/2010/main" val="16096908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AD1535BA-D549-4E37-B446-AF8E67883C3A}" type="datetimeFigureOut">
              <a:rPr lang="en-GB"/>
              <a:pPr>
                <a:defRPr/>
              </a:pPr>
              <a:t>29/05/2015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02B0EF40-006D-4304-94B0-DCFFC4AB0824}"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D3735B0C-731E-48BD-A511-CBB71F60972A}" type="datetimeFigureOut">
              <a:rPr lang="en-GB"/>
              <a:pPr>
                <a:defRPr/>
              </a:pPr>
              <a:t>29/05/2015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6DDA51AA-B1DF-4F6D-A39A-7B947B13B493}"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80A4866D-09FC-46F1-B6B0-7E30B3CE18B6}" type="datetimeFigureOut">
              <a:rPr lang="en-GB"/>
              <a:pPr>
                <a:defRPr/>
              </a:pPr>
              <a:t>29/05/2015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6D49B5A-EFF1-46F9-9707-6A832288B6EA}"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B7D67E6B-973A-417B-B50D-E3D7A22664D6}" type="datetimeFigureOut">
              <a:rPr lang="en-GB"/>
              <a:pPr>
                <a:defRPr/>
              </a:pPr>
              <a:t>29/05/2015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B207F7AA-DA1C-4A84-BA8B-63E8BAE7B565}"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8503818-0E6B-4785-B105-921AB072F23F}" type="datetimeFigureOut">
              <a:rPr lang="en-GB"/>
              <a:pPr>
                <a:defRPr/>
              </a:pPr>
              <a:t>29/05/2015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C198A13-DE5F-4BEE-B765-747118C24540}"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CC8EAA01-6B73-42A2-B75F-FA68D85860CF}" type="datetimeFigureOut">
              <a:rPr lang="en-GB"/>
              <a:pPr>
                <a:defRPr/>
              </a:pPr>
              <a:t>29/05/2015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E8EBF6C6-AD01-4CFB-ACF7-36E75F620EA6}"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6950BEEA-E7B3-4FE2-985D-1031FD32E28B}" type="datetimeFigureOut">
              <a:rPr lang="en-GB"/>
              <a:pPr>
                <a:defRPr/>
              </a:pPr>
              <a:t>29/05/2015</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A1FB68B0-04FB-4AF0-92CA-1695B4AB61E1}"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3440D69C-10E2-450D-89AA-01EB07F5294F}" type="datetimeFigureOut">
              <a:rPr lang="en-GB"/>
              <a:pPr>
                <a:defRPr/>
              </a:pPr>
              <a:t>29/05/2015</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B33B3AEE-D062-40BA-ACE2-1A37AF18B88A}"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61E6648-77A9-4255-8055-DAB8C797B475}" type="datetimeFigureOut">
              <a:rPr lang="en-GB"/>
              <a:pPr>
                <a:defRPr/>
              </a:pPr>
              <a:t>29/05/2015</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E5597319-89C1-4914-A8C1-BCA122839F38}"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CB200A2-7E34-499A-A479-23B0289D0CDB}" type="datetimeFigureOut">
              <a:rPr lang="en-GB"/>
              <a:pPr>
                <a:defRPr/>
              </a:pPr>
              <a:t>29/05/2015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1E3EB227-F67F-4209-A490-19AB6890BF9D}"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38098C6-2A16-44EC-BCF7-A878F1ADDB14}" type="datetimeFigureOut">
              <a:rPr lang="en-GB"/>
              <a:pPr>
                <a:defRPr/>
              </a:pPr>
              <a:t>29/05/2015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4AB7830-20BD-4FAC-8F7D-9949126F0E14}"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7DC3F279-01AD-4D5E-AE11-AD248D31B256}" type="datetimeFigureOut">
              <a:rPr lang="en-GB"/>
              <a:pPr>
                <a:defRPr/>
              </a:pPr>
              <a:t>29/05/2015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C1E7D70A-40CA-41F6-9C50-99B5FFA8C8D7}"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27584" y="3717032"/>
            <a:ext cx="7772400" cy="792088"/>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6000" b="1" dirty="0" smtClean="0">
                <a:solidFill>
                  <a:srgbClr val="6DC1E3"/>
                </a:solidFill>
                <a:latin typeface="Comic Sans MS" panose="030F0702030302020204" pitchFamily="66" charset="0"/>
              </a:rPr>
              <a:t>Let’s</a:t>
            </a:r>
            <a:r>
              <a:rPr lang="en-GB" b="1" dirty="0" smtClean="0">
                <a:solidFill>
                  <a:srgbClr val="6DC1E3"/>
                </a:solidFill>
                <a:latin typeface="Comic Sans MS" panose="030F0702030302020204" pitchFamily="66" charset="0"/>
              </a:rPr>
              <a:t> </a:t>
            </a:r>
            <a:r>
              <a:rPr lang="en-GB" sz="5400" b="1" dirty="0" smtClean="0">
                <a:solidFill>
                  <a:srgbClr val="6DC1E3"/>
                </a:solidFill>
                <a:latin typeface="Comic Sans MS" panose="030F0702030302020204" pitchFamily="66" charset="0"/>
              </a:rPr>
              <a:t>enjoy</a:t>
            </a:r>
            <a:r>
              <a:rPr lang="en-GB" b="1" dirty="0" smtClean="0">
                <a:solidFill>
                  <a:srgbClr val="6DC1E3"/>
                </a:solidFill>
                <a:latin typeface="Comic Sans MS" panose="030F0702030302020204" pitchFamily="66" charset="0"/>
              </a:rPr>
              <a:t> </a:t>
            </a:r>
            <a:r>
              <a:rPr lang="en-GB" sz="6000" b="1" dirty="0" smtClean="0">
                <a:solidFill>
                  <a:srgbClr val="6DC1E3"/>
                </a:solidFill>
                <a:latin typeface="Comic Sans MS" panose="030F0702030302020204" pitchFamily="66" charset="0"/>
              </a:rPr>
              <a:t>stories</a:t>
            </a:r>
            <a:endParaRPr lang="en-GB" sz="6000" b="1" dirty="0">
              <a:solidFill>
                <a:srgbClr val="6DC1E3"/>
              </a:solidFill>
              <a:latin typeface="Comic Sans MS" panose="030F0702030302020204" pitchFamily="66" charset="0"/>
            </a:endParaRPr>
          </a:p>
        </p:txBody>
      </p:sp>
      <p:sp>
        <p:nvSpPr>
          <p:cNvPr id="5" name="Subtitle 2"/>
          <p:cNvSpPr txBox="1">
            <a:spLocks/>
          </p:cNvSpPr>
          <p:nvPr/>
        </p:nvSpPr>
        <p:spPr>
          <a:xfrm>
            <a:off x="1371600" y="4671213"/>
            <a:ext cx="6400800" cy="12241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b="1" dirty="0" smtClean="0"/>
              <a:t>Session </a:t>
            </a:r>
            <a:r>
              <a:rPr lang="en-GB" b="1" dirty="0" smtClean="0"/>
              <a:t>4</a:t>
            </a:r>
            <a:endParaRPr lang="en-GB" b="1"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3767138" y="838429"/>
            <a:ext cx="1609725" cy="1276350"/>
          </a:xfrm>
          <a:prstGeom prst="rect">
            <a:avLst/>
          </a:prstGeom>
        </p:spPr>
      </p:pic>
    </p:spTree>
    <p:extLst>
      <p:ext uri="{BB962C8B-B14F-4D97-AF65-F5344CB8AC3E}">
        <p14:creationId xmlns:p14="http://schemas.microsoft.com/office/powerpoint/2010/main" val="827483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a:xfrm>
            <a:off x="467544" y="188640"/>
            <a:ext cx="8229600" cy="1143000"/>
          </a:xfrm>
        </p:spPr>
        <p:txBody>
          <a:bodyPr/>
          <a:lstStyle/>
          <a:p>
            <a:pPr eaLnBrk="1" hangingPunct="1"/>
            <a:r>
              <a:rPr lang="en-GB" sz="4000" b="1" dirty="0">
                <a:solidFill>
                  <a:srgbClr val="6DC1E3"/>
                </a:solidFill>
                <a:latin typeface="Comic Sans MS" panose="030F0702030302020204" pitchFamily="66" charset="0"/>
              </a:rPr>
              <a:t>What to look for in the text of a familiar story</a:t>
            </a:r>
          </a:p>
        </p:txBody>
      </p:sp>
      <p:sp>
        <p:nvSpPr>
          <p:cNvPr id="3" name="Content Placeholder 2"/>
          <p:cNvSpPr>
            <a:spLocks noGrp="1"/>
          </p:cNvSpPr>
          <p:nvPr>
            <p:ph idx="1"/>
          </p:nvPr>
        </p:nvSpPr>
        <p:spPr>
          <a:xfrm>
            <a:off x="318356" y="1412776"/>
            <a:ext cx="8507288" cy="5760640"/>
          </a:xfrm>
        </p:spPr>
        <p:txBody>
          <a:bodyPr>
            <a:normAutofit fontScale="77500" lnSpcReduction="20000"/>
          </a:bodyPr>
          <a:lstStyle/>
          <a:p>
            <a:r>
              <a:rPr lang="en-GB" sz="4100" dirty="0" smtClean="0"/>
              <a:t>anything surprising about the spelling of the words</a:t>
            </a:r>
          </a:p>
          <a:p>
            <a:pPr lvl="0"/>
            <a:r>
              <a:rPr lang="en-GB" sz="4100" dirty="0" smtClean="0"/>
              <a:t>any silent letters</a:t>
            </a:r>
          </a:p>
          <a:p>
            <a:pPr lvl="0"/>
            <a:r>
              <a:rPr lang="en-GB" sz="4100" dirty="0" smtClean="0"/>
              <a:t>what the accent might do on </a:t>
            </a:r>
            <a:r>
              <a:rPr lang="en-GB" sz="4100" i="1" dirty="0" smtClean="0"/>
              <a:t>santé, </a:t>
            </a:r>
            <a:r>
              <a:rPr lang="en-GB" sz="4100" i="1" dirty="0" err="1" smtClean="0"/>
              <a:t>été</a:t>
            </a:r>
            <a:r>
              <a:rPr lang="en-GB" sz="4100" i="1" dirty="0" smtClean="0"/>
              <a:t>, </a:t>
            </a:r>
            <a:r>
              <a:rPr lang="en-GB" sz="4100" i="1" dirty="0" err="1" smtClean="0"/>
              <a:t>était</a:t>
            </a:r>
            <a:endParaRPr lang="en-GB" sz="4100" dirty="0" smtClean="0"/>
          </a:p>
          <a:p>
            <a:pPr lvl="0"/>
            <a:r>
              <a:rPr lang="en-GB" sz="4100" dirty="0" smtClean="0"/>
              <a:t>what the little squiggle under the ‘c’ in </a:t>
            </a:r>
            <a:r>
              <a:rPr lang="en-GB" sz="4100" i="1" dirty="0" err="1" smtClean="0"/>
              <a:t>ça</a:t>
            </a:r>
            <a:r>
              <a:rPr lang="en-GB" sz="4100" dirty="0" smtClean="0"/>
              <a:t> might be for</a:t>
            </a:r>
          </a:p>
          <a:p>
            <a:pPr lvl="0"/>
            <a:r>
              <a:rPr lang="en-GB" sz="4100" dirty="0" smtClean="0"/>
              <a:t>any spelling patterns they already recognise (such as </a:t>
            </a:r>
            <a:r>
              <a:rPr lang="en-GB" sz="4100" i="1" dirty="0" err="1" smtClean="0"/>
              <a:t>oi</a:t>
            </a:r>
            <a:r>
              <a:rPr lang="en-GB" sz="4100" dirty="0" smtClean="0"/>
              <a:t> from </a:t>
            </a:r>
            <a:r>
              <a:rPr lang="en-GB" sz="4100" i="1" dirty="0" err="1" smtClean="0"/>
              <a:t>trois</a:t>
            </a:r>
            <a:r>
              <a:rPr lang="en-GB" sz="4100" i="1" dirty="0" smtClean="0"/>
              <a:t>)</a:t>
            </a:r>
            <a:endParaRPr lang="en-GB" sz="4100" dirty="0" smtClean="0"/>
          </a:p>
          <a:p>
            <a:pPr lvl="0"/>
            <a:r>
              <a:rPr lang="en-GB" sz="4100" dirty="0" smtClean="0"/>
              <a:t>anything that  reminds them of English words (or words in another language they know), e.g. </a:t>
            </a:r>
            <a:r>
              <a:rPr lang="en-GB" sz="4100" i="1" dirty="0" smtClean="0"/>
              <a:t>content</a:t>
            </a:r>
            <a:r>
              <a:rPr lang="en-GB" sz="4100" dirty="0" smtClean="0"/>
              <a:t> could remind them of ‘contented’, now they see how it is written.</a:t>
            </a:r>
          </a:p>
          <a:p>
            <a:pPr indent="0">
              <a:buFont typeface="Arial" charset="0"/>
              <a:buNone/>
            </a:pPr>
            <a:endParaRPr lang="fr-FR" sz="2000" b="1" i="1"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467544" y="0"/>
            <a:ext cx="8229600" cy="1143000"/>
          </a:xfrm>
        </p:spPr>
        <p:txBody>
          <a:bodyPr/>
          <a:lstStyle/>
          <a:p>
            <a:pPr eaLnBrk="1" hangingPunct="1"/>
            <a:r>
              <a:rPr lang="en-GB" sz="4000" b="1" dirty="0">
                <a:solidFill>
                  <a:srgbClr val="6DC1E3"/>
                </a:solidFill>
                <a:latin typeface="Comic Sans MS" panose="030F0702030302020204" pitchFamily="66" charset="0"/>
              </a:rPr>
              <a:t>Teaching Tips</a:t>
            </a:r>
          </a:p>
        </p:txBody>
      </p:sp>
      <p:sp>
        <p:nvSpPr>
          <p:cNvPr id="3" name="Content Placeholder 2"/>
          <p:cNvSpPr>
            <a:spLocks noGrp="1"/>
          </p:cNvSpPr>
          <p:nvPr>
            <p:ph idx="1"/>
          </p:nvPr>
        </p:nvSpPr>
        <p:spPr>
          <a:xfrm>
            <a:off x="467544" y="1484784"/>
            <a:ext cx="8435280" cy="3656384"/>
          </a:xfrm>
        </p:spPr>
        <p:txBody>
          <a:bodyPr>
            <a:noAutofit/>
          </a:bodyPr>
          <a:lstStyle/>
          <a:p>
            <a:pPr indent="-360000" eaLnBrk="1" hangingPunct="1"/>
            <a:r>
              <a:rPr lang="en-GB" dirty="0" smtClean="0"/>
              <a:t>Make sure the children’s pronunciation does not change when they see the text written down. When necessary, hide the slide or get the learners to turn to the back of the room so they cannot see the screen, and recite that part of the story again.  Moving from speaking to reading can be a big step so allow time for this and take the time to look at each surprising sound-spelling link as it crops up.</a:t>
            </a:r>
            <a:br>
              <a:rPr lang="en-GB" dirty="0" smtClean="0"/>
            </a:br>
            <a:endParaRPr lang="en-GB"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437"/>
          </a:xfrm>
        </p:spPr>
        <p:txBody>
          <a:bodyPr rtlCol="0">
            <a:normAutofit/>
          </a:bodyPr>
          <a:lstStyle/>
          <a:p>
            <a:pPr eaLnBrk="1" hangingPunct="1">
              <a:defRPr/>
            </a:pPr>
            <a:r>
              <a:rPr lang="en-GB" sz="3600" b="1" dirty="0">
                <a:solidFill>
                  <a:srgbClr val="6DC1E3"/>
                </a:solidFill>
                <a:latin typeface="Comic Sans MS" panose="030F0702030302020204" pitchFamily="66" charset="0"/>
              </a:rPr>
              <a:t>Do one thing!</a:t>
            </a:r>
            <a:endParaRPr lang="en-GB" sz="3600" b="1" dirty="0">
              <a:solidFill>
                <a:srgbClr val="6DC1E3"/>
              </a:solidFill>
              <a:latin typeface="Comic Sans MS" panose="030F0702030302020204" pitchFamily="66" charset="0"/>
            </a:endParaRPr>
          </a:p>
        </p:txBody>
      </p:sp>
      <p:sp>
        <p:nvSpPr>
          <p:cNvPr id="3" name="Content Placeholder 2"/>
          <p:cNvSpPr>
            <a:spLocks noGrp="1"/>
          </p:cNvSpPr>
          <p:nvPr>
            <p:ph idx="1"/>
          </p:nvPr>
        </p:nvSpPr>
        <p:spPr>
          <a:xfrm>
            <a:off x="467544" y="1412776"/>
            <a:ext cx="8229600" cy="5000625"/>
          </a:xfrm>
        </p:spPr>
        <p:txBody>
          <a:bodyPr>
            <a:noAutofit/>
          </a:bodyPr>
          <a:lstStyle/>
          <a:p>
            <a:pPr eaLnBrk="1" hangingPunct="1">
              <a:lnSpc>
                <a:spcPct val="80000"/>
              </a:lnSpc>
              <a:spcAft>
                <a:spcPts val="1200"/>
              </a:spcAft>
              <a:buNone/>
            </a:pPr>
            <a:r>
              <a:rPr lang="en-GB" b="1" dirty="0" smtClean="0"/>
              <a:t>How you can practise the new language</a:t>
            </a:r>
            <a:br>
              <a:rPr lang="en-GB" b="1" dirty="0" smtClean="0"/>
            </a:br>
            <a:endParaRPr lang="en-GB" dirty="0" smtClean="0"/>
          </a:p>
          <a:p>
            <a:pPr marL="363538" indent="-360000" eaLnBrk="1" hangingPunct="1">
              <a:spcAft>
                <a:spcPts val="1200"/>
              </a:spcAft>
            </a:pPr>
            <a:r>
              <a:rPr lang="en-GB" dirty="0" smtClean="0"/>
              <a:t>Look carefully at the sound-spelling links in the written text of the story.  Which other words can you think of that have the same graphemes?</a:t>
            </a:r>
          </a:p>
          <a:p>
            <a:pPr eaLnBrk="1" hangingPunct="1">
              <a:lnSpc>
                <a:spcPct val="80000"/>
              </a:lnSpc>
              <a:spcAft>
                <a:spcPts val="1200"/>
              </a:spcAft>
              <a:buNone/>
            </a:pPr>
            <a:endParaRPr lang="en-GB" dirty="0" smtClean="0"/>
          </a:p>
          <a:p>
            <a:pPr eaLnBrk="1" hangingPunct="1">
              <a:lnSpc>
                <a:spcPct val="80000"/>
              </a:lnSpc>
              <a:buFont typeface="Arial" charset="0"/>
              <a:buNone/>
            </a:pPr>
            <a:r>
              <a:rPr lang="en-GB" sz="1800" dirty="0" smtClean="0"/>
              <a: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hangingPunct="1">
              <a:lnSpc>
                <a:spcPct val="80000"/>
              </a:lnSpc>
              <a:defRPr/>
            </a:pPr>
            <a:r>
              <a:rPr lang="en-GB" sz="3600" b="1" dirty="0">
                <a:solidFill>
                  <a:srgbClr val="6DC1E3"/>
                </a:solidFill>
                <a:latin typeface="Comic Sans MS" panose="030F0702030302020204" pitchFamily="66" charset="0"/>
              </a:rPr>
              <a:t>What you can do with your class</a:t>
            </a:r>
          </a:p>
        </p:txBody>
      </p:sp>
      <p:sp>
        <p:nvSpPr>
          <p:cNvPr id="3" name="Content Placeholder 2"/>
          <p:cNvSpPr>
            <a:spLocks noGrp="1"/>
          </p:cNvSpPr>
          <p:nvPr>
            <p:ph idx="1"/>
          </p:nvPr>
        </p:nvSpPr>
        <p:spPr>
          <a:xfrm>
            <a:off x="467544" y="1340768"/>
            <a:ext cx="8496944" cy="4525963"/>
          </a:xfrm>
        </p:spPr>
        <p:txBody>
          <a:bodyPr>
            <a:noAutofit/>
          </a:bodyPr>
          <a:lstStyle/>
          <a:p>
            <a:pPr indent="-360000" eaLnBrk="1" hangingPunct="1"/>
            <a:r>
              <a:rPr lang="en-GB" dirty="0" smtClean="0"/>
              <a:t>Ask the children which other French words they can think of with particular sound-spelling patterns  (e.g. </a:t>
            </a:r>
            <a:r>
              <a:rPr lang="en-GB" i="1" dirty="0" err="1" smtClean="0"/>
              <a:t>eu</a:t>
            </a:r>
            <a:r>
              <a:rPr lang="en-GB" dirty="0" smtClean="0"/>
              <a:t> in </a:t>
            </a:r>
            <a:r>
              <a:rPr lang="en-GB" i="1" dirty="0" smtClean="0"/>
              <a:t>bleu, </a:t>
            </a:r>
            <a:r>
              <a:rPr lang="en-GB" i="1" dirty="0" err="1" smtClean="0"/>
              <a:t>neuf</a:t>
            </a:r>
            <a:r>
              <a:rPr lang="en-GB" i="1" dirty="0" smtClean="0"/>
              <a:t>)</a:t>
            </a:r>
            <a:r>
              <a:rPr lang="en-GB" dirty="0" smtClean="0"/>
              <a:t>.</a:t>
            </a:r>
          </a:p>
          <a:p>
            <a:pPr indent="-360000" eaLnBrk="1" hangingPunct="1"/>
            <a:r>
              <a:rPr lang="en-GB" dirty="0" smtClean="0"/>
              <a:t>Ask children to think of how someone might read a word if they had not learnt any French, and how a French person would read it.  Visuals such as flags can help with this: show the French flag and they read it as a French person would read it, show the Union Flag and they read it as an English person would read it etc.</a:t>
            </a:r>
          </a:p>
          <a:p>
            <a:pPr eaLnBrk="1" hangingPunct="1">
              <a:lnSpc>
                <a:spcPct val="80000"/>
              </a:lnSpc>
              <a:buFont typeface="Arial" charset="0"/>
              <a:buNone/>
            </a:pPr>
            <a:r>
              <a:rPr lang="en-GB" dirty="0" smtClean="0"/>
              <a:t> </a:t>
            </a:r>
          </a:p>
          <a:p>
            <a:pPr eaLnBrk="1" hangingPunct="1">
              <a:lnSpc>
                <a:spcPct val="80000"/>
              </a:lnSpc>
              <a:buFont typeface="Arial" charset="0"/>
              <a:buNone/>
            </a:pPr>
            <a:endParaRPr lang="en-GB"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437"/>
          </a:xfrm>
        </p:spPr>
        <p:txBody>
          <a:bodyPr rtlCol="0">
            <a:normAutofit/>
          </a:bodyPr>
          <a:lstStyle/>
          <a:p>
            <a:pPr eaLnBrk="1" hangingPunct="1">
              <a:lnSpc>
                <a:spcPct val="80000"/>
              </a:lnSpc>
            </a:pPr>
            <a:r>
              <a:rPr lang="en-GB" sz="3600" b="1" dirty="0">
                <a:solidFill>
                  <a:srgbClr val="6DC1E3"/>
                </a:solidFill>
                <a:latin typeface="Comic Sans MS" panose="030F0702030302020204" pitchFamily="66" charset="0"/>
              </a:rPr>
              <a:t>Classroom</a:t>
            </a:r>
            <a:r>
              <a:rPr lang="en-GB" b="1" dirty="0" smtClean="0">
                <a:solidFill>
                  <a:srgbClr val="FF0000"/>
                </a:solidFill>
              </a:rPr>
              <a:t> </a:t>
            </a:r>
            <a:r>
              <a:rPr lang="en-GB" sz="3600" b="1" dirty="0">
                <a:solidFill>
                  <a:srgbClr val="6DC1E3"/>
                </a:solidFill>
                <a:latin typeface="Comic Sans MS" panose="030F0702030302020204" pitchFamily="66" charset="0"/>
              </a:rPr>
              <a:t>Routine</a:t>
            </a:r>
          </a:p>
        </p:txBody>
      </p:sp>
      <p:sp>
        <p:nvSpPr>
          <p:cNvPr id="3" name="Content Placeholder 2"/>
          <p:cNvSpPr>
            <a:spLocks noGrp="1"/>
          </p:cNvSpPr>
          <p:nvPr>
            <p:ph idx="1"/>
          </p:nvPr>
        </p:nvSpPr>
        <p:spPr>
          <a:xfrm>
            <a:off x="457200" y="1125538"/>
            <a:ext cx="8229600" cy="5000625"/>
          </a:xfrm>
        </p:spPr>
        <p:txBody>
          <a:bodyPr>
            <a:noAutofit/>
          </a:bodyPr>
          <a:lstStyle/>
          <a:p>
            <a:pPr eaLnBrk="1" hangingPunct="1">
              <a:spcBef>
                <a:spcPts val="1200"/>
              </a:spcBef>
              <a:spcAft>
                <a:spcPts val="1200"/>
              </a:spcAft>
            </a:pPr>
            <a:r>
              <a:rPr lang="en-GB" dirty="0" smtClean="0"/>
              <a:t> Greet the class in French ‘</a:t>
            </a:r>
            <a:r>
              <a:rPr lang="en-GB" i="1" dirty="0" smtClean="0"/>
              <a:t>Bonjour’ ‘Au </a:t>
            </a:r>
            <a:r>
              <a:rPr lang="en-GB" i="1" dirty="0" err="1" smtClean="0"/>
              <a:t>revoir</a:t>
            </a:r>
            <a:r>
              <a:rPr lang="en-GB" i="1" dirty="0" smtClean="0"/>
              <a:t>’ </a:t>
            </a:r>
            <a:r>
              <a:rPr lang="en-GB" dirty="0" smtClean="0"/>
              <a:t>and take the register in French as before.</a:t>
            </a:r>
          </a:p>
          <a:p>
            <a:pPr eaLnBrk="1" hangingPunct="1">
              <a:spcBef>
                <a:spcPts val="1200"/>
              </a:spcBef>
              <a:spcAft>
                <a:spcPts val="1200"/>
              </a:spcAft>
            </a:pPr>
            <a:r>
              <a:rPr lang="en-GB" dirty="0" smtClean="0"/>
              <a:t>Use any French the children recognise in its written form, and take opportunities to explore the sound-spelling links in those words .</a:t>
            </a:r>
          </a:p>
          <a:p>
            <a:pPr eaLnBrk="1" hangingPunct="1">
              <a:spcBef>
                <a:spcPts val="1200"/>
              </a:spcBef>
              <a:spcAft>
                <a:spcPts val="1200"/>
              </a:spcAft>
              <a:buFont typeface="Arial" charset="0"/>
              <a:buNone/>
            </a:pPr>
            <a:endParaRPr lang="en-GB"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08520" y="52592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28" name="Picture 4" descr="Creative Commons Licen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5858525"/>
            <a:ext cx="847725" cy="3048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6"/>
          <p:cNvSpPr>
            <a:spLocks noChangeArrowheads="1"/>
          </p:cNvSpPr>
          <p:nvPr/>
        </p:nvSpPr>
        <p:spPr bwMode="auto">
          <a:xfrm>
            <a:off x="179512" y="6127829"/>
            <a:ext cx="9360024"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 Languages Project, 2015</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2015 for the Ensemble Languages Project, </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Ensemble_Let</a:t>
            </a:r>
            <a:r>
              <a:rPr kumimoji="0" lang="en-GB" altLang="en-US" sz="1100" b="1"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s</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Enjoy </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Stories Session 4,5 and 6 Takeaway Notes</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This work is licensed under the Creative Commons Attribution-</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NonCommercial</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4.0 International License: http://creativecommons.org/licenses/by-nc/4.0/.</a:t>
            </a: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3755656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698</TotalTime>
  <Words>335</Words>
  <Application>Microsoft Office PowerPoint</Application>
  <PresentationFormat>On-screen Show (4:3)</PresentationFormat>
  <Paragraphs>27</Paragraphs>
  <Slides>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 Narrow</vt:lpstr>
      <vt:lpstr>Calibri</vt:lpstr>
      <vt:lpstr>Comic Sans MS</vt:lpstr>
      <vt:lpstr>Times New Roman</vt:lpstr>
      <vt:lpstr>Office Theme</vt:lpstr>
      <vt:lpstr>PowerPoint Presentation</vt:lpstr>
      <vt:lpstr>What to look for in the text of a familiar story</vt:lpstr>
      <vt:lpstr>Teaching Tips</vt:lpstr>
      <vt:lpstr>Do one thing!</vt:lpstr>
      <vt:lpstr>What you can do with your class</vt:lpstr>
      <vt:lpstr>Classroom Routine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Love one song</dc:title>
  <dc:creator>Bridget</dc:creator>
  <cp:lastModifiedBy>Charlotte Johnston</cp:lastModifiedBy>
  <cp:revision>46</cp:revision>
  <dcterms:created xsi:type="dcterms:W3CDTF">2014-02-11T14:25:34Z</dcterms:created>
  <dcterms:modified xsi:type="dcterms:W3CDTF">2015-05-29T11:05:23Z</dcterms:modified>
</cp:coreProperties>
</file>