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2" r:id="rId2"/>
    <p:sldId id="256" r:id="rId3"/>
    <p:sldId id="267" r:id="rId4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2A8A"/>
    <a:srgbClr val="FFFFCC"/>
    <a:srgbClr val="007A37"/>
    <a:srgbClr val="99FF99"/>
    <a:srgbClr val="FF0000"/>
    <a:srgbClr val="FFCC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1023" autoAdjust="0"/>
  </p:normalViewPr>
  <p:slideViewPr>
    <p:cSldViewPr>
      <p:cViewPr varScale="1">
        <p:scale>
          <a:sx n="75" d="100"/>
          <a:sy n="75" d="100"/>
        </p:scale>
        <p:origin x="1182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fld id="{993651A0-93BF-4F82-B5C3-C46453A05B00}" type="datetimeFigureOut">
              <a:rPr lang="en-US"/>
              <a:pPr>
                <a:defRPr/>
              </a:pPr>
              <a:t>5/2/2016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Times New Roman" charset="0"/>
                <a:cs typeface="Times New Roman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2DA961F0-2FE5-4931-91EB-F349FF9D99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07812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 pupils the drinks and foods,</a:t>
            </a:r>
            <a:r>
              <a:rPr lang="en-GB" baseline="0" dirty="0" smtClean="0"/>
              <a:t> click on the sound-icon next to the item  to hear the spellings. Pupils write down the correct spelling of each item on mini-whiteboards. Click the slide to reveal correct spelling. </a:t>
            </a:r>
            <a:r>
              <a:rPr lang="en-GB" baseline="0" smtClean="0"/>
              <a:t>(</a:t>
            </a:r>
            <a:r>
              <a:rPr lang="en-GB" baseline="0" smtClean="0"/>
              <a:t>Pictures: </a:t>
            </a:r>
            <a:r>
              <a:rPr lang="en-GB" smtClean="0">
                <a:effectLst/>
              </a:rPr>
              <a:t>CC0 </a:t>
            </a:r>
            <a:r>
              <a:rPr lang="en-GB" smtClean="0">
                <a:effectLst/>
              </a:rPr>
              <a:t>/</a:t>
            </a:r>
            <a:r>
              <a:rPr lang="en-GB" dirty="0" err="1" smtClean="0">
                <a:effectLst/>
              </a:rPr>
              <a:t>Pixabay</a:t>
            </a:r>
            <a:r>
              <a:rPr lang="en-GB" dirty="0" smtClean="0">
                <a:effectLst/>
              </a:rPr>
              <a:t>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DA961F0-2FE5-4931-91EB-F349FF9D99E7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673368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Acquiring</a:t>
            </a:r>
            <a:r>
              <a:rPr lang="en-US" altLang="en-US" baseline="0" dirty="0" smtClean="0"/>
              <a:t> basic vocabulary for food and drink. Audio files embedded in the slide for each item provide support with pronunciation</a:t>
            </a:r>
            <a:endParaRPr lang="en-US" altLang="en-US" dirty="0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17ED58C-1C36-454F-8A8F-15D0D85B2560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2</a:t>
            </a:fld>
            <a:endParaRPr lang="en-GB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504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en-US" dirty="0" smtClean="0"/>
              <a:t>Used</a:t>
            </a:r>
            <a:r>
              <a:rPr lang="en-US" altLang="en-US" baseline="0" dirty="0" smtClean="0"/>
              <a:t> gapped words to prompt recall of food </a:t>
            </a:r>
            <a:r>
              <a:rPr lang="en-US" altLang="en-US" baseline="0" smtClean="0"/>
              <a:t>and drink</a:t>
            </a:r>
            <a:endParaRPr lang="en-US" altLang="en-US" dirty="0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F3A2B39-7D64-4BDE-9853-59DFA6ECF985}" type="slidenum">
              <a:rPr lang="en-GB" altLang="en-US" smtClean="0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3</a:t>
            </a:fld>
            <a:endParaRPr lang="en-GB" altLang="en-US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207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76417-3AC8-46A2-9C93-D1D66DADA0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01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B9195E-B1B8-440F-8C02-6CECA99AF93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072071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205FD-081B-454E-B45E-B53B5D59DE3E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37170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3198D-3C52-46E0-B631-446ED4DA29F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2751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A7A44-48CF-434D-AC3C-DA520C82C1C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54672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087E40-CF79-4E68-8D17-27093C484F5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8490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6F4B25-FC8D-43E1-A2E4-31D94F73E259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508994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6BE84-89BB-4E2A-9D06-C3F6E5C791E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6660515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3530E-3DA7-49B8-8087-069260C2764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4076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A49676-8716-428A-907B-9D7F2DAC8BC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02316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1F378-1CEF-47B0-8A7A-DC5CC3249B5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66505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0A522130-985C-492A-8A37-A4A46C12432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notesSlide" Target="../notesSlides/notesSlide1.xml"/><Relationship Id="rId17" Type="http://schemas.openxmlformats.org/officeDocument/2006/relationships/image" Target="../media/image5.jpeg"/><Relationship Id="rId2" Type="http://schemas.openxmlformats.org/officeDocument/2006/relationships/audio" Target="../media/media1.mp3"/><Relationship Id="rId16" Type="http://schemas.openxmlformats.org/officeDocument/2006/relationships/image" Target="../media/image4.jpeg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slideLayout" Target="../slideLayouts/slideLayout7.xml"/><Relationship Id="rId5" Type="http://schemas.microsoft.com/office/2007/relationships/media" Target="../media/media3.mp3"/><Relationship Id="rId15" Type="http://schemas.openxmlformats.org/officeDocument/2006/relationships/image" Target="../media/image3.jpeg"/><Relationship Id="rId10" Type="http://schemas.openxmlformats.org/officeDocument/2006/relationships/audio" Target="../media/media5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audio" Target="../media/audio6.wav"/><Relationship Id="rId13" Type="http://schemas.openxmlformats.org/officeDocument/2006/relationships/audio" Target="../media/audio11.wav"/><Relationship Id="rId18" Type="http://schemas.openxmlformats.org/officeDocument/2006/relationships/image" Target="../media/image9.jpeg"/><Relationship Id="rId26" Type="http://schemas.openxmlformats.org/officeDocument/2006/relationships/image" Target="../media/image16.jpeg"/><Relationship Id="rId3" Type="http://schemas.openxmlformats.org/officeDocument/2006/relationships/audio" Target="../media/audio1.wav"/><Relationship Id="rId21" Type="http://schemas.openxmlformats.org/officeDocument/2006/relationships/image" Target="../media/image12.jpeg"/><Relationship Id="rId7" Type="http://schemas.openxmlformats.org/officeDocument/2006/relationships/audio" Target="../media/audio5.wav"/><Relationship Id="rId12" Type="http://schemas.openxmlformats.org/officeDocument/2006/relationships/audio" Target="../media/audio10.wav"/><Relationship Id="rId17" Type="http://schemas.openxmlformats.org/officeDocument/2006/relationships/image" Target="../media/image8.jpeg"/><Relationship Id="rId25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7.jpeg"/><Relationship Id="rId20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4.wav"/><Relationship Id="rId11" Type="http://schemas.openxmlformats.org/officeDocument/2006/relationships/audio" Target="../media/audio9.wav"/><Relationship Id="rId24" Type="http://schemas.openxmlformats.org/officeDocument/2006/relationships/image" Target="../media/image14.jpeg"/><Relationship Id="rId5" Type="http://schemas.openxmlformats.org/officeDocument/2006/relationships/audio" Target="../media/audio3.wav"/><Relationship Id="rId15" Type="http://schemas.openxmlformats.org/officeDocument/2006/relationships/audio" Target="../media/audio13.wav"/><Relationship Id="rId23" Type="http://schemas.openxmlformats.org/officeDocument/2006/relationships/image" Target="../media/image5.jpeg"/><Relationship Id="rId28" Type="http://schemas.openxmlformats.org/officeDocument/2006/relationships/image" Target="../media/image18.jpeg"/><Relationship Id="rId10" Type="http://schemas.openxmlformats.org/officeDocument/2006/relationships/audio" Target="../media/audio8.wav"/><Relationship Id="rId19" Type="http://schemas.openxmlformats.org/officeDocument/2006/relationships/image" Target="../media/image10.jpeg"/><Relationship Id="rId4" Type="http://schemas.openxmlformats.org/officeDocument/2006/relationships/audio" Target="../media/audio2.wav"/><Relationship Id="rId9" Type="http://schemas.openxmlformats.org/officeDocument/2006/relationships/audio" Target="../media/audio7.wav"/><Relationship Id="rId14" Type="http://schemas.openxmlformats.org/officeDocument/2006/relationships/audio" Target="../media/audio12.wav"/><Relationship Id="rId22" Type="http://schemas.openxmlformats.org/officeDocument/2006/relationships/image" Target="../media/image13.jpeg"/><Relationship Id="rId27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6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4.jpeg"/><Relationship Id="rId5" Type="http://schemas.openxmlformats.org/officeDocument/2006/relationships/image" Target="../media/image9.jpeg"/><Relationship Id="rId15" Type="http://schemas.openxmlformats.org/officeDocument/2006/relationships/image" Target="../media/image17.jpeg"/><Relationship Id="rId10" Type="http://schemas.openxmlformats.org/officeDocument/2006/relationships/image" Target="../media/image5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5463" y="346075"/>
            <a:ext cx="3784600" cy="461963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b="1" dirty="0" err="1">
                <a:latin typeface="Comic Sans MS" pitchFamily="66" charset="0"/>
                <a:cs typeface="Times New Roman" charset="0"/>
              </a:rPr>
              <a:t>Wie</a:t>
            </a:r>
            <a:r>
              <a:rPr lang="en-GB" b="1" dirty="0">
                <a:latin typeface="Comic Sans MS" pitchFamily="66" charset="0"/>
                <a:cs typeface="Times New Roman" charset="0"/>
              </a:rPr>
              <a:t> </a:t>
            </a:r>
            <a:r>
              <a:rPr lang="en-GB" b="1" dirty="0" err="1">
                <a:latin typeface="Comic Sans MS" pitchFamily="66" charset="0"/>
                <a:cs typeface="Times New Roman" charset="0"/>
              </a:rPr>
              <a:t>schreibt</a:t>
            </a:r>
            <a:r>
              <a:rPr lang="en-GB" b="1" dirty="0">
                <a:latin typeface="Comic Sans MS" pitchFamily="66" charset="0"/>
                <a:cs typeface="Times New Roman" charset="0"/>
              </a:rPr>
              <a:t> man das?</a:t>
            </a:r>
          </a:p>
        </p:txBody>
      </p:sp>
      <p:sp>
        <p:nvSpPr>
          <p:cNvPr id="3" name="Text Box 60"/>
          <p:cNvSpPr txBox="1">
            <a:spLocks noChangeArrowheads="1"/>
          </p:cNvSpPr>
          <p:nvPr/>
        </p:nvSpPr>
        <p:spPr bwMode="auto">
          <a:xfrm>
            <a:off x="5111551" y="1479550"/>
            <a:ext cx="11430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Cola</a:t>
            </a:r>
          </a:p>
        </p:txBody>
      </p:sp>
      <p:sp>
        <p:nvSpPr>
          <p:cNvPr id="5" name="5-Point Star 4"/>
          <p:cNvSpPr/>
          <p:nvPr/>
        </p:nvSpPr>
        <p:spPr>
          <a:xfrm>
            <a:off x="330200" y="2589213"/>
            <a:ext cx="571500" cy="641350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2</a:t>
            </a:r>
          </a:p>
        </p:txBody>
      </p:sp>
      <p:sp>
        <p:nvSpPr>
          <p:cNvPr id="6" name="5-Point Star 5"/>
          <p:cNvSpPr/>
          <p:nvPr/>
        </p:nvSpPr>
        <p:spPr>
          <a:xfrm>
            <a:off x="330200" y="1327150"/>
            <a:ext cx="571500" cy="642938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1</a:t>
            </a:r>
          </a:p>
        </p:txBody>
      </p:sp>
      <p:sp>
        <p:nvSpPr>
          <p:cNvPr id="7" name="5-Point Star 6"/>
          <p:cNvSpPr/>
          <p:nvPr/>
        </p:nvSpPr>
        <p:spPr>
          <a:xfrm>
            <a:off x="355600" y="3557588"/>
            <a:ext cx="571500" cy="714375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3</a:t>
            </a:r>
          </a:p>
        </p:txBody>
      </p:sp>
      <p:sp>
        <p:nvSpPr>
          <p:cNvPr id="8" name="5-Point Star 7"/>
          <p:cNvSpPr/>
          <p:nvPr/>
        </p:nvSpPr>
        <p:spPr>
          <a:xfrm>
            <a:off x="398463" y="4714875"/>
            <a:ext cx="571500" cy="714375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4</a:t>
            </a:r>
          </a:p>
        </p:txBody>
      </p:sp>
      <p:sp>
        <p:nvSpPr>
          <p:cNvPr id="9" name="5-Point Star 8"/>
          <p:cNvSpPr/>
          <p:nvPr/>
        </p:nvSpPr>
        <p:spPr>
          <a:xfrm>
            <a:off x="398463" y="5854700"/>
            <a:ext cx="571500" cy="714375"/>
          </a:xfrm>
          <a:prstGeom prst="star5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GB" b="1" dirty="0">
                <a:solidFill>
                  <a:schemeClr val="tx1"/>
                </a:solidFill>
                <a:latin typeface="Comic Sans MS" pitchFamily="66" charset="0"/>
              </a:rPr>
              <a:t>5</a:t>
            </a:r>
          </a:p>
        </p:txBody>
      </p:sp>
      <p:sp>
        <p:nvSpPr>
          <p:cNvPr id="11" name="Text Box 51"/>
          <p:cNvSpPr txBox="1">
            <a:spLocks noChangeArrowheads="1"/>
          </p:cNvSpPr>
          <p:nvPr/>
        </p:nvSpPr>
        <p:spPr bwMode="auto">
          <a:xfrm>
            <a:off x="5075039" y="2740818"/>
            <a:ext cx="1216025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Salat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13" name="Text Box 55"/>
          <p:cNvSpPr txBox="1">
            <a:spLocks noChangeArrowheads="1"/>
          </p:cNvSpPr>
          <p:nvPr/>
        </p:nvSpPr>
        <p:spPr bwMode="auto">
          <a:xfrm>
            <a:off x="5148064" y="3742668"/>
            <a:ext cx="11430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Tee</a:t>
            </a:r>
          </a:p>
        </p:txBody>
      </p:sp>
      <p:sp>
        <p:nvSpPr>
          <p:cNvPr id="15" name="Text Box 64"/>
          <p:cNvSpPr txBox="1">
            <a:spLocks noChangeArrowheads="1"/>
          </p:cNvSpPr>
          <p:nvPr/>
        </p:nvSpPr>
        <p:spPr bwMode="auto">
          <a:xfrm>
            <a:off x="5148064" y="4873624"/>
            <a:ext cx="11430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Kaffee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17" name="Text Box 61"/>
          <p:cNvSpPr txBox="1">
            <a:spLocks noChangeArrowheads="1"/>
          </p:cNvSpPr>
          <p:nvPr/>
        </p:nvSpPr>
        <p:spPr bwMode="auto">
          <a:xfrm>
            <a:off x="5107196" y="5930059"/>
            <a:ext cx="142875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 dirty="0">
                <a:solidFill>
                  <a:srgbClr val="FF0000"/>
                </a:solidFill>
                <a:latin typeface="Arial" panose="020B0604020202020204" pitchFamily="34" charset="0"/>
              </a:rPr>
              <a:t>Bratwurst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3338" y="1030288"/>
            <a:ext cx="950912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2516188"/>
            <a:ext cx="1503362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375" y="5646738"/>
            <a:ext cx="814388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963" y="3452813"/>
            <a:ext cx="1741487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813" y="4505325"/>
            <a:ext cx="16033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1.Col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54873" y="1373188"/>
            <a:ext cx="609600" cy="609600"/>
          </a:xfrm>
          <a:prstGeom prst="rect">
            <a:avLst/>
          </a:prstGeom>
        </p:spPr>
      </p:pic>
      <p:pic>
        <p:nvPicPr>
          <p:cNvPr id="14" name="2.Salat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59724" y="2471314"/>
            <a:ext cx="609600" cy="609600"/>
          </a:xfrm>
          <a:prstGeom prst="rect">
            <a:avLst/>
          </a:prstGeom>
        </p:spPr>
      </p:pic>
      <p:pic>
        <p:nvPicPr>
          <p:cNvPr id="4" name="3.Tee">
            <a:hlinkClick r:id="" action="ppaction://media"/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54873" y="3609975"/>
            <a:ext cx="609600" cy="609600"/>
          </a:xfrm>
          <a:prstGeom prst="rect">
            <a:avLst/>
          </a:prstGeom>
        </p:spPr>
      </p:pic>
      <p:pic>
        <p:nvPicPr>
          <p:cNvPr id="10" name="4.Kaffee">
            <a:hlinkClick r:id="" action="ppaction://media"/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54873" y="4831976"/>
            <a:ext cx="609600" cy="609600"/>
          </a:xfrm>
          <a:prstGeom prst="rect">
            <a:avLst/>
          </a:prstGeom>
        </p:spPr>
      </p:pic>
      <p:pic>
        <p:nvPicPr>
          <p:cNvPr id="16" name="5.Bratwurst">
            <a:hlinkClick r:id="" action="ppaction://media"/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18"/>
          <a:stretch>
            <a:fillRect/>
          </a:stretch>
        </p:blipFill>
        <p:spPr>
          <a:xfrm>
            <a:off x="3524113" y="6022134"/>
            <a:ext cx="609600" cy="6096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452320" y="6493234"/>
            <a:ext cx="23565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>
                <a:solidFill>
                  <a:schemeClr val="bg1"/>
                </a:solidFill>
              </a:rPr>
              <a:t>Bilder</a:t>
            </a:r>
            <a:r>
              <a:rPr lang="en-GB" sz="1200" dirty="0" smtClean="0">
                <a:solidFill>
                  <a:schemeClr val="bg1"/>
                </a:solidFill>
              </a:rPr>
              <a:t>: CC0/</a:t>
            </a:r>
            <a:r>
              <a:rPr lang="en-GB" sz="1200" dirty="0" err="1" smtClean="0">
                <a:solidFill>
                  <a:schemeClr val="bg1"/>
                </a:solidFill>
              </a:rPr>
              <a:t>Pixabay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722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9360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9" dur="52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5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5" dur="105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5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1" dur="1409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 vol="80000">
                <p:cTn id="6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" grpId="0" animBg="1" autoUpdateAnimBg="0"/>
      <p:bldP spid="11" grpId="0" animBg="1" autoUpdateAnimBg="0"/>
      <p:bldP spid="13" grpId="0" animBg="1" autoUpdateAnimBg="0"/>
      <p:bldP spid="15" grpId="0" animBg="1" autoUpdateAnimBg="0"/>
      <p:bldP spid="17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2390775" y="6262688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Salat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2100" name="Text Box 52"/>
          <p:cNvSpPr txBox="1">
            <a:spLocks noChangeArrowheads="1"/>
          </p:cNvSpPr>
          <p:nvPr/>
        </p:nvSpPr>
        <p:spPr bwMode="auto">
          <a:xfrm>
            <a:off x="3125788" y="2528888"/>
            <a:ext cx="163195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612A8A"/>
                </a:solidFill>
                <a:latin typeface="Arial" panose="020B0604020202020204" pitchFamily="34" charset="0"/>
              </a:rPr>
              <a:t>Pommes</a:t>
            </a: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19063" y="2686050"/>
            <a:ext cx="20574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007A37"/>
                </a:solidFill>
                <a:latin typeface="Arial" panose="020B0604020202020204" pitchFamily="34" charset="0"/>
              </a:rPr>
              <a:t>Mineralwasser</a:t>
            </a:r>
          </a:p>
        </p:txBody>
      </p:sp>
      <p:sp>
        <p:nvSpPr>
          <p:cNvPr id="2102" name="Text Box 54"/>
          <p:cNvSpPr txBox="1">
            <a:spLocks noChangeArrowheads="1"/>
          </p:cNvSpPr>
          <p:nvPr/>
        </p:nvSpPr>
        <p:spPr bwMode="auto">
          <a:xfrm>
            <a:off x="228600" y="6096000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Orangensaft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2103" name="Text Box 55"/>
          <p:cNvSpPr txBox="1">
            <a:spLocks noChangeArrowheads="1"/>
          </p:cNvSpPr>
          <p:nvPr/>
        </p:nvSpPr>
        <p:spPr bwMode="auto">
          <a:xfrm>
            <a:off x="6983413" y="1752600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Tee</a:t>
            </a:r>
          </a:p>
        </p:txBody>
      </p:sp>
      <p:sp>
        <p:nvSpPr>
          <p:cNvPr id="2104" name="Text Box 56"/>
          <p:cNvSpPr txBox="1">
            <a:spLocks noChangeArrowheads="1"/>
          </p:cNvSpPr>
          <p:nvPr/>
        </p:nvSpPr>
        <p:spPr bwMode="auto">
          <a:xfrm>
            <a:off x="2232025" y="4427538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Kuchen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sp>
        <p:nvSpPr>
          <p:cNvPr id="2105" name="Text Box 57"/>
          <p:cNvSpPr txBox="1">
            <a:spLocks noChangeArrowheads="1"/>
          </p:cNvSpPr>
          <p:nvPr/>
        </p:nvSpPr>
        <p:spPr bwMode="auto">
          <a:xfrm>
            <a:off x="1425575" y="468313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Frankfurter</a:t>
            </a:r>
          </a:p>
        </p:txBody>
      </p:sp>
      <p:sp>
        <p:nvSpPr>
          <p:cNvPr id="2106" name="Text Box 58"/>
          <p:cNvSpPr txBox="1">
            <a:spLocks noChangeArrowheads="1"/>
          </p:cNvSpPr>
          <p:nvPr/>
        </p:nvSpPr>
        <p:spPr bwMode="auto">
          <a:xfrm>
            <a:off x="4953000" y="1752600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007A37"/>
                </a:solidFill>
                <a:latin typeface="Arial" panose="020B0604020202020204" pitchFamily="34" charset="0"/>
              </a:rPr>
              <a:t>H</a:t>
            </a:r>
            <a:r>
              <a:rPr lang="en-GB" altLang="en-US" sz="2000" b="1">
                <a:solidFill>
                  <a:srgbClr val="007A3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ähnchen</a:t>
            </a:r>
          </a:p>
        </p:txBody>
      </p:sp>
      <p:sp>
        <p:nvSpPr>
          <p:cNvPr id="2107" name="Text Box 59"/>
          <p:cNvSpPr txBox="1">
            <a:spLocks noChangeArrowheads="1"/>
          </p:cNvSpPr>
          <p:nvPr/>
        </p:nvSpPr>
        <p:spPr bwMode="auto">
          <a:xfrm>
            <a:off x="5670550" y="3506788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Hamburger</a:t>
            </a:r>
          </a:p>
        </p:txBody>
      </p:sp>
      <p:sp>
        <p:nvSpPr>
          <p:cNvPr id="2108" name="Text Box 60"/>
          <p:cNvSpPr txBox="1">
            <a:spLocks noChangeArrowheads="1"/>
          </p:cNvSpPr>
          <p:nvPr/>
        </p:nvSpPr>
        <p:spPr bwMode="auto">
          <a:xfrm>
            <a:off x="4814888" y="4754563"/>
            <a:ext cx="11430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Cola</a:t>
            </a:r>
          </a:p>
        </p:txBody>
      </p:sp>
      <p:sp>
        <p:nvSpPr>
          <p:cNvPr id="2109" name="Text Box 61"/>
          <p:cNvSpPr txBox="1">
            <a:spLocks noChangeArrowheads="1"/>
          </p:cNvSpPr>
          <p:nvPr/>
        </p:nvSpPr>
        <p:spPr bwMode="auto">
          <a:xfrm>
            <a:off x="4876800" y="6461125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Bratwurst</a:t>
            </a:r>
          </a:p>
        </p:txBody>
      </p:sp>
      <p:sp>
        <p:nvSpPr>
          <p:cNvPr id="2111" name="Text Box 63"/>
          <p:cNvSpPr txBox="1">
            <a:spLocks noChangeArrowheads="1"/>
          </p:cNvSpPr>
          <p:nvPr/>
        </p:nvSpPr>
        <p:spPr bwMode="auto">
          <a:xfrm>
            <a:off x="7162800" y="6156325"/>
            <a:ext cx="1981200" cy="7016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Heisse Schokolade</a:t>
            </a: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7813675" y="4102100"/>
            <a:ext cx="11430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 err="1">
                <a:solidFill>
                  <a:schemeClr val="accent6"/>
                </a:solidFill>
                <a:latin typeface="Arial" charset="0"/>
                <a:cs typeface="Times New Roman" charset="0"/>
              </a:rPr>
              <a:t>Kaffee</a:t>
            </a:r>
            <a:endParaRPr lang="en-GB" sz="2000" b="1" dirty="0">
              <a:solidFill>
                <a:schemeClr val="accent6"/>
              </a:solidFill>
              <a:latin typeface="Arial" charset="0"/>
              <a:cs typeface="Times New Roman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3022600"/>
            <a:ext cx="17589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61950"/>
            <a:ext cx="11398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925513"/>
            <a:ext cx="1722437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50" y="361950"/>
            <a:ext cx="22860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875" y="3751263"/>
            <a:ext cx="170021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4914900"/>
            <a:ext cx="2208213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675" y="2974975"/>
            <a:ext cx="1062038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3475" y="2949575"/>
            <a:ext cx="16033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2252663"/>
            <a:ext cx="15113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088" y="5203825"/>
            <a:ext cx="80327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4802188"/>
            <a:ext cx="1714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655638"/>
            <a:ext cx="12477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476250"/>
            <a:ext cx="192246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381 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381 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381 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6" name="381 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7" name="381 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8" name="381 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9" name="381 7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0" name="381 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1" name="381 9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2" name="381 10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3" name="381 1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4" name="381 1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2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5" name="381 1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 nodeType="clickPar">
                      <p:stCondLst>
                        <p:cond delay="indefinite"/>
                      </p:stCondLst>
                      <p:childTnLst>
                        <p:par>
                          <p:cTn id="1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 nodeType="clickPar">
                      <p:stCondLst>
                        <p:cond delay="indefinite"/>
                      </p:stCondLst>
                      <p:childTnLst>
                        <p:par>
                          <p:cTn id="1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99" grpId="0" animBg="1" autoUpdateAnimBg="0"/>
      <p:bldP spid="2100" grpId="0" animBg="1" autoUpdateAnimBg="0"/>
      <p:bldP spid="2101" grpId="0" animBg="1" autoUpdateAnimBg="0"/>
      <p:bldP spid="2102" grpId="0" animBg="1" autoUpdateAnimBg="0"/>
      <p:bldP spid="2103" grpId="0" animBg="1" autoUpdateAnimBg="0"/>
      <p:bldP spid="2104" grpId="0" animBg="1" autoUpdateAnimBg="0"/>
      <p:bldP spid="2105" grpId="0" animBg="1" autoUpdateAnimBg="0"/>
      <p:bldP spid="2106" grpId="0" animBg="1" autoUpdateAnimBg="0"/>
      <p:bldP spid="2107" grpId="0" animBg="1" autoUpdateAnimBg="0"/>
      <p:bldP spid="2108" grpId="0" animBg="1" autoUpdateAnimBg="0"/>
      <p:bldP spid="2109" grpId="0" animBg="1" autoUpdateAnimBg="0"/>
      <p:bldP spid="2111" grpId="0" animBg="1" autoUpdateAnimBg="0"/>
      <p:bldP spid="2112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1" name="Text Box 1039"/>
          <p:cNvSpPr txBox="1">
            <a:spLocks noChangeArrowheads="1"/>
          </p:cNvSpPr>
          <p:nvPr/>
        </p:nvSpPr>
        <p:spPr bwMode="auto">
          <a:xfrm>
            <a:off x="2351088" y="6288088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Sal…..</a:t>
            </a:r>
          </a:p>
        </p:txBody>
      </p:sp>
      <p:sp>
        <p:nvSpPr>
          <p:cNvPr id="14352" name="Text Box 1040"/>
          <p:cNvSpPr txBox="1">
            <a:spLocks noChangeArrowheads="1"/>
          </p:cNvSpPr>
          <p:nvPr/>
        </p:nvSpPr>
        <p:spPr bwMode="auto">
          <a:xfrm>
            <a:off x="2989263" y="2566988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7030A0"/>
                </a:solidFill>
                <a:latin typeface="Arial" panose="020B0604020202020204" pitchFamily="34" charset="0"/>
              </a:rPr>
              <a:t>Po……..</a:t>
            </a:r>
          </a:p>
        </p:txBody>
      </p:sp>
      <p:sp>
        <p:nvSpPr>
          <p:cNvPr id="14353" name="Text Box 1041"/>
          <p:cNvSpPr txBox="1">
            <a:spLocks noChangeArrowheads="1"/>
          </p:cNvSpPr>
          <p:nvPr/>
        </p:nvSpPr>
        <p:spPr bwMode="auto">
          <a:xfrm>
            <a:off x="38100" y="6056313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Or………</a:t>
            </a:r>
          </a:p>
        </p:txBody>
      </p:sp>
      <p:sp>
        <p:nvSpPr>
          <p:cNvPr id="14354" name="Text Box 1042"/>
          <p:cNvSpPr txBox="1">
            <a:spLocks noChangeArrowheads="1"/>
          </p:cNvSpPr>
          <p:nvPr/>
        </p:nvSpPr>
        <p:spPr bwMode="auto">
          <a:xfrm>
            <a:off x="7056438" y="1714500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T….</a:t>
            </a:r>
          </a:p>
        </p:txBody>
      </p:sp>
      <p:sp>
        <p:nvSpPr>
          <p:cNvPr id="14355" name="Text Box 1043"/>
          <p:cNvSpPr txBox="1">
            <a:spLocks noChangeArrowheads="1"/>
          </p:cNvSpPr>
          <p:nvPr/>
        </p:nvSpPr>
        <p:spPr bwMode="auto">
          <a:xfrm>
            <a:off x="2257425" y="4387850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Ku…..</a:t>
            </a:r>
          </a:p>
        </p:txBody>
      </p:sp>
      <p:sp>
        <p:nvSpPr>
          <p:cNvPr id="14356" name="Text Box 1044"/>
          <p:cNvSpPr txBox="1">
            <a:spLocks noChangeArrowheads="1"/>
          </p:cNvSpPr>
          <p:nvPr/>
        </p:nvSpPr>
        <p:spPr bwMode="auto">
          <a:xfrm>
            <a:off x="1500188" y="214313"/>
            <a:ext cx="20574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Fran……….</a:t>
            </a:r>
          </a:p>
        </p:txBody>
      </p:sp>
      <p:sp>
        <p:nvSpPr>
          <p:cNvPr id="14357" name="Text Box 1045"/>
          <p:cNvSpPr txBox="1">
            <a:spLocks noChangeArrowheads="1"/>
          </p:cNvSpPr>
          <p:nvPr/>
        </p:nvSpPr>
        <p:spPr bwMode="auto">
          <a:xfrm>
            <a:off x="4953000" y="1744663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007A37"/>
                </a:solidFill>
                <a:latin typeface="Arial" panose="020B0604020202020204" pitchFamily="34" charset="0"/>
              </a:rPr>
              <a:t>H………</a:t>
            </a:r>
          </a:p>
        </p:txBody>
      </p:sp>
      <p:sp>
        <p:nvSpPr>
          <p:cNvPr id="14358" name="Text Box 1046"/>
          <p:cNvSpPr txBox="1">
            <a:spLocks noChangeArrowheads="1"/>
          </p:cNvSpPr>
          <p:nvPr/>
        </p:nvSpPr>
        <p:spPr bwMode="auto">
          <a:xfrm>
            <a:off x="5638800" y="3421063"/>
            <a:ext cx="19812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Ham……</a:t>
            </a:r>
          </a:p>
        </p:txBody>
      </p:sp>
      <p:sp>
        <p:nvSpPr>
          <p:cNvPr id="14359" name="Text Box 1047"/>
          <p:cNvSpPr txBox="1">
            <a:spLocks noChangeArrowheads="1"/>
          </p:cNvSpPr>
          <p:nvPr/>
        </p:nvSpPr>
        <p:spPr bwMode="auto">
          <a:xfrm>
            <a:off x="4876800" y="4762500"/>
            <a:ext cx="11430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Co….</a:t>
            </a:r>
          </a:p>
        </p:txBody>
      </p:sp>
      <p:sp>
        <p:nvSpPr>
          <p:cNvPr id="14360" name="Text Box 1048"/>
          <p:cNvSpPr txBox="1">
            <a:spLocks noChangeArrowheads="1"/>
          </p:cNvSpPr>
          <p:nvPr/>
        </p:nvSpPr>
        <p:spPr bwMode="auto">
          <a:xfrm>
            <a:off x="4876800" y="6453188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Brat…….</a:t>
            </a:r>
          </a:p>
        </p:txBody>
      </p:sp>
      <p:sp>
        <p:nvSpPr>
          <p:cNvPr id="14361" name="Text Box 1049"/>
          <p:cNvSpPr txBox="1">
            <a:spLocks noChangeArrowheads="1"/>
          </p:cNvSpPr>
          <p:nvPr/>
        </p:nvSpPr>
        <p:spPr bwMode="auto">
          <a:xfrm>
            <a:off x="7162800" y="6148388"/>
            <a:ext cx="19812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FF0000"/>
                </a:solidFill>
                <a:latin typeface="Arial" panose="020B0604020202020204" pitchFamily="34" charset="0"/>
              </a:rPr>
              <a:t>Hei… Scho..</a:t>
            </a:r>
          </a:p>
        </p:txBody>
      </p:sp>
      <p:sp>
        <p:nvSpPr>
          <p:cNvPr id="14362" name="Text Box 1050"/>
          <p:cNvSpPr txBox="1">
            <a:spLocks noChangeArrowheads="1"/>
          </p:cNvSpPr>
          <p:nvPr/>
        </p:nvSpPr>
        <p:spPr bwMode="auto">
          <a:xfrm>
            <a:off x="7620000" y="4117975"/>
            <a:ext cx="1143000" cy="396875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2000" b="1" dirty="0">
                <a:solidFill>
                  <a:schemeClr val="accent6"/>
                </a:solidFill>
                <a:latin typeface="Arial" charset="0"/>
                <a:cs typeface="Times New Roman" charset="0"/>
              </a:rPr>
              <a:t>Ka…..</a:t>
            </a:r>
          </a:p>
        </p:txBody>
      </p:sp>
      <p:sp>
        <p:nvSpPr>
          <p:cNvPr id="14363" name="Text Box 1051"/>
          <p:cNvSpPr txBox="1">
            <a:spLocks noChangeArrowheads="1"/>
          </p:cNvSpPr>
          <p:nvPr/>
        </p:nvSpPr>
        <p:spPr bwMode="auto">
          <a:xfrm>
            <a:off x="11113" y="2690813"/>
            <a:ext cx="2057400" cy="396875"/>
          </a:xfrm>
          <a:prstGeom prst="rect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None/>
            </a:pPr>
            <a:r>
              <a:rPr lang="en-GB" altLang="en-US" sz="2000" b="1">
                <a:solidFill>
                  <a:srgbClr val="007A37"/>
                </a:solidFill>
                <a:latin typeface="Arial" panose="020B0604020202020204" pitchFamily="34" charset="0"/>
              </a:rPr>
              <a:t>Min…………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988" y="3022600"/>
            <a:ext cx="17589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361950"/>
            <a:ext cx="11398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9538" y="925513"/>
            <a:ext cx="1722437" cy="112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650" y="361950"/>
            <a:ext cx="2286000" cy="1287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88" y="3265488"/>
            <a:ext cx="1700212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275" y="4914900"/>
            <a:ext cx="2208213" cy="124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1688" y="3003550"/>
            <a:ext cx="1062037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463" y="3059113"/>
            <a:ext cx="16033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1213" y="2252663"/>
            <a:ext cx="1511300" cy="113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33988"/>
            <a:ext cx="803275" cy="120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4863" y="4802188"/>
            <a:ext cx="17145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50" y="476250"/>
            <a:ext cx="1922463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38" y="655638"/>
            <a:ext cx="1247775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3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3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3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43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 nodeType="clickPar">
                      <p:stCondLst>
                        <p:cond delay="indefinite"/>
                      </p:stCondLst>
                      <p:childTnLst>
                        <p:par>
                          <p:cTn id="10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4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 nodeType="clickPar">
                      <p:stCondLst>
                        <p:cond delay="indefinite"/>
                      </p:stCondLst>
                      <p:childTnLst>
                        <p:par>
                          <p:cTn id="1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 nodeType="clickPar">
                      <p:stCondLst>
                        <p:cond delay="indefinite"/>
                      </p:stCondLst>
                      <p:childTnLst>
                        <p:par>
                          <p:cTn id="1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 nodeType="clickPar">
                      <p:stCondLst>
                        <p:cond delay="indefinite"/>
                      </p:stCondLst>
                      <p:childTnLst>
                        <p:par>
                          <p:cTn id="1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 nodeType="clickPar">
                      <p:stCondLst>
                        <p:cond delay="indefinite"/>
                      </p:stCondLst>
                      <p:childTnLst>
                        <p:par>
                          <p:cTn id="1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 nodeType="clickPar">
                      <p:stCondLst>
                        <p:cond delay="indefinite"/>
                      </p:stCondLst>
                      <p:childTnLst>
                        <p:par>
                          <p:cTn id="1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43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 nodeType="clickPar">
                      <p:stCondLst>
                        <p:cond delay="indefinite"/>
                      </p:stCondLst>
                      <p:childTnLst>
                        <p:par>
                          <p:cTn id="1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1" grpId="0" animBg="1" autoUpdateAnimBg="0"/>
      <p:bldP spid="14352" grpId="0" animBg="1" autoUpdateAnimBg="0"/>
      <p:bldP spid="14353" grpId="0" animBg="1" autoUpdateAnimBg="0"/>
      <p:bldP spid="14354" grpId="0" animBg="1" autoUpdateAnimBg="0"/>
      <p:bldP spid="14355" grpId="0" animBg="1" autoUpdateAnimBg="0"/>
      <p:bldP spid="14356" grpId="0" animBg="1" autoUpdateAnimBg="0"/>
      <p:bldP spid="14357" grpId="0" animBg="1" autoUpdateAnimBg="0"/>
      <p:bldP spid="14358" grpId="0" animBg="1" autoUpdateAnimBg="0"/>
      <p:bldP spid="14359" grpId="0" animBg="1" autoUpdateAnimBg="0"/>
      <p:bldP spid="14360" grpId="0" animBg="1" autoUpdateAnimBg="0"/>
      <p:bldP spid="14361" grpId="0" animBg="1" autoUpdateAnimBg="0"/>
      <p:bldP spid="14362" grpId="0" animBg="1" autoUpdateAnimBg="0"/>
      <p:bldP spid="14363" grpId="0" animBg="1" autoUpdateAnimBg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4182</TotalTime>
  <Words>141</Words>
  <Application>Microsoft Office PowerPoint</Application>
  <PresentationFormat>On-screen Show (4:3)</PresentationFormat>
  <Paragraphs>44</Paragraphs>
  <Slides>3</Slides>
  <Notes>3</Notes>
  <HiddenSlides>0</HiddenSlides>
  <MMClips>5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Comic Sans MS</vt:lpstr>
      <vt:lpstr>Times New Roman</vt:lpstr>
      <vt:lpstr>Default Design</vt:lpstr>
      <vt:lpstr>PowerPoint Presentation</vt:lpstr>
      <vt:lpstr>PowerPoint Presentation</vt:lpstr>
      <vt:lpstr>PowerPoint Presentation</vt:lpstr>
    </vt:vector>
  </TitlesOfParts>
  <Company>Nottinghamshire County Council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kstephan</dc:creator>
  <cp:lastModifiedBy>Karsten Stephan</cp:lastModifiedBy>
  <cp:revision>43</cp:revision>
  <dcterms:created xsi:type="dcterms:W3CDTF">2004-01-07T23:16:00Z</dcterms:created>
  <dcterms:modified xsi:type="dcterms:W3CDTF">2016-05-02T23:01:27Z</dcterms:modified>
</cp:coreProperties>
</file>