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7" r:id="rId2"/>
    <p:sldId id="258" r:id="rId3"/>
    <p:sldId id="259" r:id="rId4"/>
    <p:sldId id="260"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26"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934999-6905-471D-BEE1-BED8B2AA5119}" type="datetimeFigureOut">
              <a:rPr lang="en-GB" smtClean="0"/>
              <a:t>01/04/2016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B2516C-1FE6-4CBD-9DF0-53242A213000}" type="slidenum">
              <a:rPr lang="en-GB" smtClean="0"/>
              <a:t>‹#›</a:t>
            </a:fld>
            <a:endParaRPr lang="en-GB"/>
          </a:p>
        </p:txBody>
      </p:sp>
    </p:spTree>
    <p:extLst>
      <p:ext uri="{BB962C8B-B14F-4D97-AF65-F5344CB8AC3E}">
        <p14:creationId xmlns:p14="http://schemas.microsoft.com/office/powerpoint/2010/main" val="42554131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Play in groups</a:t>
            </a:r>
            <a:r>
              <a:rPr lang="en-GB" baseline="0" dirty="0" smtClean="0"/>
              <a:t> of three.  Two children have a board each.  One child has the calling cards - on the next slide.  Cut up the calling cards and boards.  The caller holds up a calculation and the children look to see if they have the answer on their board.  If they do they take the caller’s card and put it on the answer.  The first person to finish covering their board wins.</a:t>
            </a:r>
            <a:endParaRPr lang="en-GB" dirty="0"/>
          </a:p>
        </p:txBody>
      </p:sp>
      <p:sp>
        <p:nvSpPr>
          <p:cNvPr id="4" name="Slide Number Placeholder 3"/>
          <p:cNvSpPr>
            <a:spLocks noGrp="1"/>
          </p:cNvSpPr>
          <p:nvPr>
            <p:ph type="sldNum" sz="quarter" idx="10"/>
          </p:nvPr>
        </p:nvSpPr>
        <p:spPr/>
        <p:txBody>
          <a:bodyPr/>
          <a:lstStyle/>
          <a:p>
            <a:fld id="{56B2516C-1FE6-4CBD-9DF0-53242A213000}" type="slidenum">
              <a:rPr lang="en-GB" smtClean="0"/>
              <a:t>2</a:t>
            </a:fld>
            <a:endParaRPr lang="en-GB"/>
          </a:p>
        </p:txBody>
      </p:sp>
    </p:spTree>
    <p:extLst>
      <p:ext uri="{BB962C8B-B14F-4D97-AF65-F5344CB8AC3E}">
        <p14:creationId xmlns:p14="http://schemas.microsoft.com/office/powerpoint/2010/main" val="30084245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Children</a:t>
            </a:r>
            <a:r>
              <a:rPr lang="en-GB" baseline="0" dirty="0" smtClean="0"/>
              <a:t> who know their numbers well in French can think about the calculations and work out the French.  Those less sure can use the next slide.</a:t>
            </a:r>
            <a:endParaRPr lang="en-GB" dirty="0"/>
          </a:p>
        </p:txBody>
      </p:sp>
      <p:sp>
        <p:nvSpPr>
          <p:cNvPr id="4" name="Slide Number Placeholder 3"/>
          <p:cNvSpPr>
            <a:spLocks noGrp="1"/>
          </p:cNvSpPr>
          <p:nvPr>
            <p:ph type="sldNum" sz="quarter" idx="10"/>
          </p:nvPr>
        </p:nvSpPr>
        <p:spPr/>
        <p:txBody>
          <a:bodyPr/>
          <a:lstStyle/>
          <a:p>
            <a:fld id="{56B2516C-1FE6-4CBD-9DF0-53242A213000}" type="slidenum">
              <a:rPr lang="en-GB" smtClean="0"/>
              <a:t>3</a:t>
            </a:fld>
            <a:endParaRPr lang="en-GB"/>
          </a:p>
        </p:txBody>
      </p:sp>
    </p:spTree>
    <p:extLst>
      <p:ext uri="{BB962C8B-B14F-4D97-AF65-F5344CB8AC3E}">
        <p14:creationId xmlns:p14="http://schemas.microsoft.com/office/powerpoint/2010/main" val="11325904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7DCFD42-B8F4-4AC6-9C68-B106FA15ACB9}" type="datetimeFigureOut">
              <a:rPr lang="en-GB" smtClean="0"/>
              <a:t>01/04/2016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C5C985-32D4-42C0-80DF-A371B545E56D}" type="slidenum">
              <a:rPr lang="en-GB" smtClean="0"/>
              <a:t>‹#›</a:t>
            </a:fld>
            <a:endParaRPr lang="en-GB"/>
          </a:p>
        </p:txBody>
      </p:sp>
    </p:spTree>
    <p:extLst>
      <p:ext uri="{BB962C8B-B14F-4D97-AF65-F5344CB8AC3E}">
        <p14:creationId xmlns:p14="http://schemas.microsoft.com/office/powerpoint/2010/main" val="11997931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7DCFD42-B8F4-4AC6-9C68-B106FA15ACB9}" type="datetimeFigureOut">
              <a:rPr lang="en-GB" smtClean="0"/>
              <a:t>01/04/2016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C5C985-32D4-42C0-80DF-A371B545E56D}" type="slidenum">
              <a:rPr lang="en-GB" smtClean="0"/>
              <a:t>‹#›</a:t>
            </a:fld>
            <a:endParaRPr lang="en-GB"/>
          </a:p>
        </p:txBody>
      </p:sp>
    </p:spTree>
    <p:extLst>
      <p:ext uri="{BB962C8B-B14F-4D97-AF65-F5344CB8AC3E}">
        <p14:creationId xmlns:p14="http://schemas.microsoft.com/office/powerpoint/2010/main" val="24882836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7DCFD42-B8F4-4AC6-9C68-B106FA15ACB9}" type="datetimeFigureOut">
              <a:rPr lang="en-GB" smtClean="0"/>
              <a:t>01/04/2016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C5C985-32D4-42C0-80DF-A371B545E56D}" type="slidenum">
              <a:rPr lang="en-GB" smtClean="0"/>
              <a:t>‹#›</a:t>
            </a:fld>
            <a:endParaRPr lang="en-GB"/>
          </a:p>
        </p:txBody>
      </p:sp>
    </p:spTree>
    <p:extLst>
      <p:ext uri="{BB962C8B-B14F-4D97-AF65-F5344CB8AC3E}">
        <p14:creationId xmlns:p14="http://schemas.microsoft.com/office/powerpoint/2010/main" val="854289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7DCFD42-B8F4-4AC6-9C68-B106FA15ACB9}" type="datetimeFigureOut">
              <a:rPr lang="en-GB" smtClean="0"/>
              <a:t>01/04/2016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C5C985-32D4-42C0-80DF-A371B545E56D}" type="slidenum">
              <a:rPr lang="en-GB" smtClean="0"/>
              <a:t>‹#›</a:t>
            </a:fld>
            <a:endParaRPr lang="en-GB"/>
          </a:p>
        </p:txBody>
      </p:sp>
    </p:spTree>
    <p:extLst>
      <p:ext uri="{BB962C8B-B14F-4D97-AF65-F5344CB8AC3E}">
        <p14:creationId xmlns:p14="http://schemas.microsoft.com/office/powerpoint/2010/main" val="3155119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DCFD42-B8F4-4AC6-9C68-B106FA15ACB9}" type="datetimeFigureOut">
              <a:rPr lang="en-GB" smtClean="0"/>
              <a:t>01/04/2016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C5C985-32D4-42C0-80DF-A371B545E56D}" type="slidenum">
              <a:rPr lang="en-GB" smtClean="0"/>
              <a:t>‹#›</a:t>
            </a:fld>
            <a:endParaRPr lang="en-GB"/>
          </a:p>
        </p:txBody>
      </p:sp>
    </p:spTree>
    <p:extLst>
      <p:ext uri="{BB962C8B-B14F-4D97-AF65-F5344CB8AC3E}">
        <p14:creationId xmlns:p14="http://schemas.microsoft.com/office/powerpoint/2010/main" val="29945502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7DCFD42-B8F4-4AC6-9C68-B106FA15ACB9}" type="datetimeFigureOut">
              <a:rPr lang="en-GB" smtClean="0"/>
              <a:t>01/04/2016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5C5C985-32D4-42C0-80DF-A371B545E56D}" type="slidenum">
              <a:rPr lang="en-GB" smtClean="0"/>
              <a:t>‹#›</a:t>
            </a:fld>
            <a:endParaRPr lang="en-GB"/>
          </a:p>
        </p:txBody>
      </p:sp>
    </p:spTree>
    <p:extLst>
      <p:ext uri="{BB962C8B-B14F-4D97-AF65-F5344CB8AC3E}">
        <p14:creationId xmlns:p14="http://schemas.microsoft.com/office/powerpoint/2010/main" val="2093365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7DCFD42-B8F4-4AC6-9C68-B106FA15ACB9}" type="datetimeFigureOut">
              <a:rPr lang="en-GB" smtClean="0"/>
              <a:t>01/04/2016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5C5C985-32D4-42C0-80DF-A371B545E56D}" type="slidenum">
              <a:rPr lang="en-GB" smtClean="0"/>
              <a:t>‹#›</a:t>
            </a:fld>
            <a:endParaRPr lang="en-GB"/>
          </a:p>
        </p:txBody>
      </p:sp>
    </p:spTree>
    <p:extLst>
      <p:ext uri="{BB962C8B-B14F-4D97-AF65-F5344CB8AC3E}">
        <p14:creationId xmlns:p14="http://schemas.microsoft.com/office/powerpoint/2010/main" val="2039248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7DCFD42-B8F4-4AC6-9C68-B106FA15ACB9}" type="datetimeFigureOut">
              <a:rPr lang="en-GB" smtClean="0"/>
              <a:t>01/04/2016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5C5C985-32D4-42C0-80DF-A371B545E56D}" type="slidenum">
              <a:rPr lang="en-GB" smtClean="0"/>
              <a:t>‹#›</a:t>
            </a:fld>
            <a:endParaRPr lang="en-GB"/>
          </a:p>
        </p:txBody>
      </p:sp>
    </p:spTree>
    <p:extLst>
      <p:ext uri="{BB962C8B-B14F-4D97-AF65-F5344CB8AC3E}">
        <p14:creationId xmlns:p14="http://schemas.microsoft.com/office/powerpoint/2010/main" val="39805068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DCFD42-B8F4-4AC6-9C68-B106FA15ACB9}" type="datetimeFigureOut">
              <a:rPr lang="en-GB" smtClean="0"/>
              <a:t>01/04/2016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5C5C985-32D4-42C0-80DF-A371B545E56D}" type="slidenum">
              <a:rPr lang="en-GB" smtClean="0"/>
              <a:t>‹#›</a:t>
            </a:fld>
            <a:endParaRPr lang="en-GB"/>
          </a:p>
        </p:txBody>
      </p:sp>
    </p:spTree>
    <p:extLst>
      <p:ext uri="{BB962C8B-B14F-4D97-AF65-F5344CB8AC3E}">
        <p14:creationId xmlns:p14="http://schemas.microsoft.com/office/powerpoint/2010/main" val="3919582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DCFD42-B8F4-4AC6-9C68-B106FA15ACB9}" type="datetimeFigureOut">
              <a:rPr lang="en-GB" smtClean="0"/>
              <a:t>01/04/2016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5C5C985-32D4-42C0-80DF-A371B545E56D}" type="slidenum">
              <a:rPr lang="en-GB" smtClean="0"/>
              <a:t>‹#›</a:t>
            </a:fld>
            <a:endParaRPr lang="en-GB"/>
          </a:p>
        </p:txBody>
      </p:sp>
    </p:spTree>
    <p:extLst>
      <p:ext uri="{BB962C8B-B14F-4D97-AF65-F5344CB8AC3E}">
        <p14:creationId xmlns:p14="http://schemas.microsoft.com/office/powerpoint/2010/main" val="397266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DCFD42-B8F4-4AC6-9C68-B106FA15ACB9}" type="datetimeFigureOut">
              <a:rPr lang="en-GB" smtClean="0"/>
              <a:t>01/04/2016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5C5C985-32D4-42C0-80DF-A371B545E56D}" type="slidenum">
              <a:rPr lang="en-GB" smtClean="0"/>
              <a:t>‹#›</a:t>
            </a:fld>
            <a:endParaRPr lang="en-GB"/>
          </a:p>
        </p:txBody>
      </p:sp>
    </p:spTree>
    <p:extLst>
      <p:ext uri="{BB962C8B-B14F-4D97-AF65-F5344CB8AC3E}">
        <p14:creationId xmlns:p14="http://schemas.microsoft.com/office/powerpoint/2010/main" val="1584039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DCFD42-B8F4-4AC6-9C68-B106FA15ACB9}" type="datetimeFigureOut">
              <a:rPr lang="en-GB" smtClean="0"/>
              <a:t>01/04/2016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C5C985-32D4-42C0-80DF-A371B545E56D}" type="slidenum">
              <a:rPr lang="en-GB" smtClean="0"/>
              <a:t>‹#›</a:t>
            </a:fld>
            <a:endParaRPr lang="en-GB"/>
          </a:p>
        </p:txBody>
      </p:sp>
    </p:spTree>
    <p:extLst>
      <p:ext uri="{BB962C8B-B14F-4D97-AF65-F5344CB8AC3E}">
        <p14:creationId xmlns:p14="http://schemas.microsoft.com/office/powerpoint/2010/main" val="5524210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g"/><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5.jpg"/><Relationship Id="rId5" Type="http://schemas.openxmlformats.org/officeDocument/2006/relationships/image" Target="../media/image4.jpeg"/><Relationship Id="rId4" Type="http://schemas.openxmlformats.org/officeDocument/2006/relationships/image" Target="../media/image3.gif"/></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1920" y="3645024"/>
            <a:ext cx="5050904" cy="1570186"/>
          </a:xfrm>
          <a:solidFill>
            <a:srgbClr val="FF9900"/>
          </a:solidFill>
        </p:spPr>
        <p:txBody>
          <a:bodyPr>
            <a:noAutofit/>
          </a:bodyPr>
          <a:lstStyle/>
          <a:p>
            <a:r>
              <a:rPr lang="en-GB" sz="5400" dirty="0" smtClean="0">
                <a:latin typeface="Comic Sans MS" panose="030F0702030302020204" pitchFamily="66" charset="0"/>
              </a:rPr>
              <a:t>Calculation bingo</a:t>
            </a:r>
            <a:endParaRPr lang="en-GB" sz="5400" dirty="0">
              <a:latin typeface="Comic Sans MS" panose="030F0702030302020204" pitchFamily="66" charset="0"/>
            </a:endParaRPr>
          </a:p>
        </p:txBody>
      </p:sp>
      <p:pic>
        <p:nvPicPr>
          <p:cNvPr id="1032" name="Picture 8" descr="C:\Users\mbzse\AppData\Local\Microsoft\Windows\Temporary Internet Files\Content.IE5\3HP5GVUC\HmiIDpy-pYu0M-p2fyDBAEiHoRo[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46974" y="332656"/>
            <a:ext cx="2312265" cy="2890332"/>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C:\Users\mbzse\AppData\Local\Microsoft\Windows\Temporary Internet Files\Content.IE5\EBMM7O49\ACzzXjWce2Pg06lTm1cbOudvaxc[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512041"/>
            <a:ext cx="3528392" cy="2387545"/>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C:\Users\mbzse\AppData\Local\Microsoft\Windows\Temporary Internet Files\Content.IE5\PW05QY7B\mathematiques[1].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3427170"/>
            <a:ext cx="2905125" cy="3048000"/>
          </a:xfrm>
          <a:prstGeom prst="rect">
            <a:avLst/>
          </a:prstGeom>
          <a:noFill/>
          <a:extLst>
            <a:ext uri="{909E8E84-426E-40DD-AFC4-6F175D3DCCD1}">
              <a14:hiddenFill xmlns:a14="http://schemas.microsoft.com/office/drawing/2010/main">
                <a:solidFill>
                  <a:srgbClr val="FFFFFF"/>
                </a:solidFill>
              </a14:hiddenFill>
            </a:ext>
          </a:extLst>
        </p:spPr>
      </p:pic>
      <p:pic>
        <p:nvPicPr>
          <p:cNvPr id="1041" name="Picture 17" descr="C:\Users\mbzse\AppData\Local\Microsoft\Windows\Temporary Internet Files\Content.IE5\QZSOZJ0H\maths[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96336" y="5683561"/>
            <a:ext cx="1322250" cy="83934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51920" y="5716713"/>
            <a:ext cx="1045039" cy="854647"/>
          </a:xfrm>
          <a:prstGeom prst="rect">
            <a:avLst/>
          </a:prstGeom>
        </p:spPr>
      </p:pic>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40967" y="5716713"/>
            <a:ext cx="1212014" cy="955352"/>
          </a:xfrm>
          <a:prstGeom prst="rect">
            <a:avLst/>
          </a:prstGeom>
        </p:spPr>
      </p:pic>
    </p:spTree>
    <p:extLst>
      <p:ext uri="{BB962C8B-B14F-4D97-AF65-F5344CB8AC3E}">
        <p14:creationId xmlns:p14="http://schemas.microsoft.com/office/powerpoint/2010/main" val="2081338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5536" y="116632"/>
            <a:ext cx="8352928" cy="1143000"/>
          </a:xfrm>
          <a:solidFill>
            <a:srgbClr val="FFFF00"/>
          </a:solidFill>
        </p:spPr>
        <p:txBody>
          <a:bodyPr>
            <a:normAutofit/>
          </a:bodyPr>
          <a:lstStyle/>
          <a:p>
            <a:r>
              <a:rPr lang="en-GB" sz="3200" b="1" dirty="0" smtClean="0">
                <a:solidFill>
                  <a:schemeClr val="accent6">
                    <a:lumMod val="75000"/>
                  </a:schemeClr>
                </a:solidFill>
                <a:effectLst>
                  <a:outerShdw blurRad="38100" dist="38100" dir="2700000" algn="tl">
                    <a:srgbClr val="000000">
                      <a:alpha val="43137"/>
                    </a:srgbClr>
                  </a:outerShdw>
                </a:effectLst>
                <a:latin typeface="Comic Sans MS" panose="030F0702030302020204" pitchFamily="66" charset="0"/>
              </a:rPr>
              <a:t>Calculation Bingo “</a:t>
            </a:r>
            <a:r>
              <a:rPr lang="en-GB" sz="3200" b="1" dirty="0" err="1" smtClean="0">
                <a:solidFill>
                  <a:schemeClr val="accent6">
                    <a:lumMod val="75000"/>
                  </a:schemeClr>
                </a:solidFill>
                <a:effectLst>
                  <a:outerShdw blurRad="38100" dist="38100" dir="2700000" algn="tl">
                    <a:srgbClr val="000000">
                      <a:alpha val="43137"/>
                    </a:srgbClr>
                  </a:outerShdw>
                </a:effectLst>
                <a:latin typeface="Comic Sans MS" panose="030F0702030302020204" pitchFamily="66" charset="0"/>
              </a:rPr>
              <a:t>en</a:t>
            </a:r>
            <a:r>
              <a:rPr lang="en-GB" sz="3200" b="1" dirty="0" smtClean="0">
                <a:solidFill>
                  <a:schemeClr val="accent6">
                    <a:lumMod val="75000"/>
                  </a:schemeClr>
                </a:solidFill>
                <a:effectLst>
                  <a:outerShdw blurRad="38100" dist="38100" dir="2700000" algn="tl">
                    <a:srgbClr val="000000">
                      <a:alpha val="43137"/>
                    </a:srgbClr>
                  </a:outerShdw>
                </a:effectLst>
                <a:latin typeface="Comic Sans MS" panose="030F0702030302020204" pitchFamily="66" charset="0"/>
              </a:rPr>
              <a:t> </a:t>
            </a:r>
            <a:r>
              <a:rPr lang="en-GB" sz="3200" b="1" dirty="0" err="1" smtClean="0">
                <a:solidFill>
                  <a:schemeClr val="accent6">
                    <a:lumMod val="75000"/>
                  </a:schemeClr>
                </a:solidFill>
                <a:effectLst>
                  <a:outerShdw blurRad="38100" dist="38100" dir="2700000" algn="tl">
                    <a:srgbClr val="000000">
                      <a:alpha val="43137"/>
                    </a:srgbClr>
                  </a:outerShdw>
                </a:effectLst>
                <a:latin typeface="Comic Sans MS" panose="030F0702030302020204" pitchFamily="66" charset="0"/>
              </a:rPr>
              <a:t>français</a:t>
            </a:r>
            <a:r>
              <a:rPr lang="en-GB" sz="3200" b="1" dirty="0" smtClean="0">
                <a:solidFill>
                  <a:schemeClr val="accent6">
                    <a:lumMod val="75000"/>
                  </a:schemeClr>
                </a:solidFill>
                <a:effectLst>
                  <a:outerShdw blurRad="38100" dist="38100" dir="2700000" algn="tl">
                    <a:srgbClr val="000000">
                      <a:alpha val="43137"/>
                    </a:srgbClr>
                  </a:outerShdw>
                </a:effectLst>
                <a:latin typeface="Comic Sans MS" panose="030F0702030302020204" pitchFamily="66" charset="0"/>
              </a:rPr>
              <a:t>” to 20</a:t>
            </a:r>
            <a:endParaRPr lang="en-GB" sz="3200" b="1" dirty="0">
              <a:solidFill>
                <a:schemeClr val="accent6">
                  <a:lumMod val="75000"/>
                </a:schemeClr>
              </a:solidFill>
              <a:effectLst>
                <a:outerShdw blurRad="38100" dist="38100" dir="2700000" algn="tl">
                  <a:srgbClr val="000000">
                    <a:alpha val="43137"/>
                  </a:srgbClr>
                </a:outerShdw>
              </a:effectLst>
              <a:latin typeface="Comic Sans MS" panose="030F0702030302020204" pitchFamily="66"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545197517"/>
              </p:ext>
            </p:extLst>
          </p:nvPr>
        </p:nvGraphicFramePr>
        <p:xfrm>
          <a:off x="539552" y="1484784"/>
          <a:ext cx="8136905" cy="1944083"/>
        </p:xfrm>
        <a:graphic>
          <a:graphicData uri="http://schemas.openxmlformats.org/drawingml/2006/table">
            <a:tbl>
              <a:tblPr firstRow="1" bandRow="1">
                <a:tableStyleId>{073A0DAA-6AF3-43AB-8588-CEC1D06C72B9}</a:tableStyleId>
              </a:tblPr>
              <a:tblGrid>
                <a:gridCol w="1627381"/>
                <a:gridCol w="1627381"/>
                <a:gridCol w="1627381"/>
                <a:gridCol w="1627381"/>
                <a:gridCol w="1627381"/>
              </a:tblGrid>
              <a:tr h="622845">
                <a:tc>
                  <a:txBody>
                    <a:bodyPr/>
                    <a:lstStyle/>
                    <a:p>
                      <a:pPr algn="ctr"/>
                      <a:r>
                        <a:rPr lang="en-GB" sz="24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six</a:t>
                      </a:r>
                    </a:p>
                    <a:p>
                      <a:pPr algn="ctr"/>
                      <a:endParaRPr lang="en-GB" sz="24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dix-</a:t>
                      </a:r>
                      <a:r>
                        <a:rPr lang="en-GB" sz="2400" b="1" dirty="0" err="1"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neuf</a:t>
                      </a:r>
                      <a:endParaRPr lang="en-GB" sz="24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dix</a:t>
                      </a:r>
                      <a:endParaRPr lang="en-GB" sz="24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b="1" dirty="0" err="1"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quinze</a:t>
                      </a:r>
                      <a:endParaRPr lang="en-GB" sz="24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sept</a:t>
                      </a:r>
                      <a:endParaRPr lang="en-GB" sz="24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121123">
                <a:tc>
                  <a:txBody>
                    <a:bodyPr/>
                    <a:lstStyle/>
                    <a:p>
                      <a:pPr algn="ctr"/>
                      <a:r>
                        <a:rPr lang="en-GB" sz="24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trois</a:t>
                      </a:r>
                      <a:endParaRPr lang="en-GB" sz="24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dix-</a:t>
                      </a:r>
                      <a:r>
                        <a:rPr lang="en-GB" sz="2400" b="1" dirty="0" err="1"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huit</a:t>
                      </a:r>
                      <a:endParaRPr lang="en-GB" sz="24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b="1" dirty="0" err="1"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onze</a:t>
                      </a:r>
                      <a:endParaRPr lang="en-GB" sz="24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b="1" dirty="0" err="1"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deux</a:t>
                      </a:r>
                      <a:endParaRPr lang="en-GB" sz="24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b="1" dirty="0" err="1"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quatorze</a:t>
                      </a:r>
                      <a:endParaRPr lang="en-GB" sz="24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896079886"/>
              </p:ext>
            </p:extLst>
          </p:nvPr>
        </p:nvGraphicFramePr>
        <p:xfrm>
          <a:off x="611558" y="3789040"/>
          <a:ext cx="8136905" cy="1944216"/>
        </p:xfrm>
        <a:graphic>
          <a:graphicData uri="http://schemas.openxmlformats.org/drawingml/2006/table">
            <a:tbl>
              <a:tblPr firstRow="1" bandRow="1">
                <a:tableStyleId>{073A0DAA-6AF3-43AB-8588-CEC1D06C72B9}</a:tableStyleId>
              </a:tblPr>
              <a:tblGrid>
                <a:gridCol w="1627381"/>
                <a:gridCol w="1627381"/>
                <a:gridCol w="1627381"/>
                <a:gridCol w="1627381"/>
                <a:gridCol w="1627381"/>
              </a:tblGrid>
              <a:tr h="886330">
                <a:tc>
                  <a:txBody>
                    <a:bodyPr/>
                    <a:lstStyle/>
                    <a:p>
                      <a:pPr algn="ctr"/>
                      <a:r>
                        <a:rPr lang="en-GB" sz="2400" b="1" dirty="0" err="1"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quatre</a:t>
                      </a:r>
                      <a:endParaRPr lang="en-GB" sz="24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p>
                      <a:pPr algn="ctr"/>
                      <a:endParaRPr lang="en-GB" sz="24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b="1" dirty="0" err="1"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neuf</a:t>
                      </a:r>
                      <a:endParaRPr lang="en-GB" sz="24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seize</a:t>
                      </a:r>
                      <a:endParaRPr lang="en-GB" sz="24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b="1" dirty="0" err="1"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huit</a:t>
                      </a:r>
                      <a:endParaRPr lang="en-GB" sz="24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b="1" dirty="0" err="1"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douze</a:t>
                      </a:r>
                      <a:endParaRPr lang="en-GB" sz="24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057886">
                <a:tc>
                  <a:txBody>
                    <a:bodyPr/>
                    <a:lstStyle/>
                    <a:p>
                      <a:pPr algn="ctr"/>
                      <a:r>
                        <a:rPr lang="en-GB" sz="24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un</a:t>
                      </a:r>
                      <a:endParaRPr lang="en-GB" sz="24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b="1" dirty="0" err="1"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vingt</a:t>
                      </a:r>
                      <a:endParaRPr lang="en-GB" sz="24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cinq</a:t>
                      </a:r>
                      <a:endParaRPr lang="en-GB" sz="24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dix-sept</a:t>
                      </a:r>
                      <a:endParaRPr lang="en-GB" sz="24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b="1" dirty="0" err="1"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treize</a:t>
                      </a:r>
                      <a:endParaRPr lang="en-GB" sz="24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pic>
        <p:nvPicPr>
          <p:cNvPr id="2052" name="Picture 4" descr="C:\Users\mbzse\AppData\Local\Microsoft\Windows\Temporary Internet Files\Content.IE5\QZSOZJ0H\math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6336" y="5870384"/>
            <a:ext cx="1407540" cy="8934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3246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76509484"/>
              </p:ext>
            </p:extLst>
          </p:nvPr>
        </p:nvGraphicFramePr>
        <p:xfrm>
          <a:off x="683568" y="404664"/>
          <a:ext cx="3672408" cy="5529820"/>
        </p:xfrm>
        <a:graphic>
          <a:graphicData uri="http://schemas.openxmlformats.org/drawingml/2006/table">
            <a:tbl>
              <a:tblPr firstRow="1" bandRow="1">
                <a:tableStyleId>{073A0DAA-6AF3-43AB-8588-CEC1D06C72B9}</a:tableStyleId>
              </a:tblPr>
              <a:tblGrid>
                <a:gridCol w="1800200"/>
                <a:gridCol w="1872208"/>
              </a:tblGrid>
              <a:tr h="648076">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6 + 1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18</a:t>
                      </a:r>
                      <a:r>
                        <a:rPr lang="en-GB" sz="2800" b="1" baseline="0"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 – 2 </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18 – 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1 + 0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17 – 6</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2 + 7</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20 - 1</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1 + 3</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4 + 6</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3 + 3</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0 + 2</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15 - 4</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4 + 1</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20 - 3</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5 + 3</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19 - 5</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20 - 8</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16 - 3</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9</a:t>
                      </a:r>
                      <a:r>
                        <a:rPr lang="en-GB" sz="2800" b="1" baseline="0"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 + 7</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17 + 3</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2859406159"/>
              </p:ext>
            </p:extLst>
          </p:nvPr>
        </p:nvGraphicFramePr>
        <p:xfrm>
          <a:off x="4860032" y="404664"/>
          <a:ext cx="3672408" cy="5529820"/>
        </p:xfrm>
        <a:graphic>
          <a:graphicData uri="http://schemas.openxmlformats.org/drawingml/2006/table">
            <a:tbl>
              <a:tblPr firstRow="1" bandRow="1">
                <a:tableStyleId>{073A0DAA-6AF3-43AB-8588-CEC1D06C72B9}</a:tableStyleId>
              </a:tblPr>
              <a:tblGrid>
                <a:gridCol w="1800200"/>
                <a:gridCol w="1872208"/>
              </a:tblGrid>
              <a:tr h="648076">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6 + 1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18</a:t>
                      </a:r>
                      <a:r>
                        <a:rPr lang="en-GB" sz="2800" b="1" baseline="0"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 – 2 </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18 – 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1 + 0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17 – 6</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2 + 7</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20 - 1</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1 + 3</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4 + 6</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3 + 3</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0 + 2</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15 - 4</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4 + 1</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20 - 3</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5 + 3</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19 - 5</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20 - 8</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16 - 3</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9</a:t>
                      </a:r>
                      <a:r>
                        <a:rPr lang="en-GB" sz="2800" b="1" baseline="0"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 + 7</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smtClean="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rPr>
                        <a:t>17 + 3</a:t>
                      </a:r>
                      <a:endParaRPr lang="en-GB" sz="2800" b="1" dirty="0">
                        <a:ln>
                          <a:solidFill>
                            <a:sysClr val="windowText" lastClr="000000"/>
                          </a:solidFill>
                        </a:ln>
                        <a:solidFill>
                          <a:sysClr val="windowText" lastClr="000000"/>
                        </a:solidFill>
                        <a:effectLst>
                          <a:outerShdw blurRad="38100" dist="38100" dir="2700000" algn="tl">
                            <a:srgbClr val="000000">
                              <a:alpha val="43137"/>
                            </a:srgbClr>
                          </a:outerShdw>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extLst>
      <p:ext uri="{BB962C8B-B14F-4D97-AF65-F5344CB8AC3E}">
        <p14:creationId xmlns:p14="http://schemas.microsoft.com/office/powerpoint/2010/main" val="12509881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734564184"/>
              </p:ext>
            </p:extLst>
          </p:nvPr>
        </p:nvGraphicFramePr>
        <p:xfrm>
          <a:off x="467544" y="188640"/>
          <a:ext cx="3672408" cy="6369680"/>
        </p:xfrm>
        <a:graphic>
          <a:graphicData uri="http://schemas.openxmlformats.org/drawingml/2006/table">
            <a:tbl>
              <a:tblPr firstRow="1" bandRow="1">
                <a:tableStyleId>{073A0DAA-6AF3-43AB-8588-CEC1D06C72B9}</a:tableStyleId>
              </a:tblPr>
              <a:tblGrid>
                <a:gridCol w="1800200"/>
                <a:gridCol w="1872208"/>
              </a:tblGrid>
              <a:tr h="648076">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6 + 1 </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(six</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plus </a:t>
                      </a:r>
                      <a:r>
                        <a:rPr lang="en-GB" sz="1400" b="0" dirty="0" smtClean="0">
                          <a:ln>
                            <a:solidFill>
                              <a:sysClr val="windowText" lastClr="000000"/>
                            </a:solidFill>
                          </a:ln>
                          <a:solidFill>
                            <a:sysClr val="windowText" lastClr="000000"/>
                          </a:solidFill>
                          <a:effectLst/>
                          <a:latin typeface="Comic Sans MS" panose="030F0702030302020204" pitchFamily="66" charset="0"/>
                        </a:rPr>
                        <a:t>un)</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18</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 2</a:t>
                      </a:r>
                    </a:p>
                    <a:p>
                      <a:pPr algn="ctr"/>
                      <a:r>
                        <a:rPr lang="en-GB" sz="1400" b="0" baseline="0" dirty="0" smtClean="0">
                          <a:ln>
                            <a:solidFill>
                              <a:sysClr val="windowText" lastClr="000000"/>
                            </a:solidFill>
                          </a:ln>
                          <a:solidFill>
                            <a:sysClr val="windowText" lastClr="000000"/>
                          </a:solidFill>
                          <a:effectLst/>
                          <a:latin typeface="Comic Sans MS" panose="030F0702030302020204" pitchFamily="66" charset="0"/>
                        </a:rPr>
                        <a:t> (dix-</a:t>
                      </a:r>
                      <a:r>
                        <a:rPr lang="en-GB" sz="1400" b="0" baseline="0" dirty="0" err="1" smtClean="0">
                          <a:ln>
                            <a:solidFill>
                              <a:sysClr val="windowText" lastClr="000000"/>
                            </a:solidFill>
                          </a:ln>
                          <a:solidFill>
                            <a:sysClr val="windowText" lastClr="000000"/>
                          </a:solidFill>
                          <a:effectLst/>
                          <a:latin typeface="Comic Sans MS" panose="030F0702030302020204" pitchFamily="66" charset="0"/>
                        </a:rPr>
                        <a:t>huit</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a:t>
                      </a:r>
                      <a:r>
                        <a:rPr lang="en-GB" sz="1400" b="0" baseline="0" dirty="0" err="1" smtClean="0">
                          <a:ln>
                            <a:solidFill>
                              <a:sysClr val="windowText" lastClr="000000"/>
                            </a:solidFill>
                          </a:ln>
                          <a:solidFill>
                            <a:sysClr val="windowText" lastClr="000000"/>
                          </a:solidFill>
                          <a:effectLst/>
                          <a:latin typeface="Comic Sans MS" panose="030F0702030302020204" pitchFamily="66" charset="0"/>
                        </a:rPr>
                        <a:t>moins</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a:t>
                      </a:r>
                      <a:r>
                        <a:rPr lang="en-GB" sz="1400" b="0" baseline="0" dirty="0" err="1" smtClean="0">
                          <a:ln>
                            <a:solidFill>
                              <a:sysClr val="windowText" lastClr="000000"/>
                            </a:solidFill>
                          </a:ln>
                          <a:solidFill>
                            <a:sysClr val="windowText" lastClr="000000"/>
                          </a:solidFill>
                          <a:effectLst/>
                          <a:latin typeface="Comic Sans MS" panose="030F0702030302020204" pitchFamily="66" charset="0"/>
                        </a:rPr>
                        <a:t>deux</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18 – 3</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(dix-</a:t>
                      </a:r>
                      <a:r>
                        <a:rPr lang="en-GB" sz="1400" b="0" dirty="0" err="1" smtClean="0">
                          <a:ln>
                            <a:solidFill>
                              <a:sysClr val="windowText" lastClr="000000"/>
                            </a:solidFill>
                          </a:ln>
                          <a:solidFill>
                            <a:sysClr val="windowText" lastClr="000000"/>
                          </a:solidFill>
                          <a:effectLst/>
                          <a:latin typeface="Comic Sans MS" panose="030F0702030302020204" pitchFamily="66" charset="0"/>
                        </a:rPr>
                        <a:t>huit</a:t>
                      </a:r>
                      <a:r>
                        <a:rPr lang="en-GB" sz="1400" b="0" dirty="0" smtClean="0">
                          <a:ln>
                            <a:solidFill>
                              <a:sysClr val="windowText" lastClr="000000"/>
                            </a:solidFill>
                          </a:ln>
                          <a:solidFill>
                            <a:sysClr val="windowText" lastClr="000000"/>
                          </a:solidFill>
                          <a:effectLst/>
                          <a:latin typeface="Comic Sans MS" panose="030F0702030302020204" pitchFamily="66" charset="0"/>
                        </a:rPr>
                        <a:t> </a:t>
                      </a:r>
                      <a:r>
                        <a:rPr lang="en-GB" sz="1400" b="0" dirty="0" err="1" smtClean="0">
                          <a:ln>
                            <a:solidFill>
                              <a:sysClr val="windowText" lastClr="000000"/>
                            </a:solidFill>
                          </a:ln>
                          <a:solidFill>
                            <a:sysClr val="windowText" lastClr="000000"/>
                          </a:solidFill>
                          <a:effectLst/>
                          <a:latin typeface="Comic Sans MS" panose="030F0702030302020204" pitchFamily="66" charset="0"/>
                        </a:rPr>
                        <a:t>moins</a:t>
                      </a:r>
                      <a:r>
                        <a:rPr lang="en-GB" sz="1400" b="0" dirty="0" smtClean="0">
                          <a:ln>
                            <a:solidFill>
                              <a:sysClr val="windowText" lastClr="000000"/>
                            </a:solidFill>
                          </a:ln>
                          <a:solidFill>
                            <a:sysClr val="windowText" lastClr="000000"/>
                          </a:solidFill>
                          <a:effectLst/>
                          <a:latin typeface="Comic Sans MS" panose="030F0702030302020204" pitchFamily="66" charset="0"/>
                        </a:rPr>
                        <a:t> trois)</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1 + 0</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(un plus </a:t>
                      </a:r>
                      <a:r>
                        <a:rPr lang="en-GB" sz="1400" b="0" dirty="0" err="1" smtClean="0">
                          <a:ln>
                            <a:solidFill>
                              <a:sysClr val="windowText" lastClr="000000"/>
                            </a:solidFill>
                          </a:ln>
                          <a:solidFill>
                            <a:sysClr val="windowText" lastClr="000000"/>
                          </a:solidFill>
                          <a:effectLst/>
                          <a:latin typeface="Comic Sans MS" panose="030F0702030302020204" pitchFamily="66" charset="0"/>
                        </a:rPr>
                        <a:t>zéro</a:t>
                      </a:r>
                      <a:r>
                        <a:rPr lang="en-GB" sz="1400" b="0" dirty="0" smtClean="0">
                          <a:ln>
                            <a:solidFill>
                              <a:sysClr val="windowText" lastClr="000000"/>
                            </a:solidFill>
                          </a:ln>
                          <a:solidFill>
                            <a:sysClr val="windowText" lastClr="000000"/>
                          </a:solidFill>
                          <a:effectLst/>
                          <a:latin typeface="Comic Sans MS" panose="030F0702030302020204" pitchFamily="66" charset="0"/>
                        </a:rPr>
                        <a:t>)</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17 – 6</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(dix-sept</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a:t>
                      </a:r>
                      <a:r>
                        <a:rPr lang="en-GB" sz="1400" b="0" baseline="0" dirty="0" err="1" smtClean="0">
                          <a:ln>
                            <a:solidFill>
                              <a:sysClr val="windowText" lastClr="000000"/>
                            </a:solidFill>
                          </a:ln>
                          <a:solidFill>
                            <a:sysClr val="windowText" lastClr="000000"/>
                          </a:solidFill>
                          <a:effectLst/>
                          <a:latin typeface="Comic Sans MS" panose="030F0702030302020204" pitchFamily="66" charset="0"/>
                        </a:rPr>
                        <a:t>moins</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six)</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2 + 7</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a:t>
                      </a:r>
                      <a:r>
                        <a:rPr lang="en-GB" sz="1400" b="0" dirty="0" err="1" smtClean="0">
                          <a:ln>
                            <a:solidFill>
                              <a:sysClr val="windowText" lastClr="000000"/>
                            </a:solidFill>
                          </a:ln>
                          <a:solidFill>
                            <a:sysClr val="windowText" lastClr="000000"/>
                          </a:solidFill>
                          <a:effectLst/>
                          <a:latin typeface="Comic Sans MS" panose="030F0702030302020204" pitchFamily="66" charset="0"/>
                        </a:rPr>
                        <a:t>deux</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plus sept)</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20 – 1</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a:t>
                      </a:r>
                      <a:r>
                        <a:rPr lang="en-GB" sz="1400" b="0" dirty="0" err="1" smtClean="0">
                          <a:ln>
                            <a:solidFill>
                              <a:sysClr val="windowText" lastClr="000000"/>
                            </a:solidFill>
                          </a:ln>
                          <a:solidFill>
                            <a:sysClr val="windowText" lastClr="000000"/>
                          </a:solidFill>
                          <a:effectLst/>
                          <a:latin typeface="Comic Sans MS" panose="030F0702030302020204" pitchFamily="66" charset="0"/>
                        </a:rPr>
                        <a:t>vingt</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a:t>
                      </a:r>
                      <a:r>
                        <a:rPr lang="en-GB" sz="1400" b="0" baseline="0" dirty="0" err="1" smtClean="0">
                          <a:ln>
                            <a:solidFill>
                              <a:sysClr val="windowText" lastClr="000000"/>
                            </a:solidFill>
                          </a:ln>
                          <a:solidFill>
                            <a:sysClr val="windowText" lastClr="000000"/>
                          </a:solidFill>
                          <a:effectLst/>
                          <a:latin typeface="Comic Sans MS" panose="030F0702030302020204" pitchFamily="66" charset="0"/>
                        </a:rPr>
                        <a:t>moins</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un)</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1 + 3</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(un</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plus trois)</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4 + 6</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a:t>
                      </a:r>
                      <a:r>
                        <a:rPr lang="en-GB" sz="1400" b="0" dirty="0" err="1" smtClean="0">
                          <a:ln>
                            <a:solidFill>
                              <a:sysClr val="windowText" lastClr="000000"/>
                            </a:solidFill>
                          </a:ln>
                          <a:solidFill>
                            <a:sysClr val="windowText" lastClr="000000"/>
                          </a:solidFill>
                          <a:effectLst/>
                          <a:latin typeface="Comic Sans MS" panose="030F0702030302020204" pitchFamily="66" charset="0"/>
                        </a:rPr>
                        <a:t>quatre</a:t>
                      </a:r>
                      <a:r>
                        <a:rPr lang="en-GB" sz="1400" b="0" dirty="0" smtClean="0">
                          <a:ln>
                            <a:solidFill>
                              <a:sysClr val="windowText" lastClr="000000"/>
                            </a:solidFill>
                          </a:ln>
                          <a:solidFill>
                            <a:sysClr val="windowText" lastClr="000000"/>
                          </a:solidFill>
                          <a:effectLst/>
                          <a:latin typeface="Comic Sans MS" panose="030F0702030302020204" pitchFamily="66" charset="0"/>
                        </a:rPr>
                        <a:t> plus six)</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3 + 3</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(trois plus</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trois)</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0 + 2</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a:t>
                      </a:r>
                      <a:r>
                        <a:rPr lang="en-GB" sz="1400" b="0" dirty="0" err="1" smtClean="0">
                          <a:ln>
                            <a:solidFill>
                              <a:sysClr val="windowText" lastClr="000000"/>
                            </a:solidFill>
                          </a:ln>
                          <a:solidFill>
                            <a:sysClr val="windowText" lastClr="000000"/>
                          </a:solidFill>
                          <a:effectLst/>
                          <a:latin typeface="Comic Sans MS" panose="030F0702030302020204" pitchFamily="66" charset="0"/>
                        </a:rPr>
                        <a:t>zéro</a:t>
                      </a:r>
                      <a:r>
                        <a:rPr lang="en-GB" sz="1400" b="0" dirty="0" smtClean="0">
                          <a:ln>
                            <a:solidFill>
                              <a:sysClr val="windowText" lastClr="000000"/>
                            </a:solidFill>
                          </a:ln>
                          <a:solidFill>
                            <a:sysClr val="windowText" lastClr="000000"/>
                          </a:solidFill>
                          <a:effectLst/>
                          <a:latin typeface="Comic Sans MS" panose="030F0702030302020204" pitchFamily="66" charset="0"/>
                        </a:rPr>
                        <a:t> plus </a:t>
                      </a:r>
                      <a:r>
                        <a:rPr lang="en-GB" sz="1400" b="0" dirty="0" err="1" smtClean="0">
                          <a:ln>
                            <a:solidFill>
                              <a:sysClr val="windowText" lastClr="000000"/>
                            </a:solidFill>
                          </a:ln>
                          <a:solidFill>
                            <a:sysClr val="windowText" lastClr="000000"/>
                          </a:solidFill>
                          <a:effectLst/>
                          <a:latin typeface="Comic Sans MS" panose="030F0702030302020204" pitchFamily="66" charset="0"/>
                        </a:rPr>
                        <a:t>deux</a:t>
                      </a:r>
                      <a:r>
                        <a:rPr lang="en-GB" sz="1400" b="0" dirty="0" smtClean="0">
                          <a:ln>
                            <a:solidFill>
                              <a:sysClr val="windowText" lastClr="000000"/>
                            </a:solidFill>
                          </a:ln>
                          <a:solidFill>
                            <a:sysClr val="windowText" lastClr="000000"/>
                          </a:solidFill>
                          <a:effectLst/>
                          <a:latin typeface="Comic Sans MS" panose="030F0702030302020204" pitchFamily="66" charset="0"/>
                        </a:rPr>
                        <a:t>)</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15 – 4</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a:t>
                      </a:r>
                      <a:r>
                        <a:rPr lang="en-GB" sz="1400" b="0" dirty="0" err="1" smtClean="0">
                          <a:ln>
                            <a:solidFill>
                              <a:sysClr val="windowText" lastClr="000000"/>
                            </a:solidFill>
                          </a:ln>
                          <a:solidFill>
                            <a:sysClr val="windowText" lastClr="000000"/>
                          </a:solidFill>
                          <a:effectLst/>
                          <a:latin typeface="Comic Sans MS" panose="030F0702030302020204" pitchFamily="66" charset="0"/>
                        </a:rPr>
                        <a:t>quinze</a:t>
                      </a:r>
                      <a:r>
                        <a:rPr lang="en-GB" sz="1400" b="0" dirty="0" smtClean="0">
                          <a:ln>
                            <a:solidFill>
                              <a:sysClr val="windowText" lastClr="000000"/>
                            </a:solidFill>
                          </a:ln>
                          <a:solidFill>
                            <a:sysClr val="windowText" lastClr="000000"/>
                          </a:solidFill>
                          <a:effectLst/>
                          <a:latin typeface="Comic Sans MS" panose="030F0702030302020204" pitchFamily="66" charset="0"/>
                        </a:rPr>
                        <a:t> </a:t>
                      </a:r>
                      <a:r>
                        <a:rPr lang="en-GB" sz="1400" b="0" dirty="0" err="1" smtClean="0">
                          <a:ln>
                            <a:solidFill>
                              <a:sysClr val="windowText" lastClr="000000"/>
                            </a:solidFill>
                          </a:ln>
                          <a:solidFill>
                            <a:sysClr val="windowText" lastClr="000000"/>
                          </a:solidFill>
                          <a:effectLst/>
                          <a:latin typeface="Comic Sans MS" panose="030F0702030302020204" pitchFamily="66" charset="0"/>
                        </a:rPr>
                        <a:t>moins</a:t>
                      </a:r>
                      <a:r>
                        <a:rPr lang="en-GB" sz="1400" b="0" dirty="0" smtClean="0">
                          <a:ln>
                            <a:solidFill>
                              <a:sysClr val="windowText" lastClr="000000"/>
                            </a:solidFill>
                          </a:ln>
                          <a:solidFill>
                            <a:sysClr val="windowText" lastClr="000000"/>
                          </a:solidFill>
                          <a:effectLst/>
                          <a:latin typeface="Comic Sans MS" panose="030F0702030302020204" pitchFamily="66" charset="0"/>
                        </a:rPr>
                        <a:t> </a:t>
                      </a:r>
                      <a:r>
                        <a:rPr lang="en-GB" sz="1400" b="0" dirty="0" err="1" smtClean="0">
                          <a:ln>
                            <a:solidFill>
                              <a:sysClr val="windowText" lastClr="000000"/>
                            </a:solidFill>
                          </a:ln>
                          <a:solidFill>
                            <a:sysClr val="windowText" lastClr="000000"/>
                          </a:solidFill>
                          <a:effectLst/>
                          <a:latin typeface="Comic Sans MS" panose="030F0702030302020204" pitchFamily="66" charset="0"/>
                        </a:rPr>
                        <a:t>quatre</a:t>
                      </a:r>
                      <a:r>
                        <a:rPr lang="en-GB" sz="1400" b="0" dirty="0" smtClean="0">
                          <a:ln>
                            <a:solidFill>
                              <a:sysClr val="windowText" lastClr="000000"/>
                            </a:solidFill>
                          </a:ln>
                          <a:solidFill>
                            <a:sysClr val="windowText" lastClr="000000"/>
                          </a:solidFill>
                          <a:effectLst/>
                          <a:latin typeface="Comic Sans MS" panose="030F0702030302020204" pitchFamily="66" charset="0"/>
                        </a:rPr>
                        <a:t>)</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4 + 1</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a:t>
                      </a:r>
                      <a:r>
                        <a:rPr lang="en-GB" sz="1400" b="0" dirty="0" err="1" smtClean="0">
                          <a:ln>
                            <a:solidFill>
                              <a:sysClr val="windowText" lastClr="000000"/>
                            </a:solidFill>
                          </a:ln>
                          <a:solidFill>
                            <a:sysClr val="windowText" lastClr="000000"/>
                          </a:solidFill>
                          <a:effectLst/>
                          <a:latin typeface="Comic Sans MS" panose="030F0702030302020204" pitchFamily="66" charset="0"/>
                        </a:rPr>
                        <a:t>quatre</a:t>
                      </a:r>
                      <a:r>
                        <a:rPr lang="en-GB" sz="1400" b="0" dirty="0" smtClean="0">
                          <a:ln>
                            <a:solidFill>
                              <a:sysClr val="windowText" lastClr="000000"/>
                            </a:solidFill>
                          </a:ln>
                          <a:solidFill>
                            <a:sysClr val="windowText" lastClr="000000"/>
                          </a:solidFill>
                          <a:effectLst/>
                          <a:latin typeface="Comic Sans MS" panose="030F0702030302020204" pitchFamily="66" charset="0"/>
                        </a:rPr>
                        <a:t> plus un)</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20 – 3</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a:t>
                      </a:r>
                      <a:r>
                        <a:rPr lang="en-GB" sz="1400" b="0" dirty="0" err="1" smtClean="0">
                          <a:ln>
                            <a:solidFill>
                              <a:sysClr val="windowText" lastClr="000000"/>
                            </a:solidFill>
                          </a:ln>
                          <a:solidFill>
                            <a:sysClr val="windowText" lastClr="000000"/>
                          </a:solidFill>
                          <a:effectLst/>
                          <a:latin typeface="Comic Sans MS" panose="030F0702030302020204" pitchFamily="66" charset="0"/>
                        </a:rPr>
                        <a:t>vingt</a:t>
                      </a:r>
                      <a:r>
                        <a:rPr lang="en-GB" sz="1400" b="0" dirty="0" smtClean="0">
                          <a:ln>
                            <a:solidFill>
                              <a:sysClr val="windowText" lastClr="000000"/>
                            </a:solidFill>
                          </a:ln>
                          <a:solidFill>
                            <a:sysClr val="windowText" lastClr="000000"/>
                          </a:solidFill>
                          <a:effectLst/>
                          <a:latin typeface="Comic Sans MS" panose="030F0702030302020204" pitchFamily="66" charset="0"/>
                        </a:rPr>
                        <a:t> </a:t>
                      </a:r>
                      <a:r>
                        <a:rPr lang="en-GB" sz="1400" b="0" dirty="0" err="1" smtClean="0">
                          <a:ln>
                            <a:solidFill>
                              <a:sysClr val="windowText" lastClr="000000"/>
                            </a:solidFill>
                          </a:ln>
                          <a:solidFill>
                            <a:sysClr val="windowText" lastClr="000000"/>
                          </a:solidFill>
                          <a:effectLst/>
                          <a:latin typeface="Comic Sans MS" panose="030F0702030302020204" pitchFamily="66" charset="0"/>
                        </a:rPr>
                        <a:t>moins</a:t>
                      </a:r>
                      <a:r>
                        <a:rPr lang="en-GB" sz="1400" b="0" dirty="0" smtClean="0">
                          <a:ln>
                            <a:solidFill>
                              <a:sysClr val="windowText" lastClr="000000"/>
                            </a:solidFill>
                          </a:ln>
                          <a:solidFill>
                            <a:sysClr val="windowText" lastClr="000000"/>
                          </a:solidFill>
                          <a:effectLst/>
                          <a:latin typeface="Comic Sans MS" panose="030F0702030302020204" pitchFamily="66" charset="0"/>
                        </a:rPr>
                        <a:t> trois)</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5 + 3</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(cinq plus trois)</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19 – 5</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(dix-</a:t>
                      </a:r>
                      <a:r>
                        <a:rPr lang="en-GB" sz="1400" b="0" dirty="0" err="1" smtClean="0">
                          <a:ln>
                            <a:solidFill>
                              <a:sysClr val="windowText" lastClr="000000"/>
                            </a:solidFill>
                          </a:ln>
                          <a:solidFill>
                            <a:sysClr val="windowText" lastClr="000000"/>
                          </a:solidFill>
                          <a:effectLst/>
                          <a:latin typeface="Comic Sans MS" panose="030F0702030302020204" pitchFamily="66" charset="0"/>
                        </a:rPr>
                        <a:t>neuf</a:t>
                      </a:r>
                      <a:r>
                        <a:rPr lang="en-GB" sz="1400" b="0" dirty="0" smtClean="0">
                          <a:ln>
                            <a:solidFill>
                              <a:sysClr val="windowText" lastClr="000000"/>
                            </a:solidFill>
                          </a:ln>
                          <a:solidFill>
                            <a:sysClr val="windowText" lastClr="000000"/>
                          </a:solidFill>
                          <a:effectLst/>
                          <a:latin typeface="Comic Sans MS" panose="030F0702030302020204" pitchFamily="66" charset="0"/>
                        </a:rPr>
                        <a:t> </a:t>
                      </a:r>
                      <a:r>
                        <a:rPr lang="en-GB" sz="1400" b="0" dirty="0" err="1" smtClean="0">
                          <a:ln>
                            <a:solidFill>
                              <a:sysClr val="windowText" lastClr="000000"/>
                            </a:solidFill>
                          </a:ln>
                          <a:solidFill>
                            <a:sysClr val="windowText" lastClr="000000"/>
                          </a:solidFill>
                          <a:effectLst/>
                          <a:latin typeface="Comic Sans MS" panose="030F0702030302020204" pitchFamily="66" charset="0"/>
                        </a:rPr>
                        <a:t>moins</a:t>
                      </a:r>
                      <a:r>
                        <a:rPr lang="en-GB" sz="1400" b="0" dirty="0" smtClean="0">
                          <a:ln>
                            <a:solidFill>
                              <a:sysClr val="windowText" lastClr="000000"/>
                            </a:solidFill>
                          </a:ln>
                          <a:solidFill>
                            <a:sysClr val="windowText" lastClr="000000"/>
                          </a:solidFill>
                          <a:effectLst/>
                          <a:latin typeface="Comic Sans MS" panose="030F0702030302020204" pitchFamily="66" charset="0"/>
                        </a:rPr>
                        <a:t> cinq)</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20 – 8</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a:t>
                      </a:r>
                      <a:r>
                        <a:rPr lang="en-GB" sz="1400" b="0" dirty="0" err="1" smtClean="0">
                          <a:ln>
                            <a:solidFill>
                              <a:sysClr val="windowText" lastClr="000000"/>
                            </a:solidFill>
                          </a:ln>
                          <a:solidFill>
                            <a:sysClr val="windowText" lastClr="000000"/>
                          </a:solidFill>
                          <a:effectLst/>
                          <a:latin typeface="Comic Sans MS" panose="030F0702030302020204" pitchFamily="66" charset="0"/>
                        </a:rPr>
                        <a:t>vingt</a:t>
                      </a:r>
                      <a:r>
                        <a:rPr lang="en-GB" sz="1400" b="0" dirty="0" smtClean="0">
                          <a:ln>
                            <a:solidFill>
                              <a:sysClr val="windowText" lastClr="000000"/>
                            </a:solidFill>
                          </a:ln>
                          <a:solidFill>
                            <a:sysClr val="windowText" lastClr="000000"/>
                          </a:solidFill>
                          <a:effectLst/>
                          <a:latin typeface="Comic Sans MS" panose="030F0702030302020204" pitchFamily="66" charset="0"/>
                        </a:rPr>
                        <a:t> </a:t>
                      </a:r>
                      <a:r>
                        <a:rPr lang="en-GB" sz="1400" b="0" dirty="0" err="1" smtClean="0">
                          <a:ln>
                            <a:solidFill>
                              <a:sysClr val="windowText" lastClr="000000"/>
                            </a:solidFill>
                          </a:ln>
                          <a:solidFill>
                            <a:sysClr val="windowText" lastClr="000000"/>
                          </a:solidFill>
                          <a:effectLst/>
                          <a:latin typeface="Comic Sans MS" panose="030F0702030302020204" pitchFamily="66" charset="0"/>
                        </a:rPr>
                        <a:t>moins</a:t>
                      </a:r>
                      <a:r>
                        <a:rPr lang="en-GB" sz="1400" b="0" dirty="0" smtClean="0">
                          <a:ln>
                            <a:solidFill>
                              <a:sysClr val="windowText" lastClr="000000"/>
                            </a:solidFill>
                          </a:ln>
                          <a:solidFill>
                            <a:sysClr val="windowText" lastClr="000000"/>
                          </a:solidFill>
                          <a:effectLst/>
                          <a:latin typeface="Comic Sans MS" panose="030F0702030302020204" pitchFamily="66" charset="0"/>
                        </a:rPr>
                        <a:t> </a:t>
                      </a:r>
                      <a:r>
                        <a:rPr lang="en-GB" sz="1400" b="0" dirty="0" err="1" smtClean="0">
                          <a:ln>
                            <a:solidFill>
                              <a:sysClr val="windowText" lastClr="000000"/>
                            </a:solidFill>
                          </a:ln>
                          <a:solidFill>
                            <a:sysClr val="windowText" lastClr="000000"/>
                          </a:solidFill>
                          <a:effectLst/>
                          <a:latin typeface="Comic Sans MS" panose="030F0702030302020204" pitchFamily="66" charset="0"/>
                        </a:rPr>
                        <a:t>huit</a:t>
                      </a:r>
                      <a:r>
                        <a:rPr lang="en-GB" sz="1400" b="0" dirty="0" smtClean="0">
                          <a:ln>
                            <a:solidFill>
                              <a:sysClr val="windowText" lastClr="000000"/>
                            </a:solidFill>
                          </a:ln>
                          <a:solidFill>
                            <a:sysClr val="windowText" lastClr="000000"/>
                          </a:solidFill>
                          <a:effectLst/>
                          <a:latin typeface="Comic Sans MS" panose="030F0702030302020204" pitchFamily="66" charset="0"/>
                        </a:rPr>
                        <a:t>)</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16 – 3</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(seize </a:t>
                      </a:r>
                      <a:r>
                        <a:rPr lang="en-GB" sz="1400" b="0" dirty="0" err="1" smtClean="0">
                          <a:ln>
                            <a:solidFill>
                              <a:sysClr val="windowText" lastClr="000000"/>
                            </a:solidFill>
                          </a:ln>
                          <a:solidFill>
                            <a:sysClr val="windowText" lastClr="000000"/>
                          </a:solidFill>
                          <a:effectLst/>
                          <a:latin typeface="Comic Sans MS" panose="030F0702030302020204" pitchFamily="66" charset="0"/>
                        </a:rPr>
                        <a:t>moins</a:t>
                      </a:r>
                      <a:r>
                        <a:rPr lang="en-GB" sz="1400" b="0" dirty="0" smtClean="0">
                          <a:ln>
                            <a:solidFill>
                              <a:sysClr val="windowText" lastClr="000000"/>
                            </a:solidFill>
                          </a:ln>
                          <a:solidFill>
                            <a:sysClr val="windowText" lastClr="000000"/>
                          </a:solidFill>
                          <a:effectLst/>
                          <a:latin typeface="Comic Sans MS" panose="030F0702030302020204" pitchFamily="66" charset="0"/>
                        </a:rPr>
                        <a:t> trois)</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9</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+ 7</a:t>
                      </a:r>
                    </a:p>
                    <a:p>
                      <a:pPr algn="ctr"/>
                      <a:r>
                        <a:rPr lang="en-GB" sz="1400" b="0" baseline="0" dirty="0" smtClean="0">
                          <a:ln>
                            <a:solidFill>
                              <a:sysClr val="windowText" lastClr="000000"/>
                            </a:solidFill>
                          </a:ln>
                          <a:solidFill>
                            <a:sysClr val="windowText" lastClr="000000"/>
                          </a:solidFill>
                          <a:effectLst/>
                          <a:latin typeface="Comic Sans MS" panose="030F0702030302020204" pitchFamily="66" charset="0"/>
                        </a:rPr>
                        <a:t>(</a:t>
                      </a:r>
                      <a:r>
                        <a:rPr lang="en-GB" sz="1400" b="0" baseline="0" dirty="0" err="1" smtClean="0">
                          <a:ln>
                            <a:solidFill>
                              <a:sysClr val="windowText" lastClr="000000"/>
                            </a:solidFill>
                          </a:ln>
                          <a:solidFill>
                            <a:sysClr val="windowText" lastClr="000000"/>
                          </a:solidFill>
                          <a:effectLst/>
                          <a:latin typeface="Comic Sans MS" panose="030F0702030302020204" pitchFamily="66" charset="0"/>
                        </a:rPr>
                        <a:t>neuf</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plus sept)</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17 + 3</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(dix-sept plus trois)</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4267663804"/>
              </p:ext>
            </p:extLst>
          </p:nvPr>
        </p:nvGraphicFramePr>
        <p:xfrm>
          <a:off x="4860032" y="188640"/>
          <a:ext cx="3672408" cy="6369680"/>
        </p:xfrm>
        <a:graphic>
          <a:graphicData uri="http://schemas.openxmlformats.org/drawingml/2006/table">
            <a:tbl>
              <a:tblPr firstRow="1" bandRow="1">
                <a:tableStyleId>{073A0DAA-6AF3-43AB-8588-CEC1D06C72B9}</a:tableStyleId>
              </a:tblPr>
              <a:tblGrid>
                <a:gridCol w="1800200"/>
                <a:gridCol w="1872208"/>
              </a:tblGrid>
              <a:tr h="648076">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6 + 1 </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(six</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plus </a:t>
                      </a:r>
                      <a:r>
                        <a:rPr lang="en-GB" sz="1400" b="0" dirty="0" smtClean="0">
                          <a:ln>
                            <a:solidFill>
                              <a:sysClr val="windowText" lastClr="000000"/>
                            </a:solidFill>
                          </a:ln>
                          <a:solidFill>
                            <a:sysClr val="windowText" lastClr="000000"/>
                          </a:solidFill>
                          <a:effectLst/>
                          <a:latin typeface="Comic Sans MS" panose="030F0702030302020204" pitchFamily="66" charset="0"/>
                        </a:rPr>
                        <a:t>un)</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18</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 2</a:t>
                      </a:r>
                    </a:p>
                    <a:p>
                      <a:pPr algn="ctr"/>
                      <a:r>
                        <a:rPr lang="en-GB" sz="1400" b="0" baseline="0" dirty="0" smtClean="0">
                          <a:ln>
                            <a:solidFill>
                              <a:sysClr val="windowText" lastClr="000000"/>
                            </a:solidFill>
                          </a:ln>
                          <a:solidFill>
                            <a:sysClr val="windowText" lastClr="000000"/>
                          </a:solidFill>
                          <a:effectLst/>
                          <a:latin typeface="Comic Sans MS" panose="030F0702030302020204" pitchFamily="66" charset="0"/>
                        </a:rPr>
                        <a:t> (dix-</a:t>
                      </a:r>
                      <a:r>
                        <a:rPr lang="en-GB" sz="1400" b="0" baseline="0" dirty="0" err="1" smtClean="0">
                          <a:ln>
                            <a:solidFill>
                              <a:sysClr val="windowText" lastClr="000000"/>
                            </a:solidFill>
                          </a:ln>
                          <a:solidFill>
                            <a:sysClr val="windowText" lastClr="000000"/>
                          </a:solidFill>
                          <a:effectLst/>
                          <a:latin typeface="Comic Sans MS" panose="030F0702030302020204" pitchFamily="66" charset="0"/>
                        </a:rPr>
                        <a:t>huit</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a:t>
                      </a:r>
                      <a:r>
                        <a:rPr lang="en-GB" sz="1400" b="0" baseline="0" dirty="0" err="1" smtClean="0">
                          <a:ln>
                            <a:solidFill>
                              <a:sysClr val="windowText" lastClr="000000"/>
                            </a:solidFill>
                          </a:ln>
                          <a:solidFill>
                            <a:sysClr val="windowText" lastClr="000000"/>
                          </a:solidFill>
                          <a:effectLst/>
                          <a:latin typeface="Comic Sans MS" panose="030F0702030302020204" pitchFamily="66" charset="0"/>
                        </a:rPr>
                        <a:t>moins</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a:t>
                      </a:r>
                      <a:r>
                        <a:rPr lang="en-GB" sz="1400" b="0" baseline="0" dirty="0" err="1" smtClean="0">
                          <a:ln>
                            <a:solidFill>
                              <a:sysClr val="windowText" lastClr="000000"/>
                            </a:solidFill>
                          </a:ln>
                          <a:solidFill>
                            <a:sysClr val="windowText" lastClr="000000"/>
                          </a:solidFill>
                          <a:effectLst/>
                          <a:latin typeface="Comic Sans MS" panose="030F0702030302020204" pitchFamily="66" charset="0"/>
                        </a:rPr>
                        <a:t>deux</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18 – 3</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(dix-</a:t>
                      </a:r>
                      <a:r>
                        <a:rPr lang="en-GB" sz="1400" b="0" dirty="0" err="1" smtClean="0">
                          <a:ln>
                            <a:solidFill>
                              <a:sysClr val="windowText" lastClr="000000"/>
                            </a:solidFill>
                          </a:ln>
                          <a:solidFill>
                            <a:sysClr val="windowText" lastClr="000000"/>
                          </a:solidFill>
                          <a:effectLst/>
                          <a:latin typeface="Comic Sans MS" panose="030F0702030302020204" pitchFamily="66" charset="0"/>
                        </a:rPr>
                        <a:t>huit</a:t>
                      </a:r>
                      <a:r>
                        <a:rPr lang="en-GB" sz="1400" b="0" dirty="0" smtClean="0">
                          <a:ln>
                            <a:solidFill>
                              <a:sysClr val="windowText" lastClr="000000"/>
                            </a:solidFill>
                          </a:ln>
                          <a:solidFill>
                            <a:sysClr val="windowText" lastClr="000000"/>
                          </a:solidFill>
                          <a:effectLst/>
                          <a:latin typeface="Comic Sans MS" panose="030F0702030302020204" pitchFamily="66" charset="0"/>
                        </a:rPr>
                        <a:t> </a:t>
                      </a:r>
                      <a:r>
                        <a:rPr lang="en-GB" sz="1400" b="0" dirty="0" err="1" smtClean="0">
                          <a:ln>
                            <a:solidFill>
                              <a:sysClr val="windowText" lastClr="000000"/>
                            </a:solidFill>
                          </a:ln>
                          <a:solidFill>
                            <a:sysClr val="windowText" lastClr="000000"/>
                          </a:solidFill>
                          <a:effectLst/>
                          <a:latin typeface="Comic Sans MS" panose="030F0702030302020204" pitchFamily="66" charset="0"/>
                        </a:rPr>
                        <a:t>moins</a:t>
                      </a:r>
                      <a:r>
                        <a:rPr lang="en-GB" sz="1400" b="0" dirty="0" smtClean="0">
                          <a:ln>
                            <a:solidFill>
                              <a:sysClr val="windowText" lastClr="000000"/>
                            </a:solidFill>
                          </a:ln>
                          <a:solidFill>
                            <a:sysClr val="windowText" lastClr="000000"/>
                          </a:solidFill>
                          <a:effectLst/>
                          <a:latin typeface="Comic Sans MS" panose="030F0702030302020204" pitchFamily="66" charset="0"/>
                        </a:rPr>
                        <a:t> trois)</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1 + 0</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(un plus </a:t>
                      </a:r>
                      <a:r>
                        <a:rPr lang="en-GB" sz="1400" b="0" dirty="0" err="1" smtClean="0">
                          <a:ln>
                            <a:solidFill>
                              <a:sysClr val="windowText" lastClr="000000"/>
                            </a:solidFill>
                          </a:ln>
                          <a:solidFill>
                            <a:sysClr val="windowText" lastClr="000000"/>
                          </a:solidFill>
                          <a:effectLst/>
                          <a:latin typeface="Comic Sans MS" panose="030F0702030302020204" pitchFamily="66" charset="0"/>
                        </a:rPr>
                        <a:t>zéro</a:t>
                      </a:r>
                      <a:r>
                        <a:rPr lang="en-GB" sz="1400" b="0" dirty="0" smtClean="0">
                          <a:ln>
                            <a:solidFill>
                              <a:sysClr val="windowText" lastClr="000000"/>
                            </a:solidFill>
                          </a:ln>
                          <a:solidFill>
                            <a:sysClr val="windowText" lastClr="000000"/>
                          </a:solidFill>
                          <a:effectLst/>
                          <a:latin typeface="Comic Sans MS" panose="030F0702030302020204" pitchFamily="66" charset="0"/>
                        </a:rPr>
                        <a:t>)</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17 – 6</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(dix-sept</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a:t>
                      </a:r>
                      <a:r>
                        <a:rPr lang="en-GB" sz="1400" b="0" baseline="0" dirty="0" err="1" smtClean="0">
                          <a:ln>
                            <a:solidFill>
                              <a:sysClr val="windowText" lastClr="000000"/>
                            </a:solidFill>
                          </a:ln>
                          <a:solidFill>
                            <a:sysClr val="windowText" lastClr="000000"/>
                          </a:solidFill>
                          <a:effectLst/>
                          <a:latin typeface="Comic Sans MS" panose="030F0702030302020204" pitchFamily="66" charset="0"/>
                        </a:rPr>
                        <a:t>moins</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six)</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2 + 7</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a:t>
                      </a:r>
                      <a:r>
                        <a:rPr lang="en-GB" sz="1400" b="0" dirty="0" err="1" smtClean="0">
                          <a:ln>
                            <a:solidFill>
                              <a:sysClr val="windowText" lastClr="000000"/>
                            </a:solidFill>
                          </a:ln>
                          <a:solidFill>
                            <a:sysClr val="windowText" lastClr="000000"/>
                          </a:solidFill>
                          <a:effectLst/>
                          <a:latin typeface="Comic Sans MS" panose="030F0702030302020204" pitchFamily="66" charset="0"/>
                        </a:rPr>
                        <a:t>deux</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plus sept)</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20 – 1</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a:t>
                      </a:r>
                      <a:r>
                        <a:rPr lang="en-GB" sz="1400" b="0" dirty="0" err="1" smtClean="0">
                          <a:ln>
                            <a:solidFill>
                              <a:sysClr val="windowText" lastClr="000000"/>
                            </a:solidFill>
                          </a:ln>
                          <a:solidFill>
                            <a:sysClr val="windowText" lastClr="000000"/>
                          </a:solidFill>
                          <a:effectLst/>
                          <a:latin typeface="Comic Sans MS" panose="030F0702030302020204" pitchFamily="66" charset="0"/>
                        </a:rPr>
                        <a:t>vingt</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a:t>
                      </a:r>
                      <a:r>
                        <a:rPr lang="en-GB" sz="1400" b="0" baseline="0" dirty="0" err="1" smtClean="0">
                          <a:ln>
                            <a:solidFill>
                              <a:sysClr val="windowText" lastClr="000000"/>
                            </a:solidFill>
                          </a:ln>
                          <a:solidFill>
                            <a:sysClr val="windowText" lastClr="000000"/>
                          </a:solidFill>
                          <a:effectLst/>
                          <a:latin typeface="Comic Sans MS" panose="030F0702030302020204" pitchFamily="66" charset="0"/>
                        </a:rPr>
                        <a:t>moins</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un)</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1 + 3</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(un</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plus trois)</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4 + 6</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a:t>
                      </a:r>
                      <a:r>
                        <a:rPr lang="en-GB" sz="1400" b="0" dirty="0" err="1" smtClean="0">
                          <a:ln>
                            <a:solidFill>
                              <a:sysClr val="windowText" lastClr="000000"/>
                            </a:solidFill>
                          </a:ln>
                          <a:solidFill>
                            <a:sysClr val="windowText" lastClr="000000"/>
                          </a:solidFill>
                          <a:effectLst/>
                          <a:latin typeface="Comic Sans MS" panose="030F0702030302020204" pitchFamily="66" charset="0"/>
                        </a:rPr>
                        <a:t>quatre</a:t>
                      </a:r>
                      <a:r>
                        <a:rPr lang="en-GB" sz="1400" b="0" dirty="0" smtClean="0">
                          <a:ln>
                            <a:solidFill>
                              <a:sysClr val="windowText" lastClr="000000"/>
                            </a:solidFill>
                          </a:ln>
                          <a:solidFill>
                            <a:sysClr val="windowText" lastClr="000000"/>
                          </a:solidFill>
                          <a:effectLst/>
                          <a:latin typeface="Comic Sans MS" panose="030F0702030302020204" pitchFamily="66" charset="0"/>
                        </a:rPr>
                        <a:t> plus six)</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3 + 3</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(trois plus</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trois)</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0 + 2</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a:t>
                      </a:r>
                      <a:r>
                        <a:rPr lang="en-GB" sz="1400" b="0" dirty="0" err="1" smtClean="0">
                          <a:ln>
                            <a:solidFill>
                              <a:sysClr val="windowText" lastClr="000000"/>
                            </a:solidFill>
                          </a:ln>
                          <a:solidFill>
                            <a:sysClr val="windowText" lastClr="000000"/>
                          </a:solidFill>
                          <a:effectLst/>
                          <a:latin typeface="Comic Sans MS" panose="030F0702030302020204" pitchFamily="66" charset="0"/>
                        </a:rPr>
                        <a:t>zéro</a:t>
                      </a:r>
                      <a:r>
                        <a:rPr lang="en-GB" sz="1400" b="0" dirty="0" smtClean="0">
                          <a:ln>
                            <a:solidFill>
                              <a:sysClr val="windowText" lastClr="000000"/>
                            </a:solidFill>
                          </a:ln>
                          <a:solidFill>
                            <a:sysClr val="windowText" lastClr="000000"/>
                          </a:solidFill>
                          <a:effectLst/>
                          <a:latin typeface="Comic Sans MS" panose="030F0702030302020204" pitchFamily="66" charset="0"/>
                        </a:rPr>
                        <a:t> plus </a:t>
                      </a:r>
                      <a:r>
                        <a:rPr lang="en-GB" sz="1400" b="0" dirty="0" err="1" smtClean="0">
                          <a:ln>
                            <a:solidFill>
                              <a:sysClr val="windowText" lastClr="000000"/>
                            </a:solidFill>
                          </a:ln>
                          <a:solidFill>
                            <a:sysClr val="windowText" lastClr="000000"/>
                          </a:solidFill>
                          <a:effectLst/>
                          <a:latin typeface="Comic Sans MS" panose="030F0702030302020204" pitchFamily="66" charset="0"/>
                        </a:rPr>
                        <a:t>deux</a:t>
                      </a:r>
                      <a:r>
                        <a:rPr lang="en-GB" sz="1400" b="0" dirty="0" smtClean="0">
                          <a:ln>
                            <a:solidFill>
                              <a:sysClr val="windowText" lastClr="000000"/>
                            </a:solidFill>
                          </a:ln>
                          <a:solidFill>
                            <a:sysClr val="windowText" lastClr="000000"/>
                          </a:solidFill>
                          <a:effectLst/>
                          <a:latin typeface="Comic Sans MS" panose="030F0702030302020204" pitchFamily="66" charset="0"/>
                        </a:rPr>
                        <a:t>)</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15 – 4</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a:t>
                      </a:r>
                      <a:r>
                        <a:rPr lang="en-GB" sz="1400" b="0" dirty="0" err="1" smtClean="0">
                          <a:ln>
                            <a:solidFill>
                              <a:sysClr val="windowText" lastClr="000000"/>
                            </a:solidFill>
                          </a:ln>
                          <a:solidFill>
                            <a:sysClr val="windowText" lastClr="000000"/>
                          </a:solidFill>
                          <a:effectLst/>
                          <a:latin typeface="Comic Sans MS" panose="030F0702030302020204" pitchFamily="66" charset="0"/>
                        </a:rPr>
                        <a:t>quinze</a:t>
                      </a:r>
                      <a:r>
                        <a:rPr lang="en-GB" sz="1400" b="0" dirty="0" smtClean="0">
                          <a:ln>
                            <a:solidFill>
                              <a:sysClr val="windowText" lastClr="000000"/>
                            </a:solidFill>
                          </a:ln>
                          <a:solidFill>
                            <a:sysClr val="windowText" lastClr="000000"/>
                          </a:solidFill>
                          <a:effectLst/>
                          <a:latin typeface="Comic Sans MS" panose="030F0702030302020204" pitchFamily="66" charset="0"/>
                        </a:rPr>
                        <a:t> </a:t>
                      </a:r>
                      <a:r>
                        <a:rPr lang="en-GB" sz="1400" b="0" dirty="0" err="1" smtClean="0">
                          <a:ln>
                            <a:solidFill>
                              <a:sysClr val="windowText" lastClr="000000"/>
                            </a:solidFill>
                          </a:ln>
                          <a:solidFill>
                            <a:sysClr val="windowText" lastClr="000000"/>
                          </a:solidFill>
                          <a:effectLst/>
                          <a:latin typeface="Comic Sans MS" panose="030F0702030302020204" pitchFamily="66" charset="0"/>
                        </a:rPr>
                        <a:t>moins</a:t>
                      </a:r>
                      <a:r>
                        <a:rPr lang="en-GB" sz="1400" b="0" dirty="0" smtClean="0">
                          <a:ln>
                            <a:solidFill>
                              <a:sysClr val="windowText" lastClr="000000"/>
                            </a:solidFill>
                          </a:ln>
                          <a:solidFill>
                            <a:sysClr val="windowText" lastClr="000000"/>
                          </a:solidFill>
                          <a:effectLst/>
                          <a:latin typeface="Comic Sans MS" panose="030F0702030302020204" pitchFamily="66" charset="0"/>
                        </a:rPr>
                        <a:t> </a:t>
                      </a:r>
                      <a:r>
                        <a:rPr lang="en-GB" sz="1400" b="0" dirty="0" err="1" smtClean="0">
                          <a:ln>
                            <a:solidFill>
                              <a:sysClr val="windowText" lastClr="000000"/>
                            </a:solidFill>
                          </a:ln>
                          <a:solidFill>
                            <a:sysClr val="windowText" lastClr="000000"/>
                          </a:solidFill>
                          <a:effectLst/>
                          <a:latin typeface="Comic Sans MS" panose="030F0702030302020204" pitchFamily="66" charset="0"/>
                        </a:rPr>
                        <a:t>quatre</a:t>
                      </a:r>
                      <a:r>
                        <a:rPr lang="en-GB" sz="1400" b="0" dirty="0" smtClean="0">
                          <a:ln>
                            <a:solidFill>
                              <a:sysClr val="windowText" lastClr="000000"/>
                            </a:solidFill>
                          </a:ln>
                          <a:solidFill>
                            <a:sysClr val="windowText" lastClr="000000"/>
                          </a:solidFill>
                          <a:effectLst/>
                          <a:latin typeface="Comic Sans MS" panose="030F0702030302020204" pitchFamily="66" charset="0"/>
                        </a:rPr>
                        <a:t>)</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4 + 1</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a:t>
                      </a:r>
                      <a:r>
                        <a:rPr lang="en-GB" sz="1400" b="0" dirty="0" err="1" smtClean="0">
                          <a:ln>
                            <a:solidFill>
                              <a:sysClr val="windowText" lastClr="000000"/>
                            </a:solidFill>
                          </a:ln>
                          <a:solidFill>
                            <a:sysClr val="windowText" lastClr="000000"/>
                          </a:solidFill>
                          <a:effectLst/>
                          <a:latin typeface="Comic Sans MS" panose="030F0702030302020204" pitchFamily="66" charset="0"/>
                        </a:rPr>
                        <a:t>quatre</a:t>
                      </a:r>
                      <a:r>
                        <a:rPr lang="en-GB" sz="1400" b="0" dirty="0" smtClean="0">
                          <a:ln>
                            <a:solidFill>
                              <a:sysClr val="windowText" lastClr="000000"/>
                            </a:solidFill>
                          </a:ln>
                          <a:solidFill>
                            <a:sysClr val="windowText" lastClr="000000"/>
                          </a:solidFill>
                          <a:effectLst/>
                          <a:latin typeface="Comic Sans MS" panose="030F0702030302020204" pitchFamily="66" charset="0"/>
                        </a:rPr>
                        <a:t> plus un)</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20 – 3</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a:t>
                      </a:r>
                      <a:r>
                        <a:rPr lang="en-GB" sz="1400" b="0" dirty="0" err="1" smtClean="0">
                          <a:ln>
                            <a:solidFill>
                              <a:sysClr val="windowText" lastClr="000000"/>
                            </a:solidFill>
                          </a:ln>
                          <a:solidFill>
                            <a:sysClr val="windowText" lastClr="000000"/>
                          </a:solidFill>
                          <a:effectLst/>
                          <a:latin typeface="Comic Sans MS" panose="030F0702030302020204" pitchFamily="66" charset="0"/>
                        </a:rPr>
                        <a:t>vingt</a:t>
                      </a:r>
                      <a:r>
                        <a:rPr lang="en-GB" sz="1400" b="0" dirty="0" smtClean="0">
                          <a:ln>
                            <a:solidFill>
                              <a:sysClr val="windowText" lastClr="000000"/>
                            </a:solidFill>
                          </a:ln>
                          <a:solidFill>
                            <a:sysClr val="windowText" lastClr="000000"/>
                          </a:solidFill>
                          <a:effectLst/>
                          <a:latin typeface="Comic Sans MS" panose="030F0702030302020204" pitchFamily="66" charset="0"/>
                        </a:rPr>
                        <a:t> </a:t>
                      </a:r>
                      <a:r>
                        <a:rPr lang="en-GB" sz="1400" b="0" dirty="0" err="1" smtClean="0">
                          <a:ln>
                            <a:solidFill>
                              <a:sysClr val="windowText" lastClr="000000"/>
                            </a:solidFill>
                          </a:ln>
                          <a:solidFill>
                            <a:sysClr val="windowText" lastClr="000000"/>
                          </a:solidFill>
                          <a:effectLst/>
                          <a:latin typeface="Comic Sans MS" panose="030F0702030302020204" pitchFamily="66" charset="0"/>
                        </a:rPr>
                        <a:t>moins</a:t>
                      </a:r>
                      <a:r>
                        <a:rPr lang="en-GB" sz="1400" b="0" dirty="0" smtClean="0">
                          <a:ln>
                            <a:solidFill>
                              <a:sysClr val="windowText" lastClr="000000"/>
                            </a:solidFill>
                          </a:ln>
                          <a:solidFill>
                            <a:sysClr val="windowText" lastClr="000000"/>
                          </a:solidFill>
                          <a:effectLst/>
                          <a:latin typeface="Comic Sans MS" panose="030F0702030302020204" pitchFamily="66" charset="0"/>
                        </a:rPr>
                        <a:t> trois)</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5 + 3</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(cinq plus trois)</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19 – 5</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(dix-</a:t>
                      </a:r>
                      <a:r>
                        <a:rPr lang="en-GB" sz="1400" b="0" dirty="0" err="1" smtClean="0">
                          <a:ln>
                            <a:solidFill>
                              <a:sysClr val="windowText" lastClr="000000"/>
                            </a:solidFill>
                          </a:ln>
                          <a:solidFill>
                            <a:sysClr val="windowText" lastClr="000000"/>
                          </a:solidFill>
                          <a:effectLst/>
                          <a:latin typeface="Comic Sans MS" panose="030F0702030302020204" pitchFamily="66" charset="0"/>
                        </a:rPr>
                        <a:t>neuf</a:t>
                      </a:r>
                      <a:r>
                        <a:rPr lang="en-GB" sz="1400" b="0" dirty="0" smtClean="0">
                          <a:ln>
                            <a:solidFill>
                              <a:sysClr val="windowText" lastClr="000000"/>
                            </a:solidFill>
                          </a:ln>
                          <a:solidFill>
                            <a:sysClr val="windowText" lastClr="000000"/>
                          </a:solidFill>
                          <a:effectLst/>
                          <a:latin typeface="Comic Sans MS" panose="030F0702030302020204" pitchFamily="66" charset="0"/>
                        </a:rPr>
                        <a:t> </a:t>
                      </a:r>
                      <a:r>
                        <a:rPr lang="en-GB" sz="1400" b="0" dirty="0" err="1" smtClean="0">
                          <a:ln>
                            <a:solidFill>
                              <a:sysClr val="windowText" lastClr="000000"/>
                            </a:solidFill>
                          </a:ln>
                          <a:solidFill>
                            <a:sysClr val="windowText" lastClr="000000"/>
                          </a:solidFill>
                          <a:effectLst/>
                          <a:latin typeface="Comic Sans MS" panose="030F0702030302020204" pitchFamily="66" charset="0"/>
                        </a:rPr>
                        <a:t>moins</a:t>
                      </a:r>
                      <a:r>
                        <a:rPr lang="en-GB" sz="1400" b="0" dirty="0" smtClean="0">
                          <a:ln>
                            <a:solidFill>
                              <a:sysClr val="windowText" lastClr="000000"/>
                            </a:solidFill>
                          </a:ln>
                          <a:solidFill>
                            <a:sysClr val="windowText" lastClr="000000"/>
                          </a:solidFill>
                          <a:effectLst/>
                          <a:latin typeface="Comic Sans MS" panose="030F0702030302020204" pitchFamily="66" charset="0"/>
                        </a:rPr>
                        <a:t> cinq)</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20 – 8</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a:t>
                      </a:r>
                      <a:r>
                        <a:rPr lang="en-GB" sz="1400" b="0" dirty="0" err="1" smtClean="0">
                          <a:ln>
                            <a:solidFill>
                              <a:sysClr val="windowText" lastClr="000000"/>
                            </a:solidFill>
                          </a:ln>
                          <a:solidFill>
                            <a:sysClr val="windowText" lastClr="000000"/>
                          </a:solidFill>
                          <a:effectLst/>
                          <a:latin typeface="Comic Sans MS" panose="030F0702030302020204" pitchFamily="66" charset="0"/>
                        </a:rPr>
                        <a:t>vingt</a:t>
                      </a:r>
                      <a:r>
                        <a:rPr lang="en-GB" sz="1400" b="0" dirty="0" smtClean="0">
                          <a:ln>
                            <a:solidFill>
                              <a:sysClr val="windowText" lastClr="000000"/>
                            </a:solidFill>
                          </a:ln>
                          <a:solidFill>
                            <a:sysClr val="windowText" lastClr="000000"/>
                          </a:solidFill>
                          <a:effectLst/>
                          <a:latin typeface="Comic Sans MS" panose="030F0702030302020204" pitchFamily="66" charset="0"/>
                        </a:rPr>
                        <a:t> </a:t>
                      </a:r>
                      <a:r>
                        <a:rPr lang="en-GB" sz="1400" b="0" dirty="0" err="1" smtClean="0">
                          <a:ln>
                            <a:solidFill>
                              <a:sysClr val="windowText" lastClr="000000"/>
                            </a:solidFill>
                          </a:ln>
                          <a:solidFill>
                            <a:sysClr val="windowText" lastClr="000000"/>
                          </a:solidFill>
                          <a:effectLst/>
                          <a:latin typeface="Comic Sans MS" panose="030F0702030302020204" pitchFamily="66" charset="0"/>
                        </a:rPr>
                        <a:t>moins</a:t>
                      </a:r>
                      <a:r>
                        <a:rPr lang="en-GB" sz="1400" b="0" dirty="0" smtClean="0">
                          <a:ln>
                            <a:solidFill>
                              <a:sysClr val="windowText" lastClr="000000"/>
                            </a:solidFill>
                          </a:ln>
                          <a:solidFill>
                            <a:sysClr val="windowText" lastClr="000000"/>
                          </a:solidFill>
                          <a:effectLst/>
                          <a:latin typeface="Comic Sans MS" panose="030F0702030302020204" pitchFamily="66" charset="0"/>
                        </a:rPr>
                        <a:t> </a:t>
                      </a:r>
                      <a:r>
                        <a:rPr lang="en-GB" sz="1400" b="0" dirty="0" err="1" smtClean="0">
                          <a:ln>
                            <a:solidFill>
                              <a:sysClr val="windowText" lastClr="000000"/>
                            </a:solidFill>
                          </a:ln>
                          <a:solidFill>
                            <a:sysClr val="windowText" lastClr="000000"/>
                          </a:solidFill>
                          <a:effectLst/>
                          <a:latin typeface="Comic Sans MS" panose="030F0702030302020204" pitchFamily="66" charset="0"/>
                        </a:rPr>
                        <a:t>huit</a:t>
                      </a:r>
                      <a:r>
                        <a:rPr lang="en-GB" sz="1400" b="0" dirty="0" smtClean="0">
                          <a:ln>
                            <a:solidFill>
                              <a:sysClr val="windowText" lastClr="000000"/>
                            </a:solidFill>
                          </a:ln>
                          <a:solidFill>
                            <a:sysClr val="windowText" lastClr="000000"/>
                          </a:solidFill>
                          <a:effectLst/>
                          <a:latin typeface="Comic Sans MS" panose="030F0702030302020204" pitchFamily="66" charset="0"/>
                        </a:rPr>
                        <a:t>)</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16 – 3</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(seize </a:t>
                      </a:r>
                      <a:r>
                        <a:rPr lang="en-GB" sz="1400" b="0" dirty="0" err="1" smtClean="0">
                          <a:ln>
                            <a:solidFill>
                              <a:sysClr val="windowText" lastClr="000000"/>
                            </a:solidFill>
                          </a:ln>
                          <a:solidFill>
                            <a:sysClr val="windowText" lastClr="000000"/>
                          </a:solidFill>
                          <a:effectLst/>
                          <a:latin typeface="Comic Sans MS" panose="030F0702030302020204" pitchFamily="66" charset="0"/>
                        </a:rPr>
                        <a:t>moins</a:t>
                      </a:r>
                      <a:r>
                        <a:rPr lang="en-GB" sz="1400" b="0" dirty="0" smtClean="0">
                          <a:ln>
                            <a:solidFill>
                              <a:sysClr val="windowText" lastClr="000000"/>
                            </a:solidFill>
                          </a:ln>
                          <a:solidFill>
                            <a:sysClr val="windowText" lastClr="000000"/>
                          </a:solidFill>
                          <a:effectLst/>
                          <a:latin typeface="Comic Sans MS" panose="030F0702030302020204" pitchFamily="66" charset="0"/>
                        </a:rPr>
                        <a:t> trois)</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416">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9</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+ 7</a:t>
                      </a:r>
                    </a:p>
                    <a:p>
                      <a:pPr algn="ctr"/>
                      <a:r>
                        <a:rPr lang="en-GB" sz="1400" b="0" baseline="0" dirty="0" smtClean="0">
                          <a:ln>
                            <a:solidFill>
                              <a:sysClr val="windowText" lastClr="000000"/>
                            </a:solidFill>
                          </a:ln>
                          <a:solidFill>
                            <a:sysClr val="windowText" lastClr="000000"/>
                          </a:solidFill>
                          <a:effectLst/>
                          <a:latin typeface="Comic Sans MS" panose="030F0702030302020204" pitchFamily="66" charset="0"/>
                        </a:rPr>
                        <a:t>(</a:t>
                      </a:r>
                      <a:r>
                        <a:rPr lang="en-GB" sz="1400" b="0" baseline="0" dirty="0" err="1" smtClean="0">
                          <a:ln>
                            <a:solidFill>
                              <a:sysClr val="windowText" lastClr="000000"/>
                            </a:solidFill>
                          </a:ln>
                          <a:solidFill>
                            <a:sysClr val="windowText" lastClr="000000"/>
                          </a:solidFill>
                          <a:effectLst/>
                          <a:latin typeface="Comic Sans MS" panose="030F0702030302020204" pitchFamily="66" charset="0"/>
                        </a:rPr>
                        <a:t>neuf</a:t>
                      </a:r>
                      <a:r>
                        <a:rPr lang="en-GB" sz="1400" b="0" baseline="0" dirty="0" smtClean="0">
                          <a:ln>
                            <a:solidFill>
                              <a:sysClr val="windowText" lastClr="000000"/>
                            </a:solidFill>
                          </a:ln>
                          <a:solidFill>
                            <a:sysClr val="windowText" lastClr="000000"/>
                          </a:solidFill>
                          <a:effectLst/>
                          <a:latin typeface="Comic Sans MS" panose="030F0702030302020204" pitchFamily="66" charset="0"/>
                        </a:rPr>
                        <a:t> plus sept)</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17 + 3</a:t>
                      </a:r>
                    </a:p>
                    <a:p>
                      <a:pPr algn="ctr"/>
                      <a:r>
                        <a:rPr lang="en-GB" sz="1400" b="0" dirty="0" smtClean="0">
                          <a:ln>
                            <a:solidFill>
                              <a:sysClr val="windowText" lastClr="000000"/>
                            </a:solidFill>
                          </a:ln>
                          <a:solidFill>
                            <a:sysClr val="windowText" lastClr="000000"/>
                          </a:solidFill>
                          <a:effectLst/>
                          <a:latin typeface="Comic Sans MS" panose="030F0702030302020204" pitchFamily="66" charset="0"/>
                        </a:rPr>
                        <a:t>(dix-sept plus trois)</a:t>
                      </a:r>
                      <a:endParaRPr lang="en-GB" sz="1400" b="0" dirty="0">
                        <a:ln>
                          <a:solidFill>
                            <a:sysClr val="windowText" lastClr="000000"/>
                          </a:solidFill>
                        </a:ln>
                        <a:solidFill>
                          <a:sysClr val="windowText" lastClr="000000"/>
                        </a:solidFill>
                        <a:effectLst/>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extLst>
      <p:ext uri="{BB962C8B-B14F-4D97-AF65-F5344CB8AC3E}">
        <p14:creationId xmlns:p14="http://schemas.microsoft.com/office/powerpoint/2010/main" val="36150999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581</Words>
  <Application>Microsoft Office PowerPoint</Application>
  <PresentationFormat>On-screen Show (4:3)</PresentationFormat>
  <Paragraphs>146</Paragraphs>
  <Slides>4</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Comic Sans MS</vt:lpstr>
      <vt:lpstr>Office Theme</vt:lpstr>
      <vt:lpstr>Calculation bingo</vt:lpstr>
      <vt:lpstr>Calculation Bingo “en français” to 20</vt:lpstr>
      <vt:lpstr>PowerPoint Presentation</vt:lpstr>
      <vt:lpstr>PowerPoint Presentation</vt:lpstr>
    </vt:vector>
  </TitlesOfParts>
  <Company>University Of Nottingham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english</dc:creator>
  <cp:lastModifiedBy>Julie Thain</cp:lastModifiedBy>
  <cp:revision>17</cp:revision>
  <dcterms:created xsi:type="dcterms:W3CDTF">2016-03-22T10:39:27Z</dcterms:created>
  <dcterms:modified xsi:type="dcterms:W3CDTF">2016-04-01T14:40:41Z</dcterms:modified>
</cp:coreProperties>
</file>