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256" r:id="rId2"/>
    <p:sldId id="258" r:id="rId3"/>
    <p:sldId id="295" r:id="rId4"/>
    <p:sldId id="296" r:id="rId5"/>
    <p:sldId id="300" r:id="rId6"/>
    <p:sldId id="297" r:id="rId7"/>
    <p:sldId id="298" r:id="rId8"/>
    <p:sldId id="301" r:id="rId9"/>
    <p:sldId id="302" r:id="rId10"/>
    <p:sldId id="303" r:id="rId11"/>
    <p:sldId id="304" r:id="rId12"/>
    <p:sldId id="305" r:id="rId13"/>
    <p:sldId id="307" r:id="rId14"/>
    <p:sldId id="306" r:id="rId15"/>
    <p:sldId id="308" r:id="rId16"/>
    <p:sldId id="312" r:id="rId17"/>
    <p:sldId id="309" r:id="rId18"/>
    <p:sldId id="311" r:id="rId19"/>
    <p:sldId id="310" r:id="rId20"/>
    <p:sldId id="313" r:id="rId21"/>
    <p:sldId id="259" r:id="rId22"/>
    <p:sldId id="260" r:id="rId23"/>
    <p:sldId id="261" r:id="rId24"/>
    <p:sldId id="257" r:id="rId25"/>
    <p:sldId id="320" r:id="rId26"/>
    <p:sldId id="32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88869" autoAdjust="0"/>
  </p:normalViewPr>
  <p:slideViewPr>
    <p:cSldViewPr>
      <p:cViewPr varScale="1">
        <p:scale>
          <a:sx n="79" d="100"/>
          <a:sy n="79" d="100"/>
        </p:scale>
        <p:origin x="156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33423-B6FA-4C40-8733-C8506EE3B29B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3EF2-0A05-47F8-9098-E4A63ABA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Practice 10s</a:t>
            </a:r>
            <a:r>
              <a:rPr lang="en-GB" baseline="0" dirty="0" smtClean="0"/>
              <a:t> numbers to 60.  Heads down, thumbs up works well with older children.  Give each child a number card to hold and the class has to guess the number instead of the person’s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13EF2-0A05-47F8-9098-E4A63ABA2B7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3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EB0835-9632-4A9D-A10C-70D673CAF850}" type="datetimeFigureOut">
              <a:rPr lang="en-GB" smtClean="0"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0267D4-B237-4A27-9773-72EE3AC70C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9.png"/><Relationship Id="rId9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512511" cy="36004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Number practice and games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Older children years 3 - 6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013176"/>
            <a:ext cx="1760988" cy="14401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013176"/>
            <a:ext cx="1826752" cy="143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25541"/>
              </p:ext>
            </p:extLst>
          </p:nvPr>
        </p:nvGraphicFramePr>
        <p:xfrm>
          <a:off x="899592" y="476672"/>
          <a:ext cx="7344816" cy="618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20000" b="1" dirty="0" smtClean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vingt</a:t>
                      </a:r>
                      <a:endParaRPr lang="en-GB" sz="200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8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642993"/>
              </p:ext>
            </p:extLst>
          </p:nvPr>
        </p:nvGraphicFramePr>
        <p:xfrm>
          <a:off x="899592" y="476672"/>
          <a:ext cx="7344816" cy="5425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</a:p>
                    <a:p>
                      <a:pPr algn="ctr"/>
                      <a:r>
                        <a:rPr lang="en-GB" sz="150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trente</a:t>
                      </a:r>
                      <a:endParaRPr lang="en-GB" sz="15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677220"/>
              </p:ext>
            </p:extLst>
          </p:nvPr>
        </p:nvGraphicFramePr>
        <p:xfrm>
          <a:off x="899592" y="476672"/>
          <a:ext cx="7344816" cy="5044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125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125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quarante</a:t>
                      </a:r>
                      <a:endParaRPr lang="en-GB" sz="200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1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289037"/>
              </p:ext>
            </p:extLst>
          </p:nvPr>
        </p:nvGraphicFramePr>
        <p:xfrm>
          <a:off x="899592" y="476672"/>
          <a:ext cx="7344816" cy="5044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</a:p>
                    <a:p>
                      <a:pPr algn="ctr"/>
                      <a:r>
                        <a:rPr lang="en-GB" sz="125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cinquante</a:t>
                      </a:r>
                      <a:endParaRPr lang="en-GB" sz="12500" b="1" dirty="0" smtClean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9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33272"/>
              </p:ext>
            </p:extLst>
          </p:nvPr>
        </p:nvGraphicFramePr>
        <p:xfrm>
          <a:off x="899592" y="476672"/>
          <a:ext cx="7344816" cy="5044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125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125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soixante</a:t>
                      </a:r>
                      <a:endParaRPr lang="en-GB" sz="200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0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371232"/>
              </p:ext>
            </p:extLst>
          </p:nvPr>
        </p:nvGraphicFramePr>
        <p:xfrm>
          <a:off x="611560" y="1700809"/>
          <a:ext cx="6229200" cy="33508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29200"/>
              </a:tblGrid>
              <a:tr h="3350874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dix</a:t>
                      </a:r>
                      <a:endParaRPr lang="en-GB" sz="20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9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797600"/>
              </p:ext>
            </p:extLst>
          </p:nvPr>
        </p:nvGraphicFramePr>
        <p:xfrm>
          <a:off x="1043608" y="2636912"/>
          <a:ext cx="7344816" cy="324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324036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vingt</a:t>
                      </a:r>
                      <a:endParaRPr lang="en-GB" sz="200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0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487257"/>
              </p:ext>
            </p:extLst>
          </p:nvPr>
        </p:nvGraphicFramePr>
        <p:xfrm>
          <a:off x="395536" y="1340768"/>
          <a:ext cx="8101408" cy="335087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01408"/>
              </a:tblGrid>
              <a:tr h="3350874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trente</a:t>
                      </a:r>
                      <a:endParaRPr lang="en-GB" sz="20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7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267"/>
            <a:ext cx="8712968" cy="67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620676"/>
              </p:ext>
            </p:extLst>
          </p:nvPr>
        </p:nvGraphicFramePr>
        <p:xfrm>
          <a:off x="827584" y="1844824"/>
          <a:ext cx="7344816" cy="324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3240360">
                <a:tc>
                  <a:txBody>
                    <a:bodyPr/>
                    <a:lstStyle/>
                    <a:p>
                      <a:pPr algn="ctr"/>
                      <a:r>
                        <a:rPr lang="en-GB" sz="125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quarante</a:t>
                      </a:r>
                      <a:endParaRPr lang="en-GB" sz="125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7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97328"/>
              </p:ext>
            </p:extLst>
          </p:nvPr>
        </p:nvGraphicFramePr>
        <p:xfrm>
          <a:off x="569984" y="2353887"/>
          <a:ext cx="8101408" cy="20882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01408"/>
              </a:tblGrid>
              <a:tr h="2088232">
                <a:tc>
                  <a:txBody>
                    <a:bodyPr/>
                    <a:lstStyle/>
                    <a:p>
                      <a:pPr algn="ctr"/>
                      <a:r>
                        <a:rPr lang="en-GB" sz="12500" b="1" dirty="0" err="1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cinquante</a:t>
                      </a:r>
                      <a:endParaRPr lang="en-GB" sz="125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4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403861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0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12968" cy="67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599009"/>
              </p:ext>
            </p:extLst>
          </p:nvPr>
        </p:nvGraphicFramePr>
        <p:xfrm>
          <a:off x="863588" y="2492896"/>
          <a:ext cx="7344816" cy="20162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en-GB" sz="12500" b="1" dirty="0" err="1" smtClean="0">
                          <a:solidFill>
                            <a:srgbClr val="00B0F0"/>
                          </a:solidFill>
                          <a:latin typeface="Comic Sans MS" panose="030F0702030302020204" pitchFamily="66" charset="0"/>
                        </a:rPr>
                        <a:t>soixante</a:t>
                      </a:r>
                      <a:endParaRPr lang="en-GB" sz="12500" b="1" dirty="0" smtClean="0">
                        <a:solidFill>
                          <a:srgbClr val="00B0F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9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345874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8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470514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6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37806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8272"/>
                <a:gridCol w="2448272"/>
                <a:gridCol w="2448272"/>
              </a:tblGrid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0260"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45</a:t>
                      </a:r>
                      <a:endParaRPr lang="en-GB" sz="12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120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689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" y="-116620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064748"/>
              </p:ext>
            </p:extLst>
          </p:nvPr>
        </p:nvGraphicFramePr>
        <p:xfrm>
          <a:off x="450498" y="836712"/>
          <a:ext cx="8280918" cy="48856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911573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26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27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28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29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31 FIN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24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23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22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21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14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16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17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18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19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13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12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006" y="4044801"/>
            <a:ext cx="1729464" cy="168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mbzse\AppData\Local\Microsoft\Windows\Temporary Internet Files\Content.IE5\T7P09VOG\snake-306109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607" y="1010424"/>
            <a:ext cx="746296" cy="157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10840">
            <a:off x="7822918" y="3350053"/>
            <a:ext cx="240800" cy="138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8102">
            <a:off x="2920194" y="1287073"/>
            <a:ext cx="339714" cy="152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12380"/>
            <a:ext cx="480736" cy="118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bzse\AppData\Local\Microsoft\Windows\Temporary Internet Files\Content.IE5\PW05QY7B\medium-Green-snake-with-red-belly-0-12422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12655" flipH="1">
            <a:off x="1538363" y="3300162"/>
            <a:ext cx="315749" cy="146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mbzse\AppData\Local\Microsoft\Windows\Temporary Internet Files\Content.IE5\PW05QY7B\medium-Green-snake-with-red-belly-0-12422[1]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1298" flipH="1">
            <a:off x="5686873" y="1197046"/>
            <a:ext cx="437883" cy="159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9112">
            <a:off x="2694350" y="4542563"/>
            <a:ext cx="337433" cy="100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0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543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081507"/>
              </p:ext>
            </p:extLst>
          </p:nvPr>
        </p:nvGraphicFramePr>
        <p:xfrm>
          <a:off x="431540" y="836712"/>
          <a:ext cx="8280918" cy="502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1000</a:t>
                      </a: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 (fin)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400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300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200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100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95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70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75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80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85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90</a:t>
                      </a:r>
                    </a:p>
                    <a:p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35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(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départ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)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36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25</a:t>
                      </a:r>
                      <a:endParaRPr lang="en-GB" sz="36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36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36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9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10840">
            <a:off x="7272210" y="2785438"/>
            <a:ext cx="352301" cy="171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8102">
            <a:off x="2918060" y="3959797"/>
            <a:ext cx="339714" cy="139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37" y="2052100"/>
            <a:ext cx="688450" cy="13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mbzse\AppData\Local\Microsoft\Windows\Temporary Internet Files\Content.IE5\PW05QY7B\medium-Green-snake-with-red-belly-0-12422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22154">
            <a:off x="5620746" y="2981236"/>
            <a:ext cx="563918" cy="159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bzse\AppData\Local\Microsoft\Windows\Temporary Internet Files\Content.IE5\QZSOZJ0H\large-Green-snake-with-red-belly-33.3-12422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482" y="1935277"/>
            <a:ext cx="360000" cy="140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bzse\AppData\Local\Microsoft\Windows\Temporary Internet Files\Content.IE5\QZSOZJ0H\large-Green-snake-with-red-belly-33.3-12422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408" y="2897332"/>
            <a:ext cx="488360" cy="132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bzse\AppData\Local\Microsoft\Windows\Temporary Internet Files\Content.IE5\PW05QY7B\snake-149010_64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61509" flipV="1">
            <a:off x="3005768" y="1867209"/>
            <a:ext cx="1823864" cy="101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87727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anose="02000500030200090000" pitchFamily="2" charset="0"/>
                <a:cs typeface="MV Boli" panose="02000500030200090000" pitchFamily="2" charset="0"/>
              </a:rPr>
              <a:t>Multiples of 5 snakes and ladders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8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3248">
            <a:off x="5432596" y="1486695"/>
            <a:ext cx="352301" cy="11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1893928" y="5732704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412690" y="306896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752020" y="5732704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25502" y="5732704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77381" y="5733256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446771" y="5732704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989572" y="571149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752020" y="308447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085590" y="306896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485516" y="3053779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7184" y="306896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6588224" y="1844824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77381" y="421954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683372" y="4219546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989572" y="4230179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4721166" y="1857475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3988401" y="4238392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942575" y="1857475"/>
            <a:ext cx="53491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25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46623" cy="68580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84398"/>
              </p:ext>
            </p:extLst>
          </p:nvPr>
        </p:nvGraphicFramePr>
        <p:xfrm>
          <a:off x="431540" y="836712"/>
          <a:ext cx="8280918" cy="38699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924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Mille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(fin)</a:t>
                      </a:r>
                    </a:p>
                    <a:p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quatre</a:t>
                      </a: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 cents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trois cents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deux</a:t>
                      </a: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 cents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cent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95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soixante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soixante</a:t>
                      </a: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-dix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soixante-quinze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quatre-vingts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quatre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vingt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90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soixante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cinquante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cinquante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quarante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quarante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trente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4234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Cinq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(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départ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dix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quinze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vingt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vingt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-cinq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  <a:cs typeface="MV Boli" panose="02000500030200090000" pitchFamily="2" charset="0"/>
                        </a:rPr>
                        <a:t>trente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Comic Sans MS" panose="030F0702030302020204" pitchFamily="66" charset="0"/>
                        <a:cs typeface="MV Boli" panose="0200050003020009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9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10840">
            <a:off x="7272210" y="2785438"/>
            <a:ext cx="352301" cy="171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360" y="1239887"/>
            <a:ext cx="265558" cy="139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899" y="3014950"/>
            <a:ext cx="294230" cy="13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mbzse\AppData\Local\Microsoft\Windows\Temporary Internet Files\Content.IE5\PW05QY7B\medium-Green-snake-with-red-belly-0-12422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23364">
            <a:off x="4155585" y="3000940"/>
            <a:ext cx="281959" cy="146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bzse\AppData\Local\Microsoft\Windows\Temporary Internet Files\Content.IE5\QZSOZJ0H\large-Green-snake-with-red-belly-33.3-12422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26598"/>
            <a:ext cx="360000" cy="140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bzse\AppData\Local\Microsoft\Windows\Temporary Internet Files\Content.IE5\PW05QY7B\snake-149010_6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17565" flipV="1">
            <a:off x="900500" y="1399625"/>
            <a:ext cx="1823864" cy="82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87727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anose="02000500030200090000" pitchFamily="2" charset="0"/>
                <a:cs typeface="MV Boli" panose="02000500030200090000" pitchFamily="2" charset="0"/>
              </a:rPr>
              <a:t>Multiples of 5 snakes and ladders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3" name="Picture 5" descr="C:\Users\mbzse\AppData\Local\Microsoft\Windows\Temporary Internet Files\Content.IE5\PW05QY7B\brown-36378_6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564" y="1314338"/>
            <a:ext cx="294230" cy="13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979712" y="439185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79712" y="2630666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004048" y="4391850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752020" y="2564904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713918" y="4395998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965946" y="2558419"/>
            <a:ext cx="504056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00664" y="3434316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317769" y="3429000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050351" y="3429000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6043162" y="1628800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586705" y="1628800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505962" y="1628800"/>
            <a:ext cx="53787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V="1">
            <a:off x="8100380" y="1619186"/>
            <a:ext cx="616932" cy="381744"/>
          </a:xfrm>
          <a:prstGeom prst="bentConnector3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16200000" flipV="1">
            <a:off x="8161536" y="3402578"/>
            <a:ext cx="616932" cy="381744"/>
          </a:xfrm>
          <a:prstGeom prst="bentConnector3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5400000" flipH="1" flipV="1">
            <a:off x="250448" y="2639360"/>
            <a:ext cx="671104" cy="243064"/>
          </a:xfrm>
          <a:prstGeom prst="bentConnector3">
            <a:avLst>
              <a:gd name="adj1" fmla="val 50000"/>
            </a:avLst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367257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9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93388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6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790872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30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592212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40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6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748243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50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4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947106"/>
              </p:ext>
            </p:extLst>
          </p:nvPr>
        </p:nvGraphicFramePr>
        <p:xfrm>
          <a:off x="971599" y="836712"/>
          <a:ext cx="7344816" cy="468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3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60</a:t>
                      </a:r>
                      <a:endParaRPr lang="en-GB" sz="30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76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PW05QY7B\gi01a2014062411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" y="-30997"/>
            <a:ext cx="9046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086984"/>
              </p:ext>
            </p:extLst>
          </p:nvPr>
        </p:nvGraphicFramePr>
        <p:xfrm>
          <a:off x="899592" y="476672"/>
          <a:ext cx="7344816" cy="618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4816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en-GB" sz="20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10</a:t>
                      </a:r>
                    </a:p>
                    <a:p>
                      <a:pPr algn="ctr"/>
                      <a:r>
                        <a:rPr lang="en-GB" sz="20000" b="1" dirty="0" smtClean="0">
                          <a:solidFill>
                            <a:srgbClr val="7030A0"/>
                          </a:solidFill>
                          <a:latin typeface="Comic Sans MS" panose="030F0702030302020204" pitchFamily="66" charset="0"/>
                        </a:rPr>
                        <a:t>dix</a:t>
                      </a:r>
                      <a:endParaRPr lang="en-GB" sz="20000" b="1" dirty="0">
                        <a:solidFill>
                          <a:srgbClr val="7030A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371</TotalTime>
  <Words>918</Words>
  <Application>Microsoft Office PowerPoint</Application>
  <PresentationFormat>On-screen Show (4:3)</PresentationFormat>
  <Paragraphs>169</Paragraphs>
  <Slides>26</Slides>
  <Notes>19</Notes>
  <HiddenSlides>0</HiddenSlides>
  <MMClips>18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Comic Sans MS</vt:lpstr>
      <vt:lpstr>Georgia</vt:lpstr>
      <vt:lpstr>MV Boli</vt:lpstr>
      <vt:lpstr>Trebuchet MS</vt:lpstr>
      <vt:lpstr>Slipstream</vt:lpstr>
      <vt:lpstr>Number practice and games Older children years 3 - 6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Playing with numbers</dc:title>
  <dc:creator>SAE</dc:creator>
  <cp:lastModifiedBy>Julie Thain</cp:lastModifiedBy>
  <cp:revision>91</cp:revision>
  <dcterms:created xsi:type="dcterms:W3CDTF">2016-02-08T12:43:36Z</dcterms:created>
  <dcterms:modified xsi:type="dcterms:W3CDTF">2016-04-01T14:17:21Z</dcterms:modified>
</cp:coreProperties>
</file>