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60" r:id="rId2"/>
    <p:sldId id="359" r:id="rId3"/>
    <p:sldId id="368" r:id="rId4"/>
    <p:sldId id="369" r:id="rId5"/>
    <p:sldId id="372" r:id="rId6"/>
    <p:sldId id="344" r:id="rId7"/>
    <p:sldId id="345" r:id="rId8"/>
    <p:sldId id="350" r:id="rId9"/>
    <p:sldId id="360" r:id="rId10"/>
    <p:sldId id="347" r:id="rId11"/>
    <p:sldId id="352" r:id="rId12"/>
    <p:sldId id="348" r:id="rId13"/>
    <p:sldId id="346" r:id="rId14"/>
    <p:sldId id="351" r:id="rId15"/>
    <p:sldId id="349" r:id="rId16"/>
    <p:sldId id="366" r:id="rId17"/>
    <p:sldId id="367" r:id="rId18"/>
    <p:sldId id="361" r:id="rId19"/>
    <p:sldId id="343"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00FF"/>
    <a:srgbClr val="FF99CC"/>
    <a:srgbClr val="009900"/>
    <a:srgbClr val="FF6600"/>
    <a:srgbClr val="663300"/>
    <a:srgbClr val="996633"/>
    <a:srgbClr val="993300"/>
    <a:srgbClr val="FFFF99"/>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22" autoAdjust="0"/>
    <p:restoredTop sz="94638" autoAdjust="0"/>
  </p:normalViewPr>
  <p:slideViewPr>
    <p:cSldViewPr>
      <p:cViewPr varScale="1">
        <p:scale>
          <a:sx n="84" d="100"/>
          <a:sy n="84" d="100"/>
        </p:scale>
        <p:origin x="1522" y="7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736"/>
    </p:cViewPr>
  </p:sorterViewPr>
  <p:notesViewPr>
    <p:cSldViewPr>
      <p:cViewPr varScale="1">
        <p:scale>
          <a:sx n="69" d="100"/>
          <a:sy n="69" d="100"/>
        </p:scale>
        <p:origin x="-2670"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344555D-0BA3-4498-8B3A-CA3157F8DA0E}" type="datetimeFigureOut">
              <a:rPr lang="en-GB" smtClean="0"/>
              <a:pPr/>
              <a:t>01/04/2016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7526A2-20F1-4616-852E-D01720A1516B}" type="slidenum">
              <a:rPr lang="en-GB" smtClean="0"/>
              <a:pPr/>
              <a:t>‹#›</a:t>
            </a:fld>
            <a:endParaRPr lang="en-GB"/>
          </a:p>
        </p:txBody>
      </p:sp>
    </p:spTree>
    <p:extLst>
      <p:ext uri="{BB962C8B-B14F-4D97-AF65-F5344CB8AC3E}">
        <p14:creationId xmlns:p14="http://schemas.microsoft.com/office/powerpoint/2010/main" val="34126360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 colour resource to teach colours, animal</a:t>
            </a:r>
            <a:r>
              <a:rPr lang="en-GB" baseline="0" dirty="0" smtClean="0"/>
              <a:t> names, colour agreement with masculine and feminine animal names, use with clothing and body parts (monsters)</a:t>
            </a:r>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1</a:t>
            </a:fld>
            <a:endParaRPr lang="en-GB"/>
          </a:p>
        </p:txBody>
      </p:sp>
    </p:spTree>
    <p:extLst>
      <p:ext uri="{BB962C8B-B14F-4D97-AF65-F5344CB8AC3E}">
        <p14:creationId xmlns:p14="http://schemas.microsoft.com/office/powerpoint/2010/main" val="3669955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Cross curricular:</a:t>
            </a:r>
            <a:r>
              <a:rPr lang="en-GB" baseline="0" dirty="0" smtClean="0"/>
              <a:t>  Art/DT</a:t>
            </a:r>
            <a:endParaRPr lang="en-GB" dirty="0" smtClean="0"/>
          </a:p>
          <a:p>
            <a:r>
              <a:rPr lang="en-GB" dirty="0" smtClean="0"/>
              <a:t>Independent</a:t>
            </a:r>
            <a:r>
              <a:rPr lang="en-GB" baseline="0" dirty="0" smtClean="0"/>
              <a:t> activities	et = and	</a:t>
            </a:r>
            <a:r>
              <a:rPr lang="en-GB" baseline="0" dirty="0" err="1" smtClean="0"/>
              <a:t>C’est</a:t>
            </a:r>
            <a:r>
              <a:rPr lang="en-GB" baseline="0" dirty="0" smtClean="0"/>
              <a:t> = It is		KAL:  “Image” is feminine. Because it starts with a vowel we use “</a:t>
            </a:r>
            <a:r>
              <a:rPr lang="en-GB" baseline="0" dirty="0" err="1" smtClean="0"/>
              <a:t>mon</a:t>
            </a:r>
            <a:r>
              <a:rPr lang="en-GB" baseline="0" dirty="0" smtClean="0"/>
              <a:t>” and not “ma” to aid the flow of the language.</a:t>
            </a:r>
          </a:p>
          <a:p>
            <a:r>
              <a:rPr lang="en-GB" baseline="0" dirty="0" err="1" smtClean="0"/>
              <a:t>Voici</a:t>
            </a:r>
            <a:r>
              <a:rPr lang="en-GB" baseline="0" dirty="0" smtClean="0"/>
              <a:t> = Here is</a:t>
            </a:r>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7</a:t>
            </a:fld>
            <a:endParaRPr lang="en-GB"/>
          </a:p>
        </p:txBody>
      </p:sp>
    </p:spTree>
    <p:extLst>
      <p:ext uri="{BB962C8B-B14F-4D97-AF65-F5344CB8AC3E}">
        <p14:creationId xmlns:p14="http://schemas.microsoft.com/office/powerpoint/2010/main" val="31257986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Children</a:t>
            </a:r>
            <a:r>
              <a:rPr lang="en-GB" baseline="0" dirty="0" smtClean="0"/>
              <a:t> can draw/collage their own or a partner’s face and describe it.</a:t>
            </a:r>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8</a:t>
            </a:fld>
            <a:endParaRPr lang="en-GB"/>
          </a:p>
        </p:txBody>
      </p:sp>
    </p:spTree>
    <p:extLst>
      <p:ext uri="{BB962C8B-B14F-4D97-AF65-F5344CB8AC3E}">
        <p14:creationId xmlns:p14="http://schemas.microsoft.com/office/powerpoint/2010/main" val="38007330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Note on picture:  Coloured fish royalty free stock photos.</a:t>
            </a:r>
          </a:p>
          <a:p>
            <a:r>
              <a:rPr lang="en-GB" dirty="0" smtClean="0"/>
              <a:t>Children</a:t>
            </a:r>
            <a:r>
              <a:rPr lang="en-GB" baseline="0" dirty="0" smtClean="0"/>
              <a:t> can draw/collage their own face/fish and describe it.  </a:t>
            </a:r>
            <a:r>
              <a:rPr lang="en-GB" i="1" baseline="0" dirty="0" smtClean="0">
                <a:solidFill>
                  <a:srgbClr val="FF0000"/>
                </a:solidFill>
              </a:rPr>
              <a:t>Add pictures of the year 6 display and their fish.</a:t>
            </a:r>
            <a:endParaRPr lang="en-GB" i="1" dirty="0">
              <a:solidFill>
                <a:srgbClr val="FF0000"/>
              </a:solidFill>
            </a:endParaRPr>
          </a:p>
        </p:txBody>
      </p:sp>
      <p:sp>
        <p:nvSpPr>
          <p:cNvPr id="4" name="Slide Number Placeholder 3"/>
          <p:cNvSpPr>
            <a:spLocks noGrp="1"/>
          </p:cNvSpPr>
          <p:nvPr>
            <p:ph type="sldNum" sz="quarter" idx="10"/>
          </p:nvPr>
        </p:nvSpPr>
        <p:spPr/>
        <p:txBody>
          <a:bodyPr/>
          <a:lstStyle/>
          <a:p>
            <a:fld id="{087526A2-20F1-4616-852E-D01720A1516B}" type="slidenum">
              <a:rPr lang="en-GB" smtClean="0"/>
              <a:pPr/>
              <a:t>9</a:t>
            </a:fld>
            <a:endParaRPr lang="en-GB"/>
          </a:p>
        </p:txBody>
      </p:sp>
    </p:spTree>
    <p:extLst>
      <p:ext uri="{BB962C8B-B14F-4D97-AF65-F5344CB8AC3E}">
        <p14:creationId xmlns:p14="http://schemas.microsoft.com/office/powerpoint/2010/main" val="10165618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Children can make their own collage Elmer elephant and then describe it</a:t>
            </a:r>
            <a:r>
              <a:rPr lang="en-GB" baseline="0" dirty="0" smtClean="0"/>
              <a:t> in French</a:t>
            </a:r>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10</a:t>
            </a:fld>
            <a:endParaRPr lang="en-GB"/>
          </a:p>
        </p:txBody>
      </p:sp>
    </p:spTree>
    <p:extLst>
      <p:ext uri="{BB962C8B-B14F-4D97-AF65-F5344CB8AC3E}">
        <p14:creationId xmlns:p14="http://schemas.microsoft.com/office/powerpoint/2010/main" val="8741398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Children colour the elephants and write the colour</a:t>
            </a:r>
            <a:r>
              <a:rPr lang="en-GB" baseline="0" dirty="0" smtClean="0"/>
              <a:t> words</a:t>
            </a:r>
            <a:r>
              <a:rPr lang="en-GB" dirty="0" smtClean="0"/>
              <a:t> they have used below.</a:t>
            </a:r>
            <a:r>
              <a:rPr lang="en-GB" baseline="0" dirty="0" smtClean="0"/>
              <a:t>  More able can write a more detailed description such as in the preceding slide.</a:t>
            </a:r>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12</a:t>
            </a:fld>
            <a:endParaRPr lang="en-GB"/>
          </a:p>
        </p:txBody>
      </p:sp>
    </p:spTree>
    <p:extLst>
      <p:ext uri="{BB962C8B-B14F-4D97-AF65-F5344CB8AC3E}">
        <p14:creationId xmlns:p14="http://schemas.microsoft.com/office/powerpoint/2010/main" val="7618068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Children can design</a:t>
            </a:r>
            <a:r>
              <a:rPr lang="en-GB" baseline="0" dirty="0" smtClean="0"/>
              <a:t> their tree in an art lesson using different materials if desired.  This can be </a:t>
            </a:r>
            <a:r>
              <a:rPr lang="en-GB" baseline="0" dirty="0" err="1" smtClean="0"/>
              <a:t>uplevelled</a:t>
            </a:r>
            <a:r>
              <a:rPr lang="en-GB" baseline="0" dirty="0" smtClean="0"/>
              <a:t> to include the names of materials with colour words.</a:t>
            </a:r>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14</a:t>
            </a:fld>
            <a:endParaRPr lang="en-GB"/>
          </a:p>
        </p:txBody>
      </p:sp>
    </p:spTree>
    <p:extLst>
      <p:ext uri="{BB962C8B-B14F-4D97-AF65-F5344CB8AC3E}">
        <p14:creationId xmlns:p14="http://schemas.microsoft.com/office/powerpoint/2010/main" val="27754878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Colour practice.</a:t>
            </a:r>
            <a:endParaRPr lang="en-GB" dirty="0"/>
          </a:p>
        </p:txBody>
      </p:sp>
      <p:sp>
        <p:nvSpPr>
          <p:cNvPr id="4" name="Slide Number Placeholder 3"/>
          <p:cNvSpPr>
            <a:spLocks noGrp="1"/>
          </p:cNvSpPr>
          <p:nvPr>
            <p:ph type="sldNum" sz="quarter" idx="10"/>
          </p:nvPr>
        </p:nvSpPr>
        <p:spPr/>
        <p:txBody>
          <a:bodyPr/>
          <a:lstStyle/>
          <a:p>
            <a:fld id="{087526A2-20F1-4616-852E-D01720A1516B}" type="slidenum">
              <a:rPr lang="en-GB" smtClean="0"/>
              <a:pPr/>
              <a:t>16</a:t>
            </a:fld>
            <a:endParaRPr lang="en-GB"/>
          </a:p>
        </p:txBody>
      </p:sp>
    </p:spTree>
    <p:extLst>
      <p:ext uri="{BB962C8B-B14F-4D97-AF65-F5344CB8AC3E}">
        <p14:creationId xmlns:p14="http://schemas.microsoft.com/office/powerpoint/2010/main" val="35880312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575070-8577-4B40-800E-3A7CD5686998}" type="datetimeFigureOut">
              <a:rPr lang="en-GB" smtClean="0"/>
              <a:pPr/>
              <a:t>01/04/2016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492ADD8-7AED-4B13-9BF3-25DC64970184}"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575070-8577-4B40-800E-3A7CD5686998}" type="datetimeFigureOut">
              <a:rPr lang="en-GB" smtClean="0"/>
              <a:pPr/>
              <a:t>01/04/2016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92ADD8-7AED-4B13-9BF3-25DC64970184}"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3.jp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hyperlink" Target="http://www.google.co.uk/url?sa=i&amp;rct=j&amp;q=&amp;esrc=s&amp;source=images&amp;cd=&amp;cad=rja&amp;uact=8&amp;ved=0ahUKEwiW-42FvJ_KAhVMvhQKHVFJC0UQjRwIBw&amp;url=http://www.bbc.co.uk/news/entertainment-arts-28202506&amp;bvm=bv.111396085,d.d24&amp;psig=AFQjCNEQ0ij_zEI5TGncsz2nc0xOHAM4Jw&amp;ust=1452522986132525"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uk/url?sa=i&amp;rct=j&amp;q=&amp;esrc=s&amp;source=images&amp;cd=&amp;cad=rja&amp;uact=8&amp;ved=0ahUKEwiW-42FvJ_KAhVMvhQKHVFJC0UQjRwIBw&amp;url=http://www.bbc.co.uk/news/entertainment-arts-28202506&amp;bvm=bv.111396085,d.d24&amp;psig=AFQjCNEQ0ij_zEI5TGncsz2nc0xOHAM4Jw&amp;ust=1452522986132525"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s://www.google.co.uk/url?sa=i&amp;rct=j&amp;q=&amp;esrc=s&amp;source=images&amp;cd=&amp;cad=rja&amp;uact=8&amp;ved=0ahUKEwiVx-y4vJ_KAhUDthQKHUg4DRwQjRwIBw&amp;url=https://www.pinterest.com/explore/elmer-the-elephants/&amp;bvm=bv.111396085,d.d24&amp;psig=AFQjCNEQ0ij_zEI5TGncsz2nc0xOHAM4Jw&amp;ust=1452522986132525"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www.google.co.uk/url?sa=i&amp;rct=j&amp;q=&amp;esrc=s&amp;source=images&amp;cd=&amp;ved=0ahUKEwjv4PqHvZ_KAhWD0xQKHZ0kBAAQjRwIBw&amp;url=https://www.pinterest.com/explore/leaf-template/&amp;bvm=bv.111396085,d.d24&amp;psig=AFQjCNE5aqknHSFr9GOpu1eyrl3U3GRD9w&amp;ust=1452523257419583"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png"/></Relationships>
</file>

<file path=ppt/slides/_rels/slide1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2.jpeg"/><Relationship Id="rId7" Type="http://schemas.openxmlformats.org/officeDocument/2006/relationships/image" Target="../media/image17.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9.png"/><Relationship Id="rId4" Type="http://schemas.openxmlformats.org/officeDocument/2006/relationships/image" Target="../media/image14.png"/><Relationship Id="rId9" Type="http://schemas.openxmlformats.org/officeDocument/2006/relationships/image" Target="../media/image1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www.google.co.uk/url?sa=i&amp;rct=j&amp;q=&amp;esrc=s&amp;source=images&amp;cd=&amp;cad=rja&amp;uact=8&amp;ved=0ahUKEwjk0MXvv6HKAhUDthQKHUg4DRwQjRwIBw&amp;url=http://www.dreamstime.com/royalty-free-stock-photos-coloured-fish-image22945678&amp;psig=AFQjCNHpsocJMLqm8sZcjbe7uHdUFgWngQ&amp;ust=1452592738602936"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1143000"/>
          </a:xfrm>
        </p:spPr>
        <p:txBody>
          <a:bodyPr>
            <a:normAutofit fontScale="90000"/>
          </a:bodyPr>
          <a:lstStyle/>
          <a:p>
            <a:r>
              <a:rPr lang="en-GB" b="1" dirty="0">
                <a:solidFill>
                  <a:srgbClr val="002060"/>
                </a:solidFill>
                <a:effectLst>
                  <a:outerShdw blurRad="38100" dist="38100" dir="2700000" algn="tl">
                    <a:srgbClr val="000000">
                      <a:alpha val="43137"/>
                    </a:srgbClr>
                  </a:outerShdw>
                </a:effectLst>
                <a:latin typeface="MV Boli" panose="02000500030200090000" pitchFamily="2" charset="0"/>
                <a:cs typeface="MV Boli" panose="02000500030200090000" pitchFamily="2" charset="0"/>
              </a:rPr>
              <a:t>A</a:t>
            </a:r>
            <a:r>
              <a:rPr lang="en-GB" b="1" dirty="0" smtClean="0">
                <a:solidFill>
                  <a:srgbClr val="002060"/>
                </a:solidFill>
                <a:effectLst>
                  <a:outerShdw blurRad="38100" dist="38100" dir="2700000" algn="tl">
                    <a:srgbClr val="000000">
                      <a:alpha val="43137"/>
                    </a:srgbClr>
                  </a:outerShdw>
                </a:effectLst>
                <a:latin typeface="MV Boli" panose="02000500030200090000" pitchFamily="2" charset="0"/>
                <a:cs typeface="MV Boli" panose="02000500030200090000" pitchFamily="2" charset="0"/>
              </a:rPr>
              <a:t>ctivity notes – </a:t>
            </a:r>
            <a:r>
              <a:rPr lang="en-GB" b="1" dirty="0" err="1" smtClean="0">
                <a:solidFill>
                  <a:srgbClr val="002060"/>
                </a:solidFill>
                <a:effectLst>
                  <a:outerShdw blurRad="38100" dist="38100" dir="2700000" algn="tl">
                    <a:srgbClr val="000000">
                      <a:alpha val="43137"/>
                    </a:srgbClr>
                  </a:outerShdw>
                </a:effectLst>
                <a:latin typeface="MV Boli" panose="02000500030200090000" pitchFamily="2" charset="0"/>
                <a:cs typeface="MV Boli" panose="02000500030200090000" pitchFamily="2" charset="0"/>
              </a:rPr>
              <a:t>eg</a:t>
            </a:r>
            <a:r>
              <a:rPr lang="en-GB" b="1" dirty="0" smtClean="0">
                <a:solidFill>
                  <a:srgbClr val="002060"/>
                </a:solidFill>
                <a:effectLst>
                  <a:outerShdw blurRad="38100" dist="38100" dir="2700000" algn="tl">
                    <a:srgbClr val="000000">
                      <a:alpha val="43137"/>
                    </a:srgbClr>
                  </a:outerShdw>
                </a:effectLst>
                <a:latin typeface="MV Boli" panose="02000500030200090000" pitchFamily="2" charset="0"/>
                <a:cs typeface="MV Boli" panose="02000500030200090000" pitchFamily="2" charset="0"/>
              </a:rPr>
              <a:t>. Les </a:t>
            </a:r>
            <a:r>
              <a:rPr lang="en-GB" b="1" dirty="0" err="1" smtClean="0">
                <a:solidFill>
                  <a:srgbClr val="002060"/>
                </a:solidFill>
                <a:effectLst>
                  <a:outerShdw blurRad="38100" dist="38100" dir="2700000" algn="tl">
                    <a:srgbClr val="000000">
                      <a:alpha val="43137"/>
                    </a:srgbClr>
                  </a:outerShdw>
                </a:effectLst>
                <a:latin typeface="MV Boli" panose="02000500030200090000" pitchFamily="2" charset="0"/>
                <a:cs typeface="MV Boli" panose="02000500030200090000" pitchFamily="2" charset="0"/>
              </a:rPr>
              <a:t>couleurs</a:t>
            </a:r>
            <a:endParaRPr lang="en-GB" b="1" dirty="0">
              <a:solidFill>
                <a:srgbClr val="002060"/>
              </a:solidFill>
              <a:effectLst>
                <a:outerShdw blurRad="38100" dist="38100" dir="2700000" algn="tl">
                  <a:srgbClr val="000000">
                    <a:alpha val="43137"/>
                  </a:srgbClr>
                </a:outerShdw>
              </a:effectLst>
              <a:latin typeface="MV Boli" panose="02000500030200090000" pitchFamily="2" charset="0"/>
              <a:cs typeface="MV Boli" panose="02000500030200090000" pitchFamily="2" charset="0"/>
            </a:endParaRPr>
          </a:p>
        </p:txBody>
      </p:sp>
      <p:pic>
        <p:nvPicPr>
          <p:cNvPr id="1026" name="Picture 2" descr="http://nosurprises.it/wp-content/uploads/2013/01/abstract_colors.jpg"/>
          <p:cNvPicPr>
            <a:picLocks noChangeAspect="1" noChangeArrowheads="1"/>
          </p:cNvPicPr>
          <p:nvPr/>
        </p:nvPicPr>
        <p:blipFill>
          <a:blip r:embed="rId3" cstate="print"/>
          <a:srcRect/>
          <a:stretch>
            <a:fillRect/>
          </a:stretch>
        </p:blipFill>
        <p:spPr bwMode="auto">
          <a:xfrm>
            <a:off x="309200" y="1556792"/>
            <a:ext cx="4311044" cy="2954760"/>
          </a:xfrm>
          <a:prstGeom prst="rect">
            <a:avLst/>
          </a:prstGeom>
          <a:noFill/>
        </p:spPr>
      </p:pic>
      <p:sp>
        <p:nvSpPr>
          <p:cNvPr id="5" name="TextBox 4"/>
          <p:cNvSpPr txBox="1"/>
          <p:nvPr/>
        </p:nvSpPr>
        <p:spPr>
          <a:xfrm>
            <a:off x="3563888" y="980728"/>
            <a:ext cx="2088232" cy="276999"/>
          </a:xfrm>
          <a:prstGeom prst="rect">
            <a:avLst/>
          </a:prstGeom>
          <a:noFill/>
        </p:spPr>
        <p:txBody>
          <a:bodyPr wrap="square" rtlCol="0">
            <a:spAutoFit/>
          </a:bodyPr>
          <a:lstStyle/>
          <a:p>
            <a:r>
              <a:rPr lang="en-GB" sz="1200" dirty="0" smtClean="0">
                <a:latin typeface="Comic Sans MS" pitchFamily="66" charset="0"/>
              </a:rPr>
              <a:t>Image: </a:t>
            </a:r>
            <a:r>
              <a:rPr lang="en-GB" sz="1200" dirty="0" err="1" smtClean="0">
                <a:latin typeface="Comic Sans MS" pitchFamily="66" charset="0"/>
              </a:rPr>
              <a:t>nosurprises.it</a:t>
            </a:r>
            <a:endParaRPr lang="en-GB" sz="1200" dirty="0">
              <a:latin typeface="Comic Sans MS" pitchFamily="66" charset="0"/>
            </a:endParaRPr>
          </a:p>
        </p:txBody>
      </p:sp>
      <p:sp>
        <p:nvSpPr>
          <p:cNvPr id="3" name="TextBox 2"/>
          <p:cNvSpPr txBox="1"/>
          <p:nvPr/>
        </p:nvSpPr>
        <p:spPr>
          <a:xfrm>
            <a:off x="5220072" y="1412776"/>
            <a:ext cx="3528392" cy="2246769"/>
          </a:xfrm>
          <a:prstGeom prst="rect">
            <a:avLst/>
          </a:prstGeom>
          <a:noFill/>
        </p:spPr>
        <p:txBody>
          <a:bodyPr wrap="square" rtlCol="0">
            <a:spAutoFit/>
          </a:bodyPr>
          <a:lstStyle/>
          <a:p>
            <a:r>
              <a:rPr lang="en-GB" sz="2800" dirty="0" smtClean="0">
                <a:latin typeface="Comic Sans MS" panose="030F0702030302020204" pitchFamily="66" charset="0"/>
              </a:rPr>
              <a:t>Many of the games and activities can be played with any vocabulary of your choice.</a:t>
            </a:r>
            <a:endParaRPr lang="en-GB" sz="2800" dirty="0">
              <a:latin typeface="Comic Sans MS" panose="030F0702030302020204" pitchFamily="66" charset="0"/>
            </a:endParaRPr>
          </a:p>
        </p:txBody>
      </p:sp>
      <p:sp>
        <p:nvSpPr>
          <p:cNvPr id="4" name="TextBox 3"/>
          <p:cNvSpPr txBox="1"/>
          <p:nvPr/>
        </p:nvSpPr>
        <p:spPr>
          <a:xfrm>
            <a:off x="5076056" y="4551285"/>
            <a:ext cx="3816424" cy="1477328"/>
          </a:xfrm>
          <a:prstGeom prst="rect">
            <a:avLst/>
          </a:prstGeom>
          <a:noFill/>
        </p:spPr>
        <p:txBody>
          <a:bodyPr wrap="square" rtlCol="0">
            <a:spAutoFit/>
          </a:bodyPr>
          <a:lstStyle/>
          <a:p>
            <a:r>
              <a:rPr lang="en-GB" b="1" i="1" u="sng" dirty="0" smtClean="0">
                <a:solidFill>
                  <a:srgbClr val="002060"/>
                </a:solidFill>
                <a:latin typeface="MV Boli" panose="02000500030200090000" pitchFamily="2" charset="0"/>
                <a:cs typeface="MV Boli" panose="02000500030200090000" pitchFamily="2" charset="0"/>
              </a:rPr>
              <a:t>Resource requirements</a:t>
            </a:r>
            <a:r>
              <a:rPr lang="en-GB" b="1" dirty="0" smtClean="0">
                <a:solidFill>
                  <a:srgbClr val="002060"/>
                </a:solidFill>
                <a:latin typeface="MV Boli" panose="02000500030200090000" pitchFamily="2" charset="0"/>
                <a:cs typeface="MV Boli" panose="02000500030200090000" pitchFamily="2" charset="0"/>
              </a:rPr>
              <a:t>:</a:t>
            </a:r>
          </a:p>
          <a:p>
            <a:r>
              <a:rPr lang="en-GB" dirty="0" smtClean="0">
                <a:solidFill>
                  <a:srgbClr val="002060"/>
                </a:solidFill>
                <a:latin typeface="MV Boli" panose="02000500030200090000" pitchFamily="2" charset="0"/>
                <a:cs typeface="MV Boli" panose="02000500030200090000" pitchFamily="2" charset="0"/>
              </a:rPr>
              <a:t>Flashcards (or </a:t>
            </a:r>
            <a:r>
              <a:rPr lang="en-GB" dirty="0" err="1" smtClean="0">
                <a:solidFill>
                  <a:srgbClr val="002060"/>
                </a:solidFill>
                <a:latin typeface="MV Boli" panose="02000500030200090000" pitchFamily="2" charset="0"/>
                <a:cs typeface="MV Boli" panose="02000500030200090000" pitchFamily="2" charset="0"/>
              </a:rPr>
              <a:t>realia</a:t>
            </a:r>
            <a:r>
              <a:rPr lang="en-GB" dirty="0" smtClean="0">
                <a:solidFill>
                  <a:srgbClr val="002060"/>
                </a:solidFill>
                <a:latin typeface="MV Boli" panose="02000500030200090000" pitchFamily="2" charset="0"/>
                <a:cs typeface="MV Boli" panose="02000500030200090000" pitchFamily="2" charset="0"/>
              </a:rPr>
              <a:t>)</a:t>
            </a:r>
          </a:p>
          <a:p>
            <a:r>
              <a:rPr lang="en-GB" dirty="0" smtClean="0">
                <a:solidFill>
                  <a:srgbClr val="002060"/>
                </a:solidFill>
                <a:latin typeface="MV Boli" panose="02000500030200090000" pitchFamily="2" charset="0"/>
                <a:cs typeface="MV Boli" panose="02000500030200090000" pitchFamily="2" charset="0"/>
              </a:rPr>
              <a:t>Text cards</a:t>
            </a:r>
          </a:p>
          <a:p>
            <a:r>
              <a:rPr lang="en-GB" dirty="0" smtClean="0">
                <a:solidFill>
                  <a:srgbClr val="002060"/>
                </a:solidFill>
                <a:latin typeface="MV Boli" panose="02000500030200090000" pitchFamily="2" charset="0"/>
                <a:cs typeface="MV Boli" panose="02000500030200090000" pitchFamily="2" charset="0"/>
              </a:rPr>
              <a:t>Music if needed for the game</a:t>
            </a:r>
          </a:p>
          <a:p>
            <a:r>
              <a:rPr lang="en-GB" dirty="0" smtClean="0">
                <a:solidFill>
                  <a:srgbClr val="002060"/>
                </a:solidFill>
                <a:latin typeface="MV Boli" panose="02000500030200090000" pitchFamily="2" charset="0"/>
                <a:cs typeface="MV Boli" panose="02000500030200090000" pitchFamily="2" charset="0"/>
              </a:rPr>
              <a:t>Laptop/Pc if using </a:t>
            </a:r>
            <a:r>
              <a:rPr lang="en-GB" dirty="0" err="1" smtClean="0">
                <a:solidFill>
                  <a:srgbClr val="002060"/>
                </a:solidFill>
                <a:latin typeface="MV Boli" panose="02000500030200090000" pitchFamily="2" charset="0"/>
                <a:cs typeface="MV Boli" panose="02000500030200090000" pitchFamily="2" charset="0"/>
              </a:rPr>
              <a:t>powerpoints</a:t>
            </a:r>
            <a:r>
              <a:rPr lang="en-GB" dirty="0" smtClean="0"/>
              <a:t>.</a:t>
            </a:r>
          </a:p>
        </p:txBody>
      </p:sp>
      <p:sp>
        <p:nvSpPr>
          <p:cNvPr id="6" name="TextBox 5"/>
          <p:cNvSpPr txBox="1"/>
          <p:nvPr/>
        </p:nvSpPr>
        <p:spPr>
          <a:xfrm>
            <a:off x="2051720" y="116632"/>
            <a:ext cx="5112568" cy="369332"/>
          </a:xfrm>
          <a:prstGeom prst="rect">
            <a:avLst/>
          </a:prstGeom>
          <a:noFill/>
        </p:spPr>
        <p:txBody>
          <a:bodyPr wrap="square" rtlCol="0">
            <a:spAutoFit/>
          </a:bodyPr>
          <a:lstStyle/>
          <a:p>
            <a:pPr algn="ctr"/>
            <a:r>
              <a:rPr lang="en-GB" i="1" dirty="0" smtClean="0">
                <a:solidFill>
                  <a:srgbClr val="FF3300"/>
                </a:solidFill>
              </a:rPr>
              <a:t>Still working on this one</a:t>
            </a:r>
            <a:endParaRPr lang="en-GB" i="1" dirty="0">
              <a:solidFill>
                <a:srgbClr val="FF3300"/>
              </a:solidFill>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200" y="5373216"/>
            <a:ext cx="1348542" cy="1102856"/>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55776" y="5405849"/>
            <a:ext cx="1357746" cy="1070223"/>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99592" y="4941168"/>
            <a:ext cx="7920880" cy="1384995"/>
          </a:xfrm>
          <a:prstGeom prst="rect">
            <a:avLst/>
          </a:prstGeom>
          <a:noFill/>
        </p:spPr>
        <p:txBody>
          <a:bodyPr wrap="square" rtlCol="0">
            <a:spAutoFit/>
          </a:bodyPr>
          <a:lstStyle/>
          <a:p>
            <a:r>
              <a:rPr lang="en-GB" sz="2800" dirty="0" err="1" smtClean="0">
                <a:latin typeface="Comic Sans MS" pitchFamily="66" charset="0"/>
              </a:rPr>
              <a:t>Voici</a:t>
            </a:r>
            <a:r>
              <a:rPr lang="en-GB" sz="2800" dirty="0" smtClean="0">
                <a:latin typeface="Comic Sans MS" pitchFamily="66" charset="0"/>
              </a:rPr>
              <a:t> </a:t>
            </a:r>
            <a:r>
              <a:rPr lang="en-GB" sz="2800" dirty="0" err="1" smtClean="0">
                <a:latin typeface="Comic Sans MS" pitchFamily="66" charset="0"/>
              </a:rPr>
              <a:t>mon</a:t>
            </a:r>
            <a:r>
              <a:rPr lang="en-GB" sz="2800" dirty="0" smtClean="0">
                <a:latin typeface="Comic Sans MS" pitchFamily="66" charset="0"/>
              </a:rPr>
              <a:t> image.  </a:t>
            </a:r>
            <a:r>
              <a:rPr lang="en-GB" sz="2800" dirty="0" err="1" smtClean="0">
                <a:latin typeface="Comic Sans MS" pitchFamily="66" charset="0"/>
              </a:rPr>
              <a:t>C’est</a:t>
            </a:r>
            <a:r>
              <a:rPr lang="en-GB" sz="2800" dirty="0" smtClean="0">
                <a:latin typeface="Comic Sans MS" pitchFamily="66" charset="0"/>
              </a:rPr>
              <a:t> un </a:t>
            </a:r>
            <a:r>
              <a:rPr lang="en-GB" sz="2800" dirty="0" err="1" smtClean="0">
                <a:latin typeface="Comic Sans MS" pitchFamily="66" charset="0"/>
              </a:rPr>
              <a:t>éléphant</a:t>
            </a:r>
            <a:r>
              <a:rPr lang="en-GB" sz="2800" dirty="0" smtClean="0">
                <a:latin typeface="Comic Sans MS" pitchFamily="66" charset="0"/>
              </a:rPr>
              <a:t> noir, rose, bleu, </a:t>
            </a:r>
            <a:r>
              <a:rPr lang="en-GB" sz="2800" dirty="0" err="1" smtClean="0">
                <a:latin typeface="Comic Sans MS" pitchFamily="66" charset="0"/>
              </a:rPr>
              <a:t>jaune</a:t>
            </a:r>
            <a:r>
              <a:rPr lang="en-GB" sz="2800" dirty="0" smtClean="0">
                <a:latin typeface="Comic Sans MS" pitchFamily="66" charset="0"/>
              </a:rPr>
              <a:t>, violet, rouge, </a:t>
            </a:r>
            <a:r>
              <a:rPr lang="en-GB" sz="2800" dirty="0" err="1" smtClean="0">
                <a:latin typeface="Comic Sans MS" pitchFamily="66" charset="0"/>
              </a:rPr>
              <a:t>blanc</a:t>
            </a:r>
            <a:r>
              <a:rPr lang="en-GB" sz="2800" dirty="0" smtClean="0">
                <a:latin typeface="Comic Sans MS" pitchFamily="66" charset="0"/>
              </a:rPr>
              <a:t>, orange et vert.</a:t>
            </a:r>
            <a:endParaRPr lang="en-GB" sz="2800" dirty="0">
              <a:latin typeface="Comic Sans MS" pitchFamily="66" charset="0"/>
            </a:endParaRPr>
          </a:p>
        </p:txBody>
      </p:sp>
      <p:sp>
        <p:nvSpPr>
          <p:cNvPr id="124932" name="AutoShape 4" descr="Image result for elmer the elephant"/>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124934" name="Picture 6" descr="http://ichef.bbci.co.uk/news/660/media/images/76119000/jpg/_76119764_elmer-promo.jpg">
            <a:hlinkClick r:id="rId3"/>
          </p:cNvPr>
          <p:cNvPicPr>
            <a:picLocks noChangeAspect="1" noChangeArrowheads="1"/>
          </p:cNvPicPr>
          <p:nvPr/>
        </p:nvPicPr>
        <p:blipFill>
          <a:blip r:embed="rId4" cstate="print"/>
          <a:srcRect/>
          <a:stretch>
            <a:fillRect/>
          </a:stretch>
        </p:blipFill>
        <p:spPr bwMode="auto">
          <a:xfrm>
            <a:off x="1331640" y="836712"/>
            <a:ext cx="6798902" cy="3821808"/>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http://ichef.bbci.co.uk/news/660/media/images/76119000/jpg/_76119764_elmer-promo.jpg">
            <a:hlinkClick r:id="rId2"/>
          </p:cNvPr>
          <p:cNvPicPr>
            <a:picLocks noChangeAspect="1" noChangeArrowheads="1"/>
          </p:cNvPicPr>
          <p:nvPr/>
        </p:nvPicPr>
        <p:blipFill>
          <a:blip r:embed="rId3" cstate="print"/>
          <a:srcRect/>
          <a:stretch>
            <a:fillRect/>
          </a:stretch>
        </p:blipFill>
        <p:spPr bwMode="auto">
          <a:xfrm>
            <a:off x="827584" y="980728"/>
            <a:ext cx="2690110" cy="1512168"/>
          </a:xfrm>
          <a:prstGeom prst="rect">
            <a:avLst/>
          </a:prstGeom>
          <a:noFill/>
        </p:spPr>
      </p:pic>
      <p:pic>
        <p:nvPicPr>
          <p:cNvPr id="3" name="Picture 6" descr="http://ichef.bbci.co.uk/news/660/media/images/76119000/jpg/_76119764_elmer-promo.jpg">
            <a:hlinkClick r:id="rId2"/>
          </p:cNvPr>
          <p:cNvPicPr>
            <a:picLocks noChangeAspect="1" noChangeArrowheads="1"/>
          </p:cNvPicPr>
          <p:nvPr/>
        </p:nvPicPr>
        <p:blipFill>
          <a:blip r:embed="rId3" cstate="print"/>
          <a:srcRect/>
          <a:stretch>
            <a:fillRect/>
          </a:stretch>
        </p:blipFill>
        <p:spPr bwMode="auto">
          <a:xfrm>
            <a:off x="827584" y="3501008"/>
            <a:ext cx="2690110" cy="1512168"/>
          </a:xfrm>
          <a:prstGeom prst="rect">
            <a:avLst/>
          </a:prstGeom>
          <a:noFill/>
        </p:spPr>
      </p:pic>
      <p:sp>
        <p:nvSpPr>
          <p:cNvPr id="4" name="Rectangle 3"/>
          <p:cNvSpPr/>
          <p:nvPr/>
        </p:nvSpPr>
        <p:spPr>
          <a:xfrm>
            <a:off x="3635896" y="3068960"/>
            <a:ext cx="5328592" cy="2554545"/>
          </a:xfrm>
          <a:prstGeom prst="rect">
            <a:avLst/>
          </a:prstGeom>
        </p:spPr>
        <p:txBody>
          <a:bodyPr wrap="square">
            <a:spAutoFit/>
          </a:bodyPr>
          <a:lstStyle/>
          <a:p>
            <a:r>
              <a:rPr lang="en-GB" sz="4000" dirty="0" err="1" smtClean="0">
                <a:solidFill>
                  <a:srgbClr val="7030A0"/>
                </a:solidFill>
                <a:latin typeface="Comic Sans MS" pitchFamily="66" charset="0"/>
              </a:rPr>
              <a:t>C’est</a:t>
            </a:r>
            <a:r>
              <a:rPr lang="en-GB" sz="4000" dirty="0" smtClean="0">
                <a:latin typeface="Comic Sans MS" pitchFamily="66" charset="0"/>
              </a:rPr>
              <a:t> </a:t>
            </a:r>
            <a:r>
              <a:rPr lang="en-GB" sz="4000" dirty="0" smtClean="0">
                <a:solidFill>
                  <a:srgbClr val="0070C0"/>
                </a:solidFill>
                <a:latin typeface="Comic Sans MS" pitchFamily="66" charset="0"/>
              </a:rPr>
              <a:t>un </a:t>
            </a:r>
            <a:r>
              <a:rPr lang="en-GB" sz="4000" dirty="0" err="1" smtClean="0">
                <a:solidFill>
                  <a:srgbClr val="0070C0"/>
                </a:solidFill>
                <a:latin typeface="Comic Sans MS" pitchFamily="66" charset="0"/>
              </a:rPr>
              <a:t>éléphant</a:t>
            </a:r>
            <a:r>
              <a:rPr lang="en-GB" sz="4000" dirty="0" smtClean="0">
                <a:solidFill>
                  <a:srgbClr val="0070C0"/>
                </a:solidFill>
                <a:latin typeface="Comic Sans MS" pitchFamily="66" charset="0"/>
              </a:rPr>
              <a:t> </a:t>
            </a:r>
            <a:r>
              <a:rPr lang="en-GB" sz="4000" dirty="0" smtClean="0">
                <a:latin typeface="Comic Sans MS" pitchFamily="66" charset="0"/>
              </a:rPr>
              <a:t>noir, rose, bleu, </a:t>
            </a:r>
            <a:r>
              <a:rPr lang="en-GB" sz="4000" dirty="0" err="1" smtClean="0">
                <a:latin typeface="Comic Sans MS" pitchFamily="66" charset="0"/>
              </a:rPr>
              <a:t>jaune</a:t>
            </a:r>
            <a:r>
              <a:rPr lang="en-GB" sz="4000" dirty="0" smtClean="0">
                <a:latin typeface="Comic Sans MS" pitchFamily="66" charset="0"/>
              </a:rPr>
              <a:t>, violet, rouge, </a:t>
            </a:r>
            <a:r>
              <a:rPr lang="en-GB" sz="4000" dirty="0" err="1" smtClean="0">
                <a:latin typeface="Comic Sans MS" pitchFamily="66" charset="0"/>
              </a:rPr>
              <a:t>blanc</a:t>
            </a:r>
            <a:r>
              <a:rPr lang="en-GB" sz="4000" dirty="0" smtClean="0">
                <a:latin typeface="Comic Sans MS" pitchFamily="66" charset="0"/>
              </a:rPr>
              <a:t>, orange </a:t>
            </a:r>
            <a:r>
              <a:rPr lang="en-GB" sz="4000" dirty="0" smtClean="0">
                <a:solidFill>
                  <a:srgbClr val="009900"/>
                </a:solidFill>
                <a:latin typeface="Comic Sans MS" pitchFamily="66" charset="0"/>
              </a:rPr>
              <a:t>et</a:t>
            </a:r>
            <a:r>
              <a:rPr lang="en-GB" sz="4000" dirty="0" smtClean="0">
                <a:latin typeface="Comic Sans MS" pitchFamily="66" charset="0"/>
              </a:rPr>
              <a:t> vert.</a:t>
            </a:r>
            <a:endParaRPr lang="en-GB" sz="4000" dirty="0">
              <a:latin typeface="Comic Sans MS" pitchFamily="66" charset="0"/>
            </a:endParaRPr>
          </a:p>
        </p:txBody>
      </p:sp>
      <p:sp>
        <p:nvSpPr>
          <p:cNvPr id="5" name="Rectangle 4"/>
          <p:cNvSpPr/>
          <p:nvPr/>
        </p:nvSpPr>
        <p:spPr>
          <a:xfrm>
            <a:off x="3923928" y="1124744"/>
            <a:ext cx="4104456" cy="707886"/>
          </a:xfrm>
          <a:prstGeom prst="rect">
            <a:avLst/>
          </a:prstGeom>
        </p:spPr>
        <p:txBody>
          <a:bodyPr wrap="square">
            <a:spAutoFit/>
          </a:bodyPr>
          <a:lstStyle/>
          <a:p>
            <a:r>
              <a:rPr lang="en-GB" sz="4000" dirty="0" err="1" smtClean="0">
                <a:latin typeface="Comic Sans MS" pitchFamily="66" charset="0"/>
              </a:rPr>
              <a:t>Voici</a:t>
            </a:r>
            <a:r>
              <a:rPr lang="en-GB" sz="4000" dirty="0" smtClean="0">
                <a:latin typeface="Comic Sans MS" pitchFamily="66" charset="0"/>
              </a:rPr>
              <a:t> </a:t>
            </a:r>
            <a:r>
              <a:rPr lang="en-GB" sz="4000" dirty="0" err="1" smtClean="0">
                <a:latin typeface="Comic Sans MS" pitchFamily="66" charset="0"/>
              </a:rPr>
              <a:t>mon</a:t>
            </a:r>
            <a:r>
              <a:rPr lang="en-GB" sz="4000" dirty="0" smtClean="0">
                <a:latin typeface="Comic Sans MS" pitchFamily="66" charset="0"/>
              </a:rPr>
              <a:t> image.  </a:t>
            </a:r>
            <a:endParaRPr lang="en-GB" sz="4000" dirty="0">
              <a:latin typeface="Comic Sans MS" pitchFamily="66"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AutoShape 2" descr="Image result for elmer the elephant"/>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125956" name="AutoShape 4" descr="Image result for elmer the elephant"/>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125958" name="Picture 6" descr="https://s-media-cache-ak0.pinimg.com/236x/7a/c1/ac/7ac1ac24cfbf3b25e8e6f904f1c98db5.jpg">
            <a:hlinkClick r:id="rId3"/>
          </p:cNvPr>
          <p:cNvPicPr>
            <a:picLocks noChangeAspect="1" noChangeArrowheads="1"/>
          </p:cNvPicPr>
          <p:nvPr/>
        </p:nvPicPr>
        <p:blipFill>
          <a:blip r:embed="rId4" cstate="print"/>
          <a:srcRect/>
          <a:stretch>
            <a:fillRect/>
          </a:stretch>
        </p:blipFill>
        <p:spPr bwMode="auto">
          <a:xfrm>
            <a:off x="323528" y="188640"/>
            <a:ext cx="3807372" cy="2952328"/>
          </a:xfrm>
          <a:prstGeom prst="rect">
            <a:avLst/>
          </a:prstGeom>
          <a:noFill/>
        </p:spPr>
      </p:pic>
      <p:pic>
        <p:nvPicPr>
          <p:cNvPr id="5" name="Picture 6" descr="https://s-media-cache-ak0.pinimg.com/236x/7a/c1/ac/7ac1ac24cfbf3b25e8e6f904f1c98db5.jpg">
            <a:hlinkClick r:id="rId3"/>
          </p:cNvPr>
          <p:cNvPicPr>
            <a:picLocks noChangeAspect="1" noChangeArrowheads="1"/>
          </p:cNvPicPr>
          <p:nvPr/>
        </p:nvPicPr>
        <p:blipFill>
          <a:blip r:embed="rId4" cstate="print"/>
          <a:srcRect/>
          <a:stretch>
            <a:fillRect/>
          </a:stretch>
        </p:blipFill>
        <p:spPr bwMode="auto">
          <a:xfrm>
            <a:off x="4644008" y="188640"/>
            <a:ext cx="3807372" cy="2952328"/>
          </a:xfrm>
          <a:prstGeom prst="rect">
            <a:avLst/>
          </a:prstGeom>
          <a:noFill/>
        </p:spPr>
      </p:pic>
      <p:sp>
        <p:nvSpPr>
          <p:cNvPr id="6" name="TextBox 5"/>
          <p:cNvSpPr txBox="1"/>
          <p:nvPr/>
        </p:nvSpPr>
        <p:spPr>
          <a:xfrm>
            <a:off x="467544" y="3429000"/>
            <a:ext cx="3456384" cy="2862322"/>
          </a:xfrm>
          <a:prstGeom prst="rect">
            <a:avLst/>
          </a:prstGeom>
          <a:noFill/>
          <a:ln>
            <a:solidFill>
              <a:schemeClr val="tx1"/>
            </a:solidFill>
          </a:ln>
        </p:spPr>
        <p:txBody>
          <a:bodyPr wrap="square" rtlCol="0">
            <a:spAutoFit/>
          </a:bodyPr>
          <a:lstStyle/>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a:p>
        </p:txBody>
      </p:sp>
      <p:sp>
        <p:nvSpPr>
          <p:cNvPr id="7" name="TextBox 6"/>
          <p:cNvSpPr txBox="1"/>
          <p:nvPr/>
        </p:nvSpPr>
        <p:spPr>
          <a:xfrm>
            <a:off x="4932040" y="3429000"/>
            <a:ext cx="3456384" cy="2862322"/>
          </a:xfrm>
          <a:prstGeom prst="rect">
            <a:avLst/>
          </a:prstGeom>
          <a:noFill/>
          <a:ln>
            <a:solidFill>
              <a:schemeClr val="tx1"/>
            </a:solidFill>
          </a:ln>
        </p:spPr>
        <p:txBody>
          <a:bodyPr wrap="square" rtlCol="0">
            <a:spAutoFit/>
          </a:bodyPr>
          <a:lstStyle/>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Image result for multicoloured images"/>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1028" name="Picture 4" descr="Image result for multicoloured images"/>
          <p:cNvPicPr>
            <a:picLocks noChangeAspect="1" noChangeArrowheads="1"/>
          </p:cNvPicPr>
          <p:nvPr/>
        </p:nvPicPr>
        <p:blipFill>
          <a:blip r:embed="rId2" cstate="print"/>
          <a:srcRect/>
          <a:stretch>
            <a:fillRect/>
          </a:stretch>
        </p:blipFill>
        <p:spPr bwMode="auto">
          <a:xfrm>
            <a:off x="2339752" y="260648"/>
            <a:ext cx="4320480" cy="4301280"/>
          </a:xfrm>
          <a:prstGeom prst="rect">
            <a:avLst/>
          </a:prstGeom>
          <a:noFill/>
        </p:spPr>
      </p:pic>
      <p:sp>
        <p:nvSpPr>
          <p:cNvPr id="4" name="TextBox 3"/>
          <p:cNvSpPr txBox="1"/>
          <p:nvPr/>
        </p:nvSpPr>
        <p:spPr>
          <a:xfrm>
            <a:off x="899592" y="4941168"/>
            <a:ext cx="7920880" cy="954107"/>
          </a:xfrm>
          <a:prstGeom prst="rect">
            <a:avLst/>
          </a:prstGeom>
          <a:noFill/>
        </p:spPr>
        <p:txBody>
          <a:bodyPr wrap="square" rtlCol="0">
            <a:spAutoFit/>
          </a:bodyPr>
          <a:lstStyle/>
          <a:p>
            <a:r>
              <a:rPr lang="en-GB" sz="2800" dirty="0" err="1" smtClean="0">
                <a:latin typeface="Comic Sans MS" pitchFamily="66" charset="0"/>
              </a:rPr>
              <a:t>Voici</a:t>
            </a:r>
            <a:r>
              <a:rPr lang="en-GB" sz="2800" dirty="0" smtClean="0">
                <a:latin typeface="Comic Sans MS" pitchFamily="66" charset="0"/>
              </a:rPr>
              <a:t> </a:t>
            </a:r>
            <a:r>
              <a:rPr lang="en-GB" sz="2800" dirty="0" err="1" smtClean="0">
                <a:latin typeface="Comic Sans MS" pitchFamily="66" charset="0"/>
              </a:rPr>
              <a:t>mon</a:t>
            </a:r>
            <a:r>
              <a:rPr lang="en-GB" sz="2800" dirty="0" smtClean="0">
                <a:latin typeface="Comic Sans MS" pitchFamily="66" charset="0"/>
              </a:rPr>
              <a:t> image.  </a:t>
            </a:r>
            <a:r>
              <a:rPr lang="en-GB" sz="2800" dirty="0" err="1" smtClean="0">
                <a:latin typeface="Comic Sans MS" pitchFamily="66" charset="0"/>
              </a:rPr>
              <a:t>C’est</a:t>
            </a:r>
            <a:r>
              <a:rPr lang="en-GB" sz="2800" dirty="0" smtClean="0">
                <a:latin typeface="Comic Sans MS" pitchFamily="66" charset="0"/>
              </a:rPr>
              <a:t> un </a:t>
            </a:r>
            <a:r>
              <a:rPr lang="en-GB" sz="2800" dirty="0" err="1" smtClean="0">
                <a:latin typeface="Comic Sans MS" pitchFamily="66" charset="0"/>
              </a:rPr>
              <a:t>arbre</a:t>
            </a:r>
            <a:r>
              <a:rPr lang="en-GB" sz="2800" dirty="0" smtClean="0">
                <a:latin typeface="Comic Sans MS" pitchFamily="66" charset="0"/>
              </a:rPr>
              <a:t> </a:t>
            </a:r>
            <a:r>
              <a:rPr lang="en-GB" sz="2800" dirty="0" err="1" smtClean="0">
                <a:latin typeface="Comic Sans MS" pitchFamily="66" charset="0"/>
              </a:rPr>
              <a:t>marron</a:t>
            </a:r>
            <a:r>
              <a:rPr lang="en-GB" sz="2800" dirty="0" smtClean="0">
                <a:latin typeface="Comic Sans MS" pitchFamily="66" charset="0"/>
              </a:rPr>
              <a:t>, bleu, </a:t>
            </a:r>
            <a:r>
              <a:rPr lang="en-GB" sz="2800" dirty="0" err="1" smtClean="0">
                <a:latin typeface="Comic Sans MS" pitchFamily="66" charset="0"/>
              </a:rPr>
              <a:t>jaune</a:t>
            </a:r>
            <a:r>
              <a:rPr lang="en-GB" sz="2800" dirty="0" smtClean="0">
                <a:latin typeface="Comic Sans MS" pitchFamily="66" charset="0"/>
              </a:rPr>
              <a:t>, violet, rouge, </a:t>
            </a:r>
            <a:r>
              <a:rPr lang="en-GB" sz="2800" dirty="0" err="1" smtClean="0">
                <a:latin typeface="Comic Sans MS" pitchFamily="66" charset="0"/>
              </a:rPr>
              <a:t>blanc</a:t>
            </a:r>
            <a:r>
              <a:rPr lang="en-GB" sz="2800" dirty="0" smtClean="0">
                <a:latin typeface="Comic Sans MS" pitchFamily="66" charset="0"/>
              </a:rPr>
              <a:t>, orange et vert.</a:t>
            </a:r>
            <a:endParaRPr lang="en-GB" sz="2800" dirty="0">
              <a:latin typeface="Comic Sans MS" pitchFamily="66"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Image result for multicoloured images"/>
          <p:cNvPicPr>
            <a:picLocks noChangeAspect="1" noChangeArrowheads="1"/>
          </p:cNvPicPr>
          <p:nvPr/>
        </p:nvPicPr>
        <p:blipFill>
          <a:blip r:embed="rId3" cstate="print"/>
          <a:srcRect/>
          <a:stretch>
            <a:fillRect/>
          </a:stretch>
        </p:blipFill>
        <p:spPr bwMode="auto">
          <a:xfrm>
            <a:off x="395536" y="260648"/>
            <a:ext cx="2664296" cy="2652456"/>
          </a:xfrm>
          <a:prstGeom prst="rect">
            <a:avLst/>
          </a:prstGeom>
          <a:noFill/>
        </p:spPr>
      </p:pic>
      <p:pic>
        <p:nvPicPr>
          <p:cNvPr id="4" name="Picture 4" descr="Image result for multicoloured images"/>
          <p:cNvPicPr>
            <a:picLocks noChangeAspect="1" noChangeArrowheads="1"/>
          </p:cNvPicPr>
          <p:nvPr/>
        </p:nvPicPr>
        <p:blipFill>
          <a:blip r:embed="rId3" cstate="print"/>
          <a:srcRect/>
          <a:stretch>
            <a:fillRect/>
          </a:stretch>
        </p:blipFill>
        <p:spPr bwMode="auto">
          <a:xfrm>
            <a:off x="467544" y="3429000"/>
            <a:ext cx="2664296" cy="2652456"/>
          </a:xfrm>
          <a:prstGeom prst="rect">
            <a:avLst/>
          </a:prstGeom>
          <a:noFill/>
        </p:spPr>
      </p:pic>
      <p:sp>
        <p:nvSpPr>
          <p:cNvPr id="5" name="TextBox 4"/>
          <p:cNvSpPr txBox="1"/>
          <p:nvPr/>
        </p:nvSpPr>
        <p:spPr>
          <a:xfrm>
            <a:off x="3995936" y="836712"/>
            <a:ext cx="4248472" cy="707886"/>
          </a:xfrm>
          <a:prstGeom prst="rect">
            <a:avLst/>
          </a:prstGeom>
          <a:noFill/>
        </p:spPr>
        <p:txBody>
          <a:bodyPr wrap="square" rtlCol="0">
            <a:spAutoFit/>
          </a:bodyPr>
          <a:lstStyle/>
          <a:p>
            <a:r>
              <a:rPr lang="en-GB" sz="4000" dirty="0" err="1" smtClean="0">
                <a:latin typeface="Comic Sans MS" pitchFamily="66" charset="0"/>
              </a:rPr>
              <a:t>Voici</a:t>
            </a:r>
            <a:r>
              <a:rPr lang="en-GB" sz="4000" dirty="0" smtClean="0">
                <a:latin typeface="Comic Sans MS" pitchFamily="66" charset="0"/>
              </a:rPr>
              <a:t> </a:t>
            </a:r>
            <a:r>
              <a:rPr lang="en-GB" sz="4000" dirty="0" err="1" smtClean="0">
                <a:latin typeface="Comic Sans MS" pitchFamily="66" charset="0"/>
              </a:rPr>
              <a:t>mon</a:t>
            </a:r>
            <a:r>
              <a:rPr lang="en-GB" sz="4000" dirty="0" smtClean="0">
                <a:latin typeface="Comic Sans MS" pitchFamily="66" charset="0"/>
              </a:rPr>
              <a:t> image.  </a:t>
            </a:r>
            <a:endParaRPr lang="en-GB" sz="4000" dirty="0">
              <a:latin typeface="Comic Sans MS" pitchFamily="66" charset="0"/>
            </a:endParaRPr>
          </a:p>
        </p:txBody>
      </p:sp>
      <p:sp>
        <p:nvSpPr>
          <p:cNvPr id="6" name="TextBox 5"/>
          <p:cNvSpPr txBox="1"/>
          <p:nvPr/>
        </p:nvSpPr>
        <p:spPr>
          <a:xfrm>
            <a:off x="3635896" y="3212976"/>
            <a:ext cx="4968552" cy="2554545"/>
          </a:xfrm>
          <a:prstGeom prst="rect">
            <a:avLst/>
          </a:prstGeom>
          <a:noFill/>
        </p:spPr>
        <p:txBody>
          <a:bodyPr wrap="square" rtlCol="0">
            <a:spAutoFit/>
          </a:bodyPr>
          <a:lstStyle/>
          <a:p>
            <a:r>
              <a:rPr lang="en-GB" sz="4000" dirty="0" err="1" smtClean="0">
                <a:solidFill>
                  <a:srgbClr val="7030A0"/>
                </a:solidFill>
                <a:latin typeface="Comic Sans MS" pitchFamily="66" charset="0"/>
              </a:rPr>
              <a:t>C’est</a:t>
            </a:r>
            <a:r>
              <a:rPr lang="en-GB" sz="4000" dirty="0" smtClean="0">
                <a:solidFill>
                  <a:srgbClr val="7030A0"/>
                </a:solidFill>
                <a:latin typeface="Comic Sans MS" pitchFamily="66" charset="0"/>
              </a:rPr>
              <a:t> </a:t>
            </a:r>
            <a:r>
              <a:rPr lang="en-GB" sz="4000" dirty="0" smtClean="0">
                <a:solidFill>
                  <a:srgbClr val="0070C0"/>
                </a:solidFill>
                <a:latin typeface="Comic Sans MS" pitchFamily="66" charset="0"/>
              </a:rPr>
              <a:t>un </a:t>
            </a:r>
            <a:r>
              <a:rPr lang="en-GB" sz="4000" dirty="0" err="1" smtClean="0">
                <a:solidFill>
                  <a:srgbClr val="0070C0"/>
                </a:solidFill>
                <a:latin typeface="Comic Sans MS" pitchFamily="66" charset="0"/>
              </a:rPr>
              <a:t>arbre</a:t>
            </a:r>
            <a:r>
              <a:rPr lang="en-GB" sz="4000" dirty="0" smtClean="0">
                <a:solidFill>
                  <a:srgbClr val="0070C0"/>
                </a:solidFill>
                <a:latin typeface="Comic Sans MS" pitchFamily="66" charset="0"/>
              </a:rPr>
              <a:t> </a:t>
            </a:r>
            <a:r>
              <a:rPr lang="en-GB" sz="4000" dirty="0" err="1" smtClean="0">
                <a:latin typeface="Comic Sans MS" pitchFamily="66" charset="0"/>
              </a:rPr>
              <a:t>marron</a:t>
            </a:r>
            <a:r>
              <a:rPr lang="en-GB" sz="4000" dirty="0" smtClean="0">
                <a:latin typeface="Comic Sans MS" pitchFamily="66" charset="0"/>
              </a:rPr>
              <a:t>, bleu, </a:t>
            </a:r>
            <a:r>
              <a:rPr lang="en-GB" sz="4000" dirty="0" err="1" smtClean="0">
                <a:latin typeface="Comic Sans MS" pitchFamily="66" charset="0"/>
              </a:rPr>
              <a:t>jaune</a:t>
            </a:r>
            <a:r>
              <a:rPr lang="en-GB" sz="4000" dirty="0" smtClean="0">
                <a:latin typeface="Comic Sans MS" pitchFamily="66" charset="0"/>
              </a:rPr>
              <a:t>, violet, rouge, </a:t>
            </a:r>
            <a:r>
              <a:rPr lang="en-GB" sz="4000" dirty="0" err="1" smtClean="0">
                <a:latin typeface="Comic Sans MS" pitchFamily="66" charset="0"/>
              </a:rPr>
              <a:t>blanc</a:t>
            </a:r>
            <a:r>
              <a:rPr lang="en-GB" sz="4000" dirty="0" smtClean="0">
                <a:latin typeface="Comic Sans MS" pitchFamily="66" charset="0"/>
              </a:rPr>
              <a:t>, orange </a:t>
            </a:r>
            <a:r>
              <a:rPr lang="en-GB" sz="4000" dirty="0" smtClean="0">
                <a:solidFill>
                  <a:srgbClr val="009900"/>
                </a:solidFill>
                <a:latin typeface="Comic Sans MS" pitchFamily="66" charset="0"/>
              </a:rPr>
              <a:t>et</a:t>
            </a:r>
            <a:r>
              <a:rPr lang="en-GB" sz="4000" dirty="0" smtClean="0">
                <a:latin typeface="Comic Sans MS" pitchFamily="66" charset="0"/>
              </a:rPr>
              <a:t> vert.</a:t>
            </a:r>
            <a:endParaRPr lang="en-GB" sz="4000" dirty="0">
              <a:latin typeface="Comic Sans MS" pitchFamily="66"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978" name="Picture 2" descr="https://s-media-cache-ak0.pinimg.com/736x/e6/de/0d/e6de0dedc5056616ebdcd776fd21d0fd.jpg">
            <a:hlinkClick r:id="rId2"/>
          </p:cNvPr>
          <p:cNvPicPr>
            <a:picLocks noChangeAspect="1" noChangeArrowheads="1"/>
          </p:cNvPicPr>
          <p:nvPr/>
        </p:nvPicPr>
        <p:blipFill>
          <a:blip r:embed="rId3" cstate="print"/>
          <a:srcRect/>
          <a:stretch>
            <a:fillRect/>
          </a:stretch>
        </p:blipFill>
        <p:spPr bwMode="auto">
          <a:xfrm>
            <a:off x="323528" y="0"/>
            <a:ext cx="3456384" cy="3884402"/>
          </a:xfrm>
          <a:prstGeom prst="rect">
            <a:avLst/>
          </a:prstGeom>
          <a:noFill/>
          <a:ln>
            <a:solidFill>
              <a:schemeClr val="tx1"/>
            </a:solidFill>
          </a:ln>
        </p:spPr>
      </p:pic>
      <p:pic>
        <p:nvPicPr>
          <p:cNvPr id="3" name="Picture 2" descr="https://s-media-cache-ak0.pinimg.com/736x/e6/de/0d/e6de0dedc5056616ebdcd776fd21d0fd.jpg">
            <a:hlinkClick r:id="rId2"/>
          </p:cNvPr>
          <p:cNvPicPr>
            <a:picLocks noChangeAspect="1" noChangeArrowheads="1"/>
          </p:cNvPicPr>
          <p:nvPr/>
        </p:nvPicPr>
        <p:blipFill>
          <a:blip r:embed="rId3" cstate="print"/>
          <a:srcRect/>
          <a:stretch>
            <a:fillRect/>
          </a:stretch>
        </p:blipFill>
        <p:spPr bwMode="auto">
          <a:xfrm>
            <a:off x="4860032" y="0"/>
            <a:ext cx="3456384" cy="3884402"/>
          </a:xfrm>
          <a:prstGeom prst="rect">
            <a:avLst/>
          </a:prstGeom>
          <a:noFill/>
          <a:ln>
            <a:solidFill>
              <a:schemeClr val="tx1"/>
            </a:solidFill>
          </a:ln>
        </p:spPr>
      </p:pic>
      <p:sp>
        <p:nvSpPr>
          <p:cNvPr id="4" name="TextBox 3"/>
          <p:cNvSpPr txBox="1"/>
          <p:nvPr/>
        </p:nvSpPr>
        <p:spPr>
          <a:xfrm>
            <a:off x="323528" y="3861048"/>
            <a:ext cx="3456384" cy="2862322"/>
          </a:xfrm>
          <a:prstGeom prst="rect">
            <a:avLst/>
          </a:prstGeom>
          <a:noFill/>
          <a:ln>
            <a:solidFill>
              <a:schemeClr val="tx1"/>
            </a:solidFill>
          </a:ln>
        </p:spPr>
        <p:txBody>
          <a:bodyPr wrap="square" rtlCol="0">
            <a:spAutoFit/>
          </a:bodyPr>
          <a:lstStyle/>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a:p>
        </p:txBody>
      </p:sp>
      <p:sp>
        <p:nvSpPr>
          <p:cNvPr id="5" name="TextBox 4"/>
          <p:cNvSpPr txBox="1"/>
          <p:nvPr/>
        </p:nvSpPr>
        <p:spPr>
          <a:xfrm>
            <a:off x="4860032" y="3861048"/>
            <a:ext cx="3456384" cy="2862322"/>
          </a:xfrm>
          <a:prstGeom prst="rect">
            <a:avLst/>
          </a:prstGeom>
          <a:noFill/>
          <a:ln>
            <a:solidFill>
              <a:schemeClr val="tx1"/>
            </a:solidFill>
          </a:ln>
        </p:spPr>
        <p:txBody>
          <a:bodyPr wrap="square" rtlCol="0">
            <a:spAutoFit/>
          </a:bodyPr>
          <a:lstStyle/>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Users\Sarah English\AppData\Local\Microsoft\Windows\Temporary Internet Files\Content.IE5\367FZVZ2\fox-30802_640[1].png"/>
          <p:cNvPicPr>
            <a:picLocks noChangeAspect="1" noChangeArrowheads="1"/>
          </p:cNvPicPr>
          <p:nvPr/>
        </p:nvPicPr>
        <p:blipFill>
          <a:blip r:embed="rId3" cstate="print"/>
          <a:srcRect/>
          <a:stretch>
            <a:fillRect/>
          </a:stretch>
        </p:blipFill>
        <p:spPr bwMode="auto">
          <a:xfrm>
            <a:off x="3995936" y="1628800"/>
            <a:ext cx="936104" cy="903926"/>
          </a:xfrm>
          <a:prstGeom prst="rect">
            <a:avLst/>
          </a:prstGeom>
          <a:noFill/>
        </p:spPr>
      </p:pic>
      <p:pic>
        <p:nvPicPr>
          <p:cNvPr id="3" name="Picture 14" descr="C:\Users\Sarah English\AppData\Local\Microsoft\Windows\Temporary Internet Files\Content.IE5\367FZVZ2\SHARK-pure[1].png"/>
          <p:cNvPicPr>
            <a:picLocks noChangeAspect="1" noChangeArrowheads="1"/>
          </p:cNvPicPr>
          <p:nvPr/>
        </p:nvPicPr>
        <p:blipFill>
          <a:blip r:embed="rId4" cstate="print"/>
          <a:srcRect/>
          <a:stretch>
            <a:fillRect/>
          </a:stretch>
        </p:blipFill>
        <p:spPr bwMode="auto">
          <a:xfrm>
            <a:off x="755576" y="1772816"/>
            <a:ext cx="1489945" cy="669854"/>
          </a:xfrm>
          <a:prstGeom prst="rect">
            <a:avLst/>
          </a:prstGeom>
          <a:noFill/>
        </p:spPr>
      </p:pic>
      <p:pic>
        <p:nvPicPr>
          <p:cNvPr id="4" name="Picture 2" descr="C:\Users\Sarah English\AppData\Local\Microsoft\Windows\Temporary Internet Files\Content.IE5\5NF8NH2X\Butterfly[1].png"/>
          <p:cNvPicPr>
            <a:picLocks noChangeAspect="1" noChangeArrowheads="1"/>
          </p:cNvPicPr>
          <p:nvPr/>
        </p:nvPicPr>
        <p:blipFill>
          <a:blip r:embed="rId5" cstate="print"/>
          <a:srcRect/>
          <a:stretch>
            <a:fillRect/>
          </a:stretch>
        </p:blipFill>
        <p:spPr bwMode="auto">
          <a:xfrm>
            <a:off x="6948264" y="1412776"/>
            <a:ext cx="1584176" cy="1113407"/>
          </a:xfrm>
          <a:prstGeom prst="rect">
            <a:avLst/>
          </a:prstGeom>
          <a:noFill/>
        </p:spPr>
      </p:pic>
      <p:pic>
        <p:nvPicPr>
          <p:cNvPr id="9" name="Picture 3" descr="C:\Users\Sarah English\AppData\Local\Microsoft\Windows\Temporary Internet Files\Content.IE5\367FZVZ2\fox-30802_640[1].png"/>
          <p:cNvPicPr>
            <a:picLocks noChangeAspect="1" noChangeArrowheads="1"/>
          </p:cNvPicPr>
          <p:nvPr/>
        </p:nvPicPr>
        <p:blipFill>
          <a:blip r:embed="rId3" cstate="print"/>
          <a:srcRect/>
          <a:stretch>
            <a:fillRect/>
          </a:stretch>
        </p:blipFill>
        <p:spPr bwMode="auto">
          <a:xfrm>
            <a:off x="899592" y="3284984"/>
            <a:ext cx="928414" cy="896500"/>
          </a:xfrm>
          <a:prstGeom prst="rect">
            <a:avLst/>
          </a:prstGeom>
          <a:noFill/>
        </p:spPr>
      </p:pic>
      <p:pic>
        <p:nvPicPr>
          <p:cNvPr id="10" name="Picture 4" descr="C:\Users\Sarah English\AppData\Local\Microsoft\Windows\Temporary Internet Files\Content.IE5\560A914K\Chick[1].jpg"/>
          <p:cNvPicPr>
            <a:picLocks noChangeAspect="1" noChangeArrowheads="1"/>
          </p:cNvPicPr>
          <p:nvPr/>
        </p:nvPicPr>
        <p:blipFill>
          <a:blip r:embed="rId6" cstate="print"/>
          <a:srcRect/>
          <a:stretch>
            <a:fillRect/>
          </a:stretch>
        </p:blipFill>
        <p:spPr bwMode="auto">
          <a:xfrm>
            <a:off x="4139952" y="3068960"/>
            <a:ext cx="865481" cy="1080120"/>
          </a:xfrm>
          <a:prstGeom prst="rect">
            <a:avLst/>
          </a:prstGeom>
          <a:noFill/>
        </p:spPr>
      </p:pic>
      <p:pic>
        <p:nvPicPr>
          <p:cNvPr id="11" name="Picture 10" descr="C:\Users\Sarah English\AppData\Local\Microsoft\Windows\Temporary Internet Files\Content.IE5\560A914K\Orange-Owl[1].png"/>
          <p:cNvPicPr>
            <a:picLocks noChangeAspect="1" noChangeArrowheads="1"/>
          </p:cNvPicPr>
          <p:nvPr/>
        </p:nvPicPr>
        <p:blipFill>
          <a:blip r:embed="rId7" cstate="print"/>
          <a:srcRect/>
          <a:stretch>
            <a:fillRect/>
          </a:stretch>
        </p:blipFill>
        <p:spPr bwMode="auto">
          <a:xfrm>
            <a:off x="7236296" y="2996952"/>
            <a:ext cx="1211402" cy="1137859"/>
          </a:xfrm>
          <a:prstGeom prst="rect">
            <a:avLst/>
          </a:prstGeom>
          <a:noFill/>
        </p:spPr>
      </p:pic>
      <p:pic>
        <p:nvPicPr>
          <p:cNvPr id="12" name="Picture 3" descr="C:\Users\Sarah English\AppData\Local\Microsoft\Windows\Temporary Internet Files\Content.IE5\367FZVZ2\fox-30802_640[1].png"/>
          <p:cNvPicPr>
            <a:picLocks noChangeAspect="1" noChangeArrowheads="1"/>
          </p:cNvPicPr>
          <p:nvPr/>
        </p:nvPicPr>
        <p:blipFill>
          <a:blip r:embed="rId3" cstate="print"/>
          <a:srcRect/>
          <a:stretch>
            <a:fillRect/>
          </a:stretch>
        </p:blipFill>
        <p:spPr bwMode="auto">
          <a:xfrm>
            <a:off x="899592" y="5013176"/>
            <a:ext cx="936103" cy="903925"/>
          </a:xfrm>
          <a:prstGeom prst="rect">
            <a:avLst/>
          </a:prstGeom>
          <a:noFill/>
        </p:spPr>
      </p:pic>
      <p:pic>
        <p:nvPicPr>
          <p:cNvPr id="13" name="Picture 2" descr="C:\Users\Sarah English\AppData\Local\Microsoft\Windows\Temporary Internet Files\Content.IE5\7TN1XLHV\snake-circles[1].png"/>
          <p:cNvPicPr>
            <a:picLocks noChangeAspect="1" noChangeArrowheads="1"/>
          </p:cNvPicPr>
          <p:nvPr/>
        </p:nvPicPr>
        <p:blipFill>
          <a:blip r:embed="rId8" cstate="print"/>
          <a:srcRect/>
          <a:stretch>
            <a:fillRect/>
          </a:stretch>
        </p:blipFill>
        <p:spPr bwMode="auto">
          <a:xfrm>
            <a:off x="4067944" y="4797152"/>
            <a:ext cx="1743030" cy="1039766"/>
          </a:xfrm>
          <a:prstGeom prst="rect">
            <a:avLst/>
          </a:prstGeom>
          <a:noFill/>
        </p:spPr>
      </p:pic>
      <p:pic>
        <p:nvPicPr>
          <p:cNvPr id="14" name="Picture 3" descr="C:\Users\Sarah English\AppData\Local\Microsoft\Windows\Temporary Internet Files\Content.IE5\0959TBEW\YoungBrownBear[1].png"/>
          <p:cNvPicPr>
            <a:picLocks noChangeAspect="1" noChangeArrowheads="1"/>
          </p:cNvPicPr>
          <p:nvPr/>
        </p:nvPicPr>
        <p:blipFill>
          <a:blip r:embed="rId9" cstate="print"/>
          <a:srcRect/>
          <a:stretch>
            <a:fillRect/>
          </a:stretch>
        </p:blipFill>
        <p:spPr bwMode="auto">
          <a:xfrm>
            <a:off x="7308304" y="4869160"/>
            <a:ext cx="1295675" cy="1052736"/>
          </a:xfrm>
          <a:prstGeom prst="rect">
            <a:avLst/>
          </a:prstGeom>
          <a:noFill/>
        </p:spPr>
      </p:pic>
      <p:sp>
        <p:nvSpPr>
          <p:cNvPr id="15" name="TextBox 14"/>
          <p:cNvSpPr txBox="1"/>
          <p:nvPr/>
        </p:nvSpPr>
        <p:spPr>
          <a:xfrm>
            <a:off x="323528" y="260648"/>
            <a:ext cx="8604448" cy="1077218"/>
          </a:xfrm>
          <a:prstGeom prst="rect">
            <a:avLst/>
          </a:prstGeom>
          <a:noFill/>
        </p:spPr>
        <p:txBody>
          <a:bodyPr wrap="square" rtlCol="0">
            <a:spAutoFit/>
          </a:bodyPr>
          <a:lstStyle/>
          <a:p>
            <a:r>
              <a:rPr lang="en-GB" sz="3200" dirty="0" smtClean="0">
                <a:latin typeface="Comic Sans MS" pitchFamily="66" charset="0"/>
              </a:rPr>
              <a:t>Plus	 </a:t>
            </a:r>
            <a:r>
              <a:rPr lang="en-GB" sz="3200" b="1" dirty="0" smtClean="0">
                <a:solidFill>
                  <a:srgbClr val="009900"/>
                </a:solidFill>
                <a:latin typeface="Comic Sans MS" pitchFamily="66" charset="0"/>
              </a:rPr>
              <a:t>+</a:t>
            </a:r>
            <a:r>
              <a:rPr lang="en-GB" sz="3200" dirty="0" smtClean="0">
                <a:latin typeface="Comic Sans MS" pitchFamily="66" charset="0"/>
              </a:rPr>
              <a:t>		</a:t>
            </a:r>
            <a:r>
              <a:rPr lang="en-GB" sz="3200" dirty="0" err="1" smtClean="0">
                <a:latin typeface="Comic Sans MS" pitchFamily="66" charset="0"/>
              </a:rPr>
              <a:t>moins</a:t>
            </a:r>
            <a:r>
              <a:rPr lang="en-GB" sz="3200" dirty="0" smtClean="0">
                <a:latin typeface="Comic Sans MS" pitchFamily="66" charset="0"/>
              </a:rPr>
              <a:t> 	</a:t>
            </a:r>
            <a:r>
              <a:rPr lang="en-GB" sz="3200" b="1" dirty="0" smtClean="0">
                <a:solidFill>
                  <a:srgbClr val="009900"/>
                </a:solidFill>
                <a:latin typeface="Comic Sans MS" pitchFamily="66" charset="0"/>
              </a:rPr>
              <a:t>-</a:t>
            </a:r>
            <a:r>
              <a:rPr lang="en-GB" sz="3200" dirty="0" smtClean="0">
                <a:latin typeface="Comic Sans MS" pitchFamily="66" charset="0"/>
              </a:rPr>
              <a:t>	</a:t>
            </a:r>
            <a:r>
              <a:rPr lang="en-GB" sz="3200" dirty="0" err="1" smtClean="0">
                <a:latin typeface="Comic Sans MS" pitchFamily="66" charset="0"/>
              </a:rPr>
              <a:t>égale</a:t>
            </a:r>
            <a:r>
              <a:rPr lang="en-GB" sz="3200" dirty="0" smtClean="0">
                <a:latin typeface="Comic Sans MS" pitchFamily="66" charset="0"/>
              </a:rPr>
              <a:t> 	</a:t>
            </a:r>
            <a:r>
              <a:rPr lang="en-GB" sz="3200" b="1" dirty="0" smtClean="0">
                <a:solidFill>
                  <a:srgbClr val="009900"/>
                </a:solidFill>
                <a:latin typeface="Comic Sans MS" pitchFamily="66" charset="0"/>
              </a:rPr>
              <a:t>=</a:t>
            </a:r>
          </a:p>
          <a:p>
            <a:r>
              <a:rPr lang="en-GB" sz="3200" dirty="0" smtClean="0">
                <a:latin typeface="Comic Sans MS" pitchFamily="66" charset="0"/>
              </a:rPr>
              <a:t>Add			Less/minus	equals</a:t>
            </a:r>
            <a:endParaRPr lang="en-GB" sz="3200" dirty="0">
              <a:latin typeface="Comic Sans MS" pitchFamily="66" charset="0"/>
            </a:endParaRPr>
          </a:p>
        </p:txBody>
      </p:sp>
      <p:sp>
        <p:nvSpPr>
          <p:cNvPr id="17" name="TextBox 16"/>
          <p:cNvSpPr txBox="1"/>
          <p:nvPr/>
        </p:nvSpPr>
        <p:spPr>
          <a:xfrm>
            <a:off x="2627784" y="1772816"/>
            <a:ext cx="720080" cy="646331"/>
          </a:xfrm>
          <a:prstGeom prst="rect">
            <a:avLst/>
          </a:prstGeom>
          <a:noFill/>
        </p:spPr>
        <p:txBody>
          <a:bodyPr wrap="square" rtlCol="0">
            <a:spAutoFit/>
          </a:bodyPr>
          <a:lstStyle/>
          <a:p>
            <a:pPr algn="ctr"/>
            <a:r>
              <a:rPr lang="en-GB" sz="3600" dirty="0" smtClean="0">
                <a:latin typeface="Comic Sans MS" pitchFamily="66" charset="0"/>
              </a:rPr>
              <a:t>+</a:t>
            </a:r>
            <a:endParaRPr lang="en-GB" sz="3600" dirty="0">
              <a:latin typeface="Comic Sans MS" pitchFamily="66" charset="0"/>
            </a:endParaRPr>
          </a:p>
        </p:txBody>
      </p:sp>
      <p:sp>
        <p:nvSpPr>
          <p:cNvPr id="19" name="TextBox 18"/>
          <p:cNvSpPr txBox="1"/>
          <p:nvPr/>
        </p:nvSpPr>
        <p:spPr>
          <a:xfrm>
            <a:off x="2699792" y="3429000"/>
            <a:ext cx="720080" cy="646331"/>
          </a:xfrm>
          <a:prstGeom prst="rect">
            <a:avLst/>
          </a:prstGeom>
          <a:noFill/>
        </p:spPr>
        <p:txBody>
          <a:bodyPr wrap="square" rtlCol="0">
            <a:spAutoFit/>
          </a:bodyPr>
          <a:lstStyle/>
          <a:p>
            <a:pPr algn="ctr"/>
            <a:r>
              <a:rPr lang="en-GB" sz="3600" dirty="0" smtClean="0">
                <a:latin typeface="Comic Sans MS" pitchFamily="66" charset="0"/>
              </a:rPr>
              <a:t>+</a:t>
            </a:r>
            <a:endParaRPr lang="en-GB" sz="3600" dirty="0">
              <a:latin typeface="Comic Sans MS" pitchFamily="66" charset="0"/>
            </a:endParaRPr>
          </a:p>
        </p:txBody>
      </p:sp>
      <p:sp>
        <p:nvSpPr>
          <p:cNvPr id="20" name="TextBox 19"/>
          <p:cNvSpPr txBox="1"/>
          <p:nvPr/>
        </p:nvSpPr>
        <p:spPr>
          <a:xfrm>
            <a:off x="2699792" y="5157192"/>
            <a:ext cx="720080" cy="646331"/>
          </a:xfrm>
          <a:prstGeom prst="rect">
            <a:avLst/>
          </a:prstGeom>
          <a:noFill/>
        </p:spPr>
        <p:txBody>
          <a:bodyPr wrap="square" rtlCol="0">
            <a:spAutoFit/>
          </a:bodyPr>
          <a:lstStyle/>
          <a:p>
            <a:pPr algn="ctr"/>
            <a:r>
              <a:rPr lang="en-GB" sz="3600" dirty="0" smtClean="0">
                <a:latin typeface="Comic Sans MS" pitchFamily="66" charset="0"/>
              </a:rPr>
              <a:t>+</a:t>
            </a:r>
            <a:endParaRPr lang="en-GB" sz="3600" dirty="0">
              <a:latin typeface="Comic Sans MS" pitchFamily="66" charset="0"/>
            </a:endParaRPr>
          </a:p>
        </p:txBody>
      </p:sp>
      <p:sp>
        <p:nvSpPr>
          <p:cNvPr id="21" name="TextBox 20"/>
          <p:cNvSpPr txBox="1"/>
          <p:nvPr/>
        </p:nvSpPr>
        <p:spPr>
          <a:xfrm>
            <a:off x="5580112" y="1772816"/>
            <a:ext cx="1008112" cy="646331"/>
          </a:xfrm>
          <a:prstGeom prst="rect">
            <a:avLst/>
          </a:prstGeom>
          <a:noFill/>
        </p:spPr>
        <p:txBody>
          <a:bodyPr wrap="square" rtlCol="0">
            <a:spAutoFit/>
          </a:bodyPr>
          <a:lstStyle/>
          <a:p>
            <a:pPr algn="ctr"/>
            <a:r>
              <a:rPr lang="en-GB" sz="3600" b="1" dirty="0" smtClean="0"/>
              <a:t>=</a:t>
            </a:r>
            <a:endParaRPr lang="en-GB" sz="3600" b="1" dirty="0"/>
          </a:p>
        </p:txBody>
      </p:sp>
      <p:sp>
        <p:nvSpPr>
          <p:cNvPr id="22" name="TextBox 21"/>
          <p:cNvSpPr txBox="1"/>
          <p:nvPr/>
        </p:nvSpPr>
        <p:spPr>
          <a:xfrm>
            <a:off x="5724128" y="5085184"/>
            <a:ext cx="1008112" cy="646331"/>
          </a:xfrm>
          <a:prstGeom prst="rect">
            <a:avLst/>
          </a:prstGeom>
          <a:noFill/>
        </p:spPr>
        <p:txBody>
          <a:bodyPr wrap="square" rtlCol="0">
            <a:spAutoFit/>
          </a:bodyPr>
          <a:lstStyle/>
          <a:p>
            <a:pPr algn="ctr"/>
            <a:r>
              <a:rPr lang="en-GB" sz="3600" b="1" dirty="0" smtClean="0"/>
              <a:t>=</a:t>
            </a:r>
            <a:endParaRPr lang="en-GB" sz="3600" b="1" dirty="0"/>
          </a:p>
        </p:txBody>
      </p:sp>
      <p:sp>
        <p:nvSpPr>
          <p:cNvPr id="24" name="TextBox 23"/>
          <p:cNvSpPr txBox="1"/>
          <p:nvPr/>
        </p:nvSpPr>
        <p:spPr>
          <a:xfrm>
            <a:off x="5580112" y="3356992"/>
            <a:ext cx="1008112" cy="646331"/>
          </a:xfrm>
          <a:prstGeom prst="rect">
            <a:avLst/>
          </a:prstGeom>
          <a:noFill/>
        </p:spPr>
        <p:txBody>
          <a:bodyPr wrap="square" rtlCol="0">
            <a:spAutoFit/>
          </a:bodyPr>
          <a:lstStyle/>
          <a:p>
            <a:pPr algn="ctr"/>
            <a:r>
              <a:rPr lang="en-GB" sz="3600" b="1" dirty="0" smtClean="0"/>
              <a:t>=</a:t>
            </a:r>
            <a:endParaRPr lang="en-GB" sz="36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1000"/>
                                        <p:tgtEl>
                                          <p:spTgt spid="17"/>
                                        </p:tgtEl>
                                      </p:cBhvr>
                                    </p:animEffect>
                                    <p:anim calcmode="lin" valueType="num">
                                      <p:cBhvr>
                                        <p:cTn id="15" dur="1000" fill="hold"/>
                                        <p:tgtEl>
                                          <p:spTgt spid="17"/>
                                        </p:tgtEl>
                                        <p:attrNameLst>
                                          <p:attrName>ppt_x</p:attrName>
                                        </p:attrNameLst>
                                      </p:cBhvr>
                                      <p:tavLst>
                                        <p:tav tm="0">
                                          <p:val>
                                            <p:strVal val="#ppt_x"/>
                                          </p:val>
                                        </p:tav>
                                        <p:tav tm="100000">
                                          <p:val>
                                            <p:strVal val="#ppt_x"/>
                                          </p:val>
                                        </p:tav>
                                      </p:tavLst>
                                    </p:anim>
                                    <p:anim calcmode="lin" valueType="num">
                                      <p:cBhvr>
                                        <p:cTn id="1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1000"/>
                                        <p:tgtEl>
                                          <p:spTgt spid="21"/>
                                        </p:tgtEl>
                                      </p:cBhvr>
                                    </p:animEffect>
                                    <p:anim calcmode="lin" valueType="num">
                                      <p:cBhvr>
                                        <p:cTn id="29" dur="1000" fill="hold"/>
                                        <p:tgtEl>
                                          <p:spTgt spid="21"/>
                                        </p:tgtEl>
                                        <p:attrNameLst>
                                          <p:attrName>ppt_x</p:attrName>
                                        </p:attrNameLst>
                                      </p:cBhvr>
                                      <p:tavLst>
                                        <p:tav tm="0">
                                          <p:val>
                                            <p:strVal val="#ppt_x"/>
                                          </p:val>
                                        </p:tav>
                                        <p:tav tm="100000">
                                          <p:val>
                                            <p:strVal val="#ppt_x"/>
                                          </p:val>
                                        </p:tav>
                                      </p:tavLst>
                                    </p:anim>
                                    <p:anim calcmode="lin" valueType="num">
                                      <p:cBhvr>
                                        <p:cTn id="30"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0" presetClass="entr" presetSubtype="0"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edge">
                                      <p:cBhvr>
                                        <p:cTn id="35" dur="2000"/>
                                        <p:tgtEl>
                                          <p:spTgt spid="4"/>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1000"/>
                                        <p:tgtEl>
                                          <p:spTgt spid="9"/>
                                        </p:tgtEl>
                                      </p:cBhvr>
                                    </p:animEffect>
                                    <p:anim calcmode="lin" valueType="num">
                                      <p:cBhvr>
                                        <p:cTn id="41" dur="1000" fill="hold"/>
                                        <p:tgtEl>
                                          <p:spTgt spid="9"/>
                                        </p:tgtEl>
                                        <p:attrNameLst>
                                          <p:attrName>ppt_x</p:attrName>
                                        </p:attrNameLst>
                                      </p:cBhvr>
                                      <p:tavLst>
                                        <p:tav tm="0">
                                          <p:val>
                                            <p:strVal val="#ppt_x"/>
                                          </p:val>
                                        </p:tav>
                                        <p:tav tm="100000">
                                          <p:val>
                                            <p:strVal val="#ppt_x"/>
                                          </p:val>
                                        </p:tav>
                                      </p:tavLst>
                                    </p:anim>
                                    <p:anim calcmode="lin" valueType="num">
                                      <p:cBhvr>
                                        <p:cTn id="4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1000"/>
                                        <p:tgtEl>
                                          <p:spTgt spid="19"/>
                                        </p:tgtEl>
                                      </p:cBhvr>
                                    </p:animEffect>
                                    <p:anim calcmode="lin" valueType="num">
                                      <p:cBhvr>
                                        <p:cTn id="48" dur="1000" fill="hold"/>
                                        <p:tgtEl>
                                          <p:spTgt spid="19"/>
                                        </p:tgtEl>
                                        <p:attrNameLst>
                                          <p:attrName>ppt_x</p:attrName>
                                        </p:attrNameLst>
                                      </p:cBhvr>
                                      <p:tavLst>
                                        <p:tav tm="0">
                                          <p:val>
                                            <p:strVal val="#ppt_x"/>
                                          </p:val>
                                        </p:tav>
                                        <p:tav tm="100000">
                                          <p:val>
                                            <p:strVal val="#ppt_x"/>
                                          </p:val>
                                        </p:tav>
                                      </p:tavLst>
                                    </p:anim>
                                    <p:anim calcmode="lin" valueType="num">
                                      <p:cBhvr>
                                        <p:cTn id="4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1000"/>
                                        <p:tgtEl>
                                          <p:spTgt spid="10"/>
                                        </p:tgtEl>
                                      </p:cBhvr>
                                    </p:animEffect>
                                    <p:anim calcmode="lin" valueType="num">
                                      <p:cBhvr>
                                        <p:cTn id="55" dur="1000" fill="hold"/>
                                        <p:tgtEl>
                                          <p:spTgt spid="10"/>
                                        </p:tgtEl>
                                        <p:attrNameLst>
                                          <p:attrName>ppt_x</p:attrName>
                                        </p:attrNameLst>
                                      </p:cBhvr>
                                      <p:tavLst>
                                        <p:tav tm="0">
                                          <p:val>
                                            <p:strVal val="#ppt_x"/>
                                          </p:val>
                                        </p:tav>
                                        <p:tav tm="100000">
                                          <p:val>
                                            <p:strVal val="#ppt_x"/>
                                          </p:val>
                                        </p:tav>
                                      </p:tavLst>
                                    </p:anim>
                                    <p:anim calcmode="lin" valueType="num">
                                      <p:cBhvr>
                                        <p:cTn id="5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1000"/>
                                        <p:tgtEl>
                                          <p:spTgt spid="24"/>
                                        </p:tgtEl>
                                      </p:cBhvr>
                                    </p:animEffect>
                                    <p:anim calcmode="lin" valueType="num">
                                      <p:cBhvr>
                                        <p:cTn id="62" dur="1000" fill="hold"/>
                                        <p:tgtEl>
                                          <p:spTgt spid="24"/>
                                        </p:tgtEl>
                                        <p:attrNameLst>
                                          <p:attrName>ppt_x</p:attrName>
                                        </p:attrNameLst>
                                      </p:cBhvr>
                                      <p:tavLst>
                                        <p:tav tm="0">
                                          <p:val>
                                            <p:strVal val="#ppt_x"/>
                                          </p:val>
                                        </p:tav>
                                        <p:tav tm="100000">
                                          <p:val>
                                            <p:strVal val="#ppt_x"/>
                                          </p:val>
                                        </p:tav>
                                      </p:tavLst>
                                    </p:anim>
                                    <p:anim calcmode="lin" valueType="num">
                                      <p:cBhvr>
                                        <p:cTn id="63"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3" presetClass="entr" presetSubtype="10" fill="hold" nodeType="clickEffect">
                                  <p:stCondLst>
                                    <p:cond delay="0"/>
                                  </p:stCondLst>
                                  <p:childTnLst>
                                    <p:set>
                                      <p:cBhvr>
                                        <p:cTn id="67" dur="1" fill="hold">
                                          <p:stCondLst>
                                            <p:cond delay="0"/>
                                          </p:stCondLst>
                                        </p:cTn>
                                        <p:tgtEl>
                                          <p:spTgt spid="11"/>
                                        </p:tgtEl>
                                        <p:attrNameLst>
                                          <p:attrName>style.visibility</p:attrName>
                                        </p:attrNameLst>
                                      </p:cBhvr>
                                      <p:to>
                                        <p:strVal val="visible"/>
                                      </p:to>
                                    </p:set>
                                    <p:animEffect transition="in" filter="blinds(horizontal)">
                                      <p:cBhvr>
                                        <p:cTn id="68" dur="500"/>
                                        <p:tgtEl>
                                          <p:spTgt spid="11"/>
                                        </p:tgtEl>
                                      </p:cBhvr>
                                    </p:animEffect>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nodeType="click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fade">
                                      <p:cBhvr>
                                        <p:cTn id="73" dur="1000"/>
                                        <p:tgtEl>
                                          <p:spTgt spid="12"/>
                                        </p:tgtEl>
                                      </p:cBhvr>
                                    </p:animEffect>
                                    <p:anim calcmode="lin" valueType="num">
                                      <p:cBhvr>
                                        <p:cTn id="74" dur="1000" fill="hold"/>
                                        <p:tgtEl>
                                          <p:spTgt spid="12"/>
                                        </p:tgtEl>
                                        <p:attrNameLst>
                                          <p:attrName>ppt_x</p:attrName>
                                        </p:attrNameLst>
                                      </p:cBhvr>
                                      <p:tavLst>
                                        <p:tav tm="0">
                                          <p:val>
                                            <p:strVal val="#ppt_x"/>
                                          </p:val>
                                        </p:tav>
                                        <p:tav tm="100000">
                                          <p:val>
                                            <p:strVal val="#ppt_x"/>
                                          </p:val>
                                        </p:tav>
                                      </p:tavLst>
                                    </p:anim>
                                    <p:anim calcmode="lin" valueType="num">
                                      <p:cBhvr>
                                        <p:cTn id="7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grpId="0" nodeType="clickEffect">
                                  <p:stCondLst>
                                    <p:cond delay="0"/>
                                  </p:stCondLst>
                                  <p:childTnLst>
                                    <p:set>
                                      <p:cBhvr>
                                        <p:cTn id="79" dur="1" fill="hold">
                                          <p:stCondLst>
                                            <p:cond delay="0"/>
                                          </p:stCondLst>
                                        </p:cTn>
                                        <p:tgtEl>
                                          <p:spTgt spid="20"/>
                                        </p:tgtEl>
                                        <p:attrNameLst>
                                          <p:attrName>style.visibility</p:attrName>
                                        </p:attrNameLst>
                                      </p:cBhvr>
                                      <p:to>
                                        <p:strVal val="visible"/>
                                      </p:to>
                                    </p:set>
                                    <p:animEffect transition="in" filter="fade">
                                      <p:cBhvr>
                                        <p:cTn id="80" dur="1000"/>
                                        <p:tgtEl>
                                          <p:spTgt spid="20"/>
                                        </p:tgtEl>
                                      </p:cBhvr>
                                    </p:animEffect>
                                    <p:anim calcmode="lin" valueType="num">
                                      <p:cBhvr>
                                        <p:cTn id="81" dur="1000" fill="hold"/>
                                        <p:tgtEl>
                                          <p:spTgt spid="20"/>
                                        </p:tgtEl>
                                        <p:attrNameLst>
                                          <p:attrName>ppt_x</p:attrName>
                                        </p:attrNameLst>
                                      </p:cBhvr>
                                      <p:tavLst>
                                        <p:tav tm="0">
                                          <p:val>
                                            <p:strVal val="#ppt_x"/>
                                          </p:val>
                                        </p:tav>
                                        <p:tav tm="100000">
                                          <p:val>
                                            <p:strVal val="#ppt_x"/>
                                          </p:val>
                                        </p:tav>
                                      </p:tavLst>
                                    </p:anim>
                                    <p:anim calcmode="lin" valueType="num">
                                      <p:cBhvr>
                                        <p:cTn id="82"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42" presetClass="entr" presetSubtype="0" fill="hold" nodeType="clickEffect">
                                  <p:stCondLst>
                                    <p:cond delay="0"/>
                                  </p:stCondLst>
                                  <p:childTnLst>
                                    <p:set>
                                      <p:cBhvr>
                                        <p:cTn id="86" dur="1" fill="hold">
                                          <p:stCondLst>
                                            <p:cond delay="0"/>
                                          </p:stCondLst>
                                        </p:cTn>
                                        <p:tgtEl>
                                          <p:spTgt spid="13"/>
                                        </p:tgtEl>
                                        <p:attrNameLst>
                                          <p:attrName>style.visibility</p:attrName>
                                        </p:attrNameLst>
                                      </p:cBhvr>
                                      <p:to>
                                        <p:strVal val="visible"/>
                                      </p:to>
                                    </p:set>
                                    <p:animEffect transition="in" filter="fade">
                                      <p:cBhvr>
                                        <p:cTn id="87" dur="1000"/>
                                        <p:tgtEl>
                                          <p:spTgt spid="13"/>
                                        </p:tgtEl>
                                      </p:cBhvr>
                                    </p:animEffect>
                                    <p:anim calcmode="lin" valueType="num">
                                      <p:cBhvr>
                                        <p:cTn id="88" dur="1000" fill="hold"/>
                                        <p:tgtEl>
                                          <p:spTgt spid="13"/>
                                        </p:tgtEl>
                                        <p:attrNameLst>
                                          <p:attrName>ppt_x</p:attrName>
                                        </p:attrNameLst>
                                      </p:cBhvr>
                                      <p:tavLst>
                                        <p:tav tm="0">
                                          <p:val>
                                            <p:strVal val="#ppt_x"/>
                                          </p:val>
                                        </p:tav>
                                        <p:tav tm="100000">
                                          <p:val>
                                            <p:strVal val="#ppt_x"/>
                                          </p:val>
                                        </p:tav>
                                      </p:tavLst>
                                    </p:anim>
                                    <p:anim calcmode="lin" valueType="num">
                                      <p:cBhvr>
                                        <p:cTn id="8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42" presetClass="entr" presetSubtype="0" fill="hold" grpId="0" nodeType="click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fade">
                                      <p:cBhvr>
                                        <p:cTn id="94" dur="1000"/>
                                        <p:tgtEl>
                                          <p:spTgt spid="22"/>
                                        </p:tgtEl>
                                      </p:cBhvr>
                                    </p:animEffect>
                                    <p:anim calcmode="lin" valueType="num">
                                      <p:cBhvr>
                                        <p:cTn id="95" dur="1000" fill="hold"/>
                                        <p:tgtEl>
                                          <p:spTgt spid="22"/>
                                        </p:tgtEl>
                                        <p:attrNameLst>
                                          <p:attrName>ppt_x</p:attrName>
                                        </p:attrNameLst>
                                      </p:cBhvr>
                                      <p:tavLst>
                                        <p:tav tm="0">
                                          <p:val>
                                            <p:strVal val="#ppt_x"/>
                                          </p:val>
                                        </p:tav>
                                        <p:tav tm="100000">
                                          <p:val>
                                            <p:strVal val="#ppt_x"/>
                                          </p:val>
                                        </p:tav>
                                      </p:tavLst>
                                    </p:anim>
                                    <p:anim calcmode="lin" valueType="num">
                                      <p:cBhvr>
                                        <p:cTn id="9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1" presetClass="entr" presetSubtype="4" fill="hold" nodeType="clickEffect">
                                  <p:stCondLst>
                                    <p:cond delay="0"/>
                                  </p:stCondLst>
                                  <p:childTnLst>
                                    <p:set>
                                      <p:cBhvr>
                                        <p:cTn id="100" dur="1" fill="hold">
                                          <p:stCondLst>
                                            <p:cond delay="0"/>
                                          </p:stCondLst>
                                        </p:cTn>
                                        <p:tgtEl>
                                          <p:spTgt spid="14"/>
                                        </p:tgtEl>
                                        <p:attrNameLst>
                                          <p:attrName>style.visibility</p:attrName>
                                        </p:attrNameLst>
                                      </p:cBhvr>
                                      <p:to>
                                        <p:strVal val="visible"/>
                                      </p:to>
                                    </p:set>
                                    <p:animEffect transition="in" filter="wheel(4)">
                                      <p:cBhvr>
                                        <p:cTn id="101"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0" grpId="0"/>
      <p:bldP spid="21" grpId="0"/>
      <p:bldP spid="22"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4" descr="C:\Users\Sarah English\AppData\Local\Microsoft\Windows\Temporary Internet Files\Content.IE5\367FZVZ2\SHARK-pure[1].png"/>
          <p:cNvPicPr>
            <a:picLocks noChangeAspect="1" noChangeArrowheads="1"/>
          </p:cNvPicPr>
          <p:nvPr/>
        </p:nvPicPr>
        <p:blipFill>
          <a:blip r:embed="rId2" cstate="print"/>
          <a:srcRect/>
          <a:stretch>
            <a:fillRect/>
          </a:stretch>
        </p:blipFill>
        <p:spPr bwMode="auto">
          <a:xfrm>
            <a:off x="683568" y="3717032"/>
            <a:ext cx="1561953" cy="702228"/>
          </a:xfrm>
          <a:prstGeom prst="rect">
            <a:avLst/>
          </a:prstGeom>
          <a:noFill/>
        </p:spPr>
      </p:pic>
      <p:pic>
        <p:nvPicPr>
          <p:cNvPr id="6" name="Picture 4" descr="C:\Users\Sarah English\AppData\Local\Microsoft\Windows\Temporary Internet Files\Content.IE5\560A914K\Chick[1].jpg"/>
          <p:cNvPicPr>
            <a:picLocks noChangeAspect="1" noChangeArrowheads="1"/>
          </p:cNvPicPr>
          <p:nvPr/>
        </p:nvPicPr>
        <p:blipFill>
          <a:blip r:embed="rId3" cstate="print"/>
          <a:srcRect/>
          <a:stretch>
            <a:fillRect/>
          </a:stretch>
        </p:blipFill>
        <p:spPr bwMode="auto">
          <a:xfrm>
            <a:off x="4067944" y="3429000"/>
            <a:ext cx="865481" cy="1080120"/>
          </a:xfrm>
          <a:prstGeom prst="rect">
            <a:avLst/>
          </a:prstGeom>
          <a:noFill/>
        </p:spPr>
      </p:pic>
      <p:pic>
        <p:nvPicPr>
          <p:cNvPr id="7" name="Picture 2" descr="C:\Users\Sarah English\AppData\Local\Microsoft\Windows\Temporary Internet Files\Content.IE5\7TN1XLHV\snake-circles[1].png"/>
          <p:cNvPicPr>
            <a:picLocks noChangeAspect="1" noChangeArrowheads="1"/>
          </p:cNvPicPr>
          <p:nvPr/>
        </p:nvPicPr>
        <p:blipFill>
          <a:blip r:embed="rId4" cstate="print"/>
          <a:srcRect/>
          <a:stretch>
            <a:fillRect/>
          </a:stretch>
        </p:blipFill>
        <p:spPr bwMode="auto">
          <a:xfrm>
            <a:off x="7020272" y="3501008"/>
            <a:ext cx="1743030" cy="1039766"/>
          </a:xfrm>
          <a:prstGeom prst="rect">
            <a:avLst/>
          </a:prstGeom>
          <a:noFill/>
        </p:spPr>
      </p:pic>
      <p:pic>
        <p:nvPicPr>
          <p:cNvPr id="12" name="Picture 3" descr="C:\Users\Sarah English\AppData\Local\Microsoft\Windows\Temporary Internet Files\Content.IE5\367FZVZ2\fox-30802_640[1].png"/>
          <p:cNvPicPr>
            <a:picLocks noChangeAspect="1" noChangeArrowheads="1"/>
          </p:cNvPicPr>
          <p:nvPr/>
        </p:nvPicPr>
        <p:blipFill>
          <a:blip r:embed="rId5" cstate="print"/>
          <a:srcRect/>
          <a:stretch>
            <a:fillRect/>
          </a:stretch>
        </p:blipFill>
        <p:spPr bwMode="auto">
          <a:xfrm>
            <a:off x="1115616" y="5365790"/>
            <a:ext cx="936103" cy="903925"/>
          </a:xfrm>
          <a:prstGeom prst="rect">
            <a:avLst/>
          </a:prstGeom>
          <a:noFill/>
        </p:spPr>
      </p:pic>
      <p:sp>
        <p:nvSpPr>
          <p:cNvPr id="15" name="TextBox 14"/>
          <p:cNvSpPr txBox="1"/>
          <p:nvPr/>
        </p:nvSpPr>
        <p:spPr>
          <a:xfrm>
            <a:off x="683568" y="188640"/>
            <a:ext cx="7920880" cy="1077218"/>
          </a:xfrm>
          <a:prstGeom prst="rect">
            <a:avLst/>
          </a:prstGeom>
          <a:noFill/>
        </p:spPr>
        <p:txBody>
          <a:bodyPr wrap="square" rtlCol="0">
            <a:spAutoFit/>
          </a:bodyPr>
          <a:lstStyle/>
          <a:p>
            <a:r>
              <a:rPr lang="en-GB" sz="3200" dirty="0" smtClean="0">
                <a:latin typeface="Comic Sans MS" pitchFamily="66" charset="0"/>
              </a:rPr>
              <a:t>Plus	 </a:t>
            </a:r>
            <a:r>
              <a:rPr lang="en-GB" sz="3200" b="1" dirty="0" smtClean="0">
                <a:solidFill>
                  <a:srgbClr val="009900"/>
                </a:solidFill>
                <a:latin typeface="Comic Sans MS" pitchFamily="66" charset="0"/>
              </a:rPr>
              <a:t>+</a:t>
            </a:r>
            <a:r>
              <a:rPr lang="en-GB" sz="3200" dirty="0" smtClean="0">
                <a:latin typeface="Comic Sans MS" pitchFamily="66" charset="0"/>
              </a:rPr>
              <a:t>		</a:t>
            </a:r>
            <a:r>
              <a:rPr lang="en-GB" sz="3200" dirty="0" err="1" smtClean="0">
                <a:latin typeface="Comic Sans MS" pitchFamily="66" charset="0"/>
              </a:rPr>
              <a:t>moins</a:t>
            </a:r>
            <a:r>
              <a:rPr lang="en-GB" sz="3200" dirty="0" smtClean="0">
                <a:latin typeface="Comic Sans MS" pitchFamily="66" charset="0"/>
              </a:rPr>
              <a:t> 	</a:t>
            </a:r>
            <a:r>
              <a:rPr lang="en-GB" sz="3200" b="1" dirty="0" smtClean="0">
                <a:solidFill>
                  <a:srgbClr val="009900"/>
                </a:solidFill>
                <a:latin typeface="Comic Sans MS" pitchFamily="66" charset="0"/>
              </a:rPr>
              <a:t>-</a:t>
            </a:r>
            <a:r>
              <a:rPr lang="en-GB" sz="3200" dirty="0" smtClean="0">
                <a:latin typeface="Comic Sans MS" pitchFamily="66" charset="0"/>
              </a:rPr>
              <a:t>	</a:t>
            </a:r>
            <a:r>
              <a:rPr lang="en-GB" sz="3200" dirty="0" err="1" smtClean="0">
                <a:latin typeface="Comic Sans MS" pitchFamily="66" charset="0"/>
              </a:rPr>
              <a:t>égale</a:t>
            </a:r>
            <a:r>
              <a:rPr lang="en-GB" sz="3200" dirty="0" smtClean="0">
                <a:latin typeface="Comic Sans MS" pitchFamily="66" charset="0"/>
              </a:rPr>
              <a:t> 	</a:t>
            </a:r>
            <a:r>
              <a:rPr lang="en-GB" sz="3200" b="1" dirty="0" smtClean="0">
                <a:solidFill>
                  <a:srgbClr val="009900"/>
                </a:solidFill>
                <a:latin typeface="Comic Sans MS" pitchFamily="66" charset="0"/>
              </a:rPr>
              <a:t>=</a:t>
            </a:r>
          </a:p>
          <a:p>
            <a:r>
              <a:rPr lang="en-GB" sz="3200" dirty="0" smtClean="0">
                <a:latin typeface="Comic Sans MS" pitchFamily="66" charset="0"/>
              </a:rPr>
              <a:t>Add			Less/minus	equals</a:t>
            </a:r>
            <a:endParaRPr lang="en-GB" sz="3200" dirty="0">
              <a:latin typeface="Comic Sans MS" pitchFamily="66" charset="0"/>
            </a:endParaRPr>
          </a:p>
        </p:txBody>
      </p:sp>
      <p:sp>
        <p:nvSpPr>
          <p:cNvPr id="17" name="TextBox 16"/>
          <p:cNvSpPr txBox="1"/>
          <p:nvPr/>
        </p:nvSpPr>
        <p:spPr>
          <a:xfrm>
            <a:off x="2483768" y="2060848"/>
            <a:ext cx="720080" cy="646331"/>
          </a:xfrm>
          <a:prstGeom prst="rect">
            <a:avLst/>
          </a:prstGeom>
          <a:noFill/>
        </p:spPr>
        <p:txBody>
          <a:bodyPr wrap="square" rtlCol="0">
            <a:spAutoFit/>
          </a:bodyPr>
          <a:lstStyle/>
          <a:p>
            <a:pPr algn="ctr"/>
            <a:r>
              <a:rPr lang="en-GB" sz="3600" dirty="0" smtClean="0">
                <a:latin typeface="Comic Sans MS" pitchFamily="66" charset="0"/>
              </a:rPr>
              <a:t>+</a:t>
            </a:r>
            <a:endParaRPr lang="en-GB" sz="3600" dirty="0">
              <a:latin typeface="Comic Sans MS" pitchFamily="66" charset="0"/>
            </a:endParaRPr>
          </a:p>
        </p:txBody>
      </p:sp>
      <p:sp>
        <p:nvSpPr>
          <p:cNvPr id="18" name="TextBox 17"/>
          <p:cNvSpPr txBox="1"/>
          <p:nvPr/>
        </p:nvSpPr>
        <p:spPr>
          <a:xfrm>
            <a:off x="2555776" y="3717032"/>
            <a:ext cx="720080" cy="646331"/>
          </a:xfrm>
          <a:prstGeom prst="rect">
            <a:avLst/>
          </a:prstGeom>
          <a:noFill/>
        </p:spPr>
        <p:txBody>
          <a:bodyPr wrap="square" rtlCol="0">
            <a:spAutoFit/>
          </a:bodyPr>
          <a:lstStyle/>
          <a:p>
            <a:pPr algn="ctr"/>
            <a:r>
              <a:rPr lang="en-GB" sz="3600" dirty="0" smtClean="0">
                <a:latin typeface="Comic Sans MS" pitchFamily="66" charset="0"/>
              </a:rPr>
              <a:t>+</a:t>
            </a:r>
            <a:endParaRPr lang="en-GB" sz="3600" dirty="0">
              <a:latin typeface="Comic Sans MS" pitchFamily="66" charset="0"/>
            </a:endParaRPr>
          </a:p>
        </p:txBody>
      </p:sp>
      <p:sp>
        <p:nvSpPr>
          <p:cNvPr id="20" name="TextBox 19"/>
          <p:cNvSpPr txBox="1"/>
          <p:nvPr/>
        </p:nvSpPr>
        <p:spPr>
          <a:xfrm>
            <a:off x="2555776" y="5589240"/>
            <a:ext cx="720080" cy="646331"/>
          </a:xfrm>
          <a:prstGeom prst="rect">
            <a:avLst/>
          </a:prstGeom>
          <a:noFill/>
        </p:spPr>
        <p:txBody>
          <a:bodyPr wrap="square" rtlCol="0">
            <a:spAutoFit/>
          </a:bodyPr>
          <a:lstStyle/>
          <a:p>
            <a:pPr algn="ctr"/>
            <a:r>
              <a:rPr lang="en-GB" sz="3600" dirty="0" smtClean="0">
                <a:latin typeface="Comic Sans MS" pitchFamily="66" charset="0"/>
              </a:rPr>
              <a:t>+</a:t>
            </a:r>
            <a:endParaRPr lang="en-GB" sz="3600" dirty="0">
              <a:latin typeface="Comic Sans MS" pitchFamily="66" charset="0"/>
            </a:endParaRPr>
          </a:p>
        </p:txBody>
      </p:sp>
      <p:sp>
        <p:nvSpPr>
          <p:cNvPr id="21" name="TextBox 20"/>
          <p:cNvSpPr txBox="1"/>
          <p:nvPr/>
        </p:nvSpPr>
        <p:spPr>
          <a:xfrm>
            <a:off x="5436096" y="2060848"/>
            <a:ext cx="1008112" cy="646331"/>
          </a:xfrm>
          <a:prstGeom prst="rect">
            <a:avLst/>
          </a:prstGeom>
          <a:noFill/>
        </p:spPr>
        <p:txBody>
          <a:bodyPr wrap="square" rtlCol="0">
            <a:spAutoFit/>
          </a:bodyPr>
          <a:lstStyle/>
          <a:p>
            <a:pPr algn="ctr"/>
            <a:r>
              <a:rPr lang="en-GB" sz="3600" b="1" dirty="0" smtClean="0"/>
              <a:t>=</a:t>
            </a:r>
            <a:endParaRPr lang="en-GB" sz="3600" b="1" dirty="0"/>
          </a:p>
        </p:txBody>
      </p:sp>
      <p:sp>
        <p:nvSpPr>
          <p:cNvPr id="22" name="TextBox 21"/>
          <p:cNvSpPr txBox="1"/>
          <p:nvPr/>
        </p:nvSpPr>
        <p:spPr>
          <a:xfrm>
            <a:off x="5580112" y="5517232"/>
            <a:ext cx="1008112" cy="646331"/>
          </a:xfrm>
          <a:prstGeom prst="rect">
            <a:avLst/>
          </a:prstGeom>
          <a:noFill/>
        </p:spPr>
        <p:txBody>
          <a:bodyPr wrap="square" rtlCol="0">
            <a:spAutoFit/>
          </a:bodyPr>
          <a:lstStyle/>
          <a:p>
            <a:pPr algn="ctr"/>
            <a:r>
              <a:rPr lang="en-GB" sz="3600" b="1" dirty="0" smtClean="0"/>
              <a:t>=</a:t>
            </a:r>
            <a:endParaRPr lang="en-GB" sz="3600" b="1" dirty="0"/>
          </a:p>
        </p:txBody>
      </p:sp>
      <p:sp>
        <p:nvSpPr>
          <p:cNvPr id="23" name="TextBox 22"/>
          <p:cNvSpPr txBox="1"/>
          <p:nvPr/>
        </p:nvSpPr>
        <p:spPr>
          <a:xfrm>
            <a:off x="5580112" y="3717032"/>
            <a:ext cx="1008112" cy="646331"/>
          </a:xfrm>
          <a:prstGeom prst="rect">
            <a:avLst/>
          </a:prstGeom>
          <a:noFill/>
        </p:spPr>
        <p:txBody>
          <a:bodyPr wrap="square" rtlCol="0">
            <a:spAutoFit/>
          </a:bodyPr>
          <a:lstStyle/>
          <a:p>
            <a:pPr algn="ctr"/>
            <a:r>
              <a:rPr lang="en-GB" sz="3600" b="1" dirty="0" smtClean="0"/>
              <a:t>=</a:t>
            </a:r>
            <a:endParaRPr lang="en-GB" sz="3600" b="1" dirty="0"/>
          </a:p>
        </p:txBody>
      </p:sp>
      <p:pic>
        <p:nvPicPr>
          <p:cNvPr id="25" name="Picture 3" descr="C:\Users\Sarah English\AppData\Local\Microsoft\Windows\Temporary Internet Files\Content.IE5\K8V2DNVY\white-dove-159498_640[1].png"/>
          <p:cNvPicPr>
            <a:picLocks noChangeAspect="1" noChangeArrowheads="1"/>
          </p:cNvPicPr>
          <p:nvPr/>
        </p:nvPicPr>
        <p:blipFill>
          <a:blip r:embed="rId6" cstate="print"/>
          <a:srcRect/>
          <a:stretch>
            <a:fillRect/>
          </a:stretch>
        </p:blipFill>
        <p:spPr bwMode="auto">
          <a:xfrm>
            <a:off x="3683028" y="5229200"/>
            <a:ext cx="1465035" cy="1259014"/>
          </a:xfrm>
          <a:prstGeom prst="rect">
            <a:avLst/>
          </a:prstGeom>
          <a:noFill/>
        </p:spPr>
      </p:pic>
      <p:pic>
        <p:nvPicPr>
          <p:cNvPr id="26" name="Picture 2" descr="C:\Users\Sarah English\AppData\Local\Microsoft\Windows\Temporary Internet Files\Content.IE5\GGTS2H3C\Machovka-Pink-pig[1].png"/>
          <p:cNvPicPr>
            <a:picLocks noChangeAspect="1" noChangeArrowheads="1"/>
          </p:cNvPicPr>
          <p:nvPr/>
        </p:nvPicPr>
        <p:blipFill>
          <a:blip r:embed="rId7" cstate="print"/>
          <a:srcRect/>
          <a:stretch>
            <a:fillRect/>
          </a:stretch>
        </p:blipFill>
        <p:spPr bwMode="auto">
          <a:xfrm>
            <a:off x="7165920" y="5373216"/>
            <a:ext cx="1421134" cy="940317"/>
          </a:xfrm>
          <a:prstGeom prst="rect">
            <a:avLst/>
          </a:prstGeom>
          <a:noFill/>
        </p:spPr>
      </p:pic>
      <p:pic>
        <p:nvPicPr>
          <p:cNvPr id="27" name="Picture 2" descr="C:\Users\Sarah English\AppData\Local\Microsoft\Windows\Temporary Internet Files\Content.IE5\367FZVZ2\black_cat[1].png"/>
          <p:cNvPicPr>
            <a:picLocks noChangeAspect="1" noChangeArrowheads="1"/>
          </p:cNvPicPr>
          <p:nvPr/>
        </p:nvPicPr>
        <p:blipFill>
          <a:blip r:embed="rId8" cstate="print"/>
          <a:srcRect/>
          <a:stretch>
            <a:fillRect/>
          </a:stretch>
        </p:blipFill>
        <p:spPr bwMode="auto">
          <a:xfrm>
            <a:off x="971600" y="1772816"/>
            <a:ext cx="950409" cy="1124744"/>
          </a:xfrm>
          <a:prstGeom prst="rect">
            <a:avLst/>
          </a:prstGeom>
          <a:noFill/>
        </p:spPr>
      </p:pic>
      <p:pic>
        <p:nvPicPr>
          <p:cNvPr id="28" name="Picture 3" descr="C:\Users\Sarah English\AppData\Local\Microsoft\Windows\Temporary Internet Files\Content.IE5\K8V2DNVY\white-dove-159498_640[1].png"/>
          <p:cNvPicPr>
            <a:picLocks noChangeAspect="1" noChangeArrowheads="1"/>
          </p:cNvPicPr>
          <p:nvPr/>
        </p:nvPicPr>
        <p:blipFill>
          <a:blip r:embed="rId6" cstate="print"/>
          <a:srcRect/>
          <a:stretch>
            <a:fillRect/>
          </a:stretch>
        </p:blipFill>
        <p:spPr bwMode="auto">
          <a:xfrm>
            <a:off x="3707904" y="1700808"/>
            <a:ext cx="1465035" cy="1259014"/>
          </a:xfrm>
          <a:prstGeom prst="rect">
            <a:avLst/>
          </a:prstGeom>
          <a:noFill/>
        </p:spPr>
      </p:pic>
      <p:pic>
        <p:nvPicPr>
          <p:cNvPr id="29" name="Picture 9" descr="C:\Users\Sarah English\AppData\Local\Microsoft\Windows\Temporary Internet Files\Content.IE5\7TN1XLHV\1401833208[1].png"/>
          <p:cNvPicPr>
            <a:picLocks noChangeAspect="1" noChangeArrowheads="1"/>
          </p:cNvPicPr>
          <p:nvPr/>
        </p:nvPicPr>
        <p:blipFill>
          <a:blip r:embed="rId9" cstate="print"/>
          <a:srcRect/>
          <a:stretch>
            <a:fillRect/>
          </a:stretch>
        </p:blipFill>
        <p:spPr bwMode="auto">
          <a:xfrm>
            <a:off x="6804248" y="1556792"/>
            <a:ext cx="1973998" cy="137933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1000"/>
                                        <p:tgtEl>
                                          <p:spTgt spid="17"/>
                                        </p:tgtEl>
                                      </p:cBhvr>
                                    </p:animEffect>
                                    <p:anim calcmode="lin" valueType="num">
                                      <p:cBhvr>
                                        <p:cTn id="14" dur="1000" fill="hold"/>
                                        <p:tgtEl>
                                          <p:spTgt spid="17"/>
                                        </p:tgtEl>
                                        <p:attrNameLst>
                                          <p:attrName>ppt_x</p:attrName>
                                        </p:attrNameLst>
                                      </p:cBhvr>
                                      <p:tavLst>
                                        <p:tav tm="0">
                                          <p:val>
                                            <p:strVal val="#ppt_x"/>
                                          </p:val>
                                        </p:tav>
                                        <p:tav tm="100000">
                                          <p:val>
                                            <p:strVal val="#ppt_x"/>
                                          </p:val>
                                        </p:tav>
                                      </p:tavLst>
                                    </p:anim>
                                    <p:anim calcmode="lin" valueType="num">
                                      <p:cBhvr>
                                        <p:cTn id="15"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additive="base">
                                        <p:cTn id="20" dur="500" fill="hold"/>
                                        <p:tgtEl>
                                          <p:spTgt spid="28"/>
                                        </p:tgtEl>
                                        <p:attrNameLst>
                                          <p:attrName>ppt_x</p:attrName>
                                        </p:attrNameLst>
                                      </p:cBhvr>
                                      <p:tavLst>
                                        <p:tav tm="0">
                                          <p:val>
                                            <p:strVal val="#ppt_x"/>
                                          </p:val>
                                        </p:tav>
                                        <p:tav tm="100000">
                                          <p:val>
                                            <p:strVal val="#ppt_x"/>
                                          </p:val>
                                        </p:tav>
                                      </p:tavLst>
                                    </p:anim>
                                    <p:anim calcmode="lin" valueType="num">
                                      <p:cBhvr additive="base">
                                        <p:cTn id="21"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1000"/>
                                        <p:tgtEl>
                                          <p:spTgt spid="21"/>
                                        </p:tgtEl>
                                      </p:cBhvr>
                                    </p:animEffect>
                                    <p:anim calcmode="lin" valueType="num">
                                      <p:cBhvr>
                                        <p:cTn id="27" dur="1000" fill="hold"/>
                                        <p:tgtEl>
                                          <p:spTgt spid="21"/>
                                        </p:tgtEl>
                                        <p:attrNameLst>
                                          <p:attrName>ppt_x</p:attrName>
                                        </p:attrNameLst>
                                      </p:cBhvr>
                                      <p:tavLst>
                                        <p:tav tm="0">
                                          <p:val>
                                            <p:strVal val="#ppt_x"/>
                                          </p:val>
                                        </p:tav>
                                        <p:tav tm="100000">
                                          <p:val>
                                            <p:strVal val="#ppt_x"/>
                                          </p:val>
                                        </p:tav>
                                      </p:tavLst>
                                    </p:anim>
                                    <p:anim calcmode="lin" valueType="num">
                                      <p:cBhvr>
                                        <p:cTn id="28"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1" presetClass="entr" presetSubtype="0" fill="hold" nodeType="click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770" decel="100000"/>
                                        <p:tgtEl>
                                          <p:spTgt spid="29"/>
                                        </p:tgtEl>
                                      </p:cBhvr>
                                    </p:animEffect>
                                    <p:animScale>
                                      <p:cBhvr>
                                        <p:cTn id="34" dur="770" decel="100000"/>
                                        <p:tgtEl>
                                          <p:spTgt spid="29"/>
                                        </p:tgtEl>
                                      </p:cBhvr>
                                      <p:from x="10000" y="10000"/>
                                      <p:to x="200000" y="450000"/>
                                    </p:animScale>
                                    <p:animScale>
                                      <p:cBhvr>
                                        <p:cTn id="35" dur="1230" accel="100000" fill="hold">
                                          <p:stCondLst>
                                            <p:cond delay="770"/>
                                          </p:stCondLst>
                                        </p:cTn>
                                        <p:tgtEl>
                                          <p:spTgt spid="29"/>
                                        </p:tgtEl>
                                      </p:cBhvr>
                                      <p:from x="200000" y="450000"/>
                                      <p:to x="100000" y="100000"/>
                                    </p:animScale>
                                    <p:set>
                                      <p:cBhvr>
                                        <p:cTn id="36" dur="770" fill="hold"/>
                                        <p:tgtEl>
                                          <p:spTgt spid="29"/>
                                        </p:tgtEl>
                                        <p:attrNameLst>
                                          <p:attrName>ppt_x</p:attrName>
                                        </p:attrNameLst>
                                      </p:cBhvr>
                                      <p:to>
                                        <p:strVal val="(0.5)"/>
                                      </p:to>
                                    </p:set>
                                    <p:anim from="(0.5)" to="(#ppt_x)" calcmode="lin" valueType="num">
                                      <p:cBhvr>
                                        <p:cTn id="37" dur="1230" accel="100000" fill="hold">
                                          <p:stCondLst>
                                            <p:cond delay="770"/>
                                          </p:stCondLst>
                                        </p:cTn>
                                        <p:tgtEl>
                                          <p:spTgt spid="29"/>
                                        </p:tgtEl>
                                        <p:attrNameLst>
                                          <p:attrName>ppt_x</p:attrName>
                                        </p:attrNameLst>
                                      </p:cBhvr>
                                    </p:anim>
                                    <p:set>
                                      <p:cBhvr>
                                        <p:cTn id="38" dur="770" fill="hold"/>
                                        <p:tgtEl>
                                          <p:spTgt spid="29"/>
                                        </p:tgtEl>
                                        <p:attrNameLst>
                                          <p:attrName>ppt_y</p:attrName>
                                        </p:attrNameLst>
                                      </p:cBhvr>
                                      <p:to>
                                        <p:strVal val="(#ppt_y+0.4)"/>
                                      </p:to>
                                    </p:set>
                                    <p:anim from="(#ppt_y+0.4)" to="(#ppt_y)" calcmode="lin" valueType="num">
                                      <p:cBhvr>
                                        <p:cTn id="39" dur="1230" accel="100000" fill="hold">
                                          <p:stCondLst>
                                            <p:cond delay="770"/>
                                          </p:stCondLst>
                                        </p:cTn>
                                        <p:tgtEl>
                                          <p:spTgt spid="29"/>
                                        </p:tgtEl>
                                        <p:attrNameLst>
                                          <p:attrName>ppt_y</p:attrName>
                                        </p:attrNameLst>
                                      </p:cBhvr>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500" fill="hold"/>
                                        <p:tgtEl>
                                          <p:spTgt spid="5"/>
                                        </p:tgtEl>
                                        <p:attrNameLst>
                                          <p:attrName>ppt_x</p:attrName>
                                        </p:attrNameLst>
                                      </p:cBhvr>
                                      <p:tavLst>
                                        <p:tav tm="0">
                                          <p:val>
                                            <p:strVal val="#ppt_x"/>
                                          </p:val>
                                        </p:tav>
                                        <p:tav tm="100000">
                                          <p:val>
                                            <p:strVal val="#ppt_x"/>
                                          </p:val>
                                        </p:tav>
                                      </p:tavLst>
                                    </p:anim>
                                    <p:anim calcmode="lin" valueType="num">
                                      <p:cBhvr additive="base">
                                        <p:cTn id="4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1000"/>
                                        <p:tgtEl>
                                          <p:spTgt spid="18"/>
                                        </p:tgtEl>
                                      </p:cBhvr>
                                    </p:animEffect>
                                    <p:anim calcmode="lin" valueType="num">
                                      <p:cBhvr>
                                        <p:cTn id="51" dur="1000" fill="hold"/>
                                        <p:tgtEl>
                                          <p:spTgt spid="18"/>
                                        </p:tgtEl>
                                        <p:attrNameLst>
                                          <p:attrName>ppt_x</p:attrName>
                                        </p:attrNameLst>
                                      </p:cBhvr>
                                      <p:tavLst>
                                        <p:tav tm="0">
                                          <p:val>
                                            <p:strVal val="#ppt_x"/>
                                          </p:val>
                                        </p:tav>
                                        <p:tav tm="100000">
                                          <p:val>
                                            <p:strVal val="#ppt_x"/>
                                          </p:val>
                                        </p:tav>
                                      </p:tavLst>
                                    </p:anim>
                                    <p:anim calcmode="lin" valueType="num">
                                      <p:cBhvr>
                                        <p:cTn id="52"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6"/>
                                        </p:tgtEl>
                                        <p:attrNameLst>
                                          <p:attrName>style.visibility</p:attrName>
                                        </p:attrNameLst>
                                      </p:cBhvr>
                                      <p:to>
                                        <p:strVal val="visible"/>
                                      </p:to>
                                    </p:set>
                                    <p:anim calcmode="lin" valueType="num">
                                      <p:cBhvr additive="base">
                                        <p:cTn id="57" dur="500" fill="hold"/>
                                        <p:tgtEl>
                                          <p:spTgt spid="6"/>
                                        </p:tgtEl>
                                        <p:attrNameLst>
                                          <p:attrName>ppt_x</p:attrName>
                                        </p:attrNameLst>
                                      </p:cBhvr>
                                      <p:tavLst>
                                        <p:tav tm="0">
                                          <p:val>
                                            <p:strVal val="#ppt_x"/>
                                          </p:val>
                                        </p:tav>
                                        <p:tav tm="100000">
                                          <p:val>
                                            <p:strVal val="#ppt_x"/>
                                          </p:val>
                                        </p:tav>
                                      </p:tavLst>
                                    </p:anim>
                                    <p:anim calcmode="lin" valueType="num">
                                      <p:cBhvr additive="base">
                                        <p:cTn id="5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1000"/>
                                        <p:tgtEl>
                                          <p:spTgt spid="23"/>
                                        </p:tgtEl>
                                      </p:cBhvr>
                                    </p:animEffect>
                                    <p:anim calcmode="lin" valueType="num">
                                      <p:cBhvr>
                                        <p:cTn id="64" dur="1000" fill="hold"/>
                                        <p:tgtEl>
                                          <p:spTgt spid="23"/>
                                        </p:tgtEl>
                                        <p:attrNameLst>
                                          <p:attrName>ppt_x</p:attrName>
                                        </p:attrNameLst>
                                      </p:cBhvr>
                                      <p:tavLst>
                                        <p:tav tm="0">
                                          <p:val>
                                            <p:strVal val="#ppt_x"/>
                                          </p:val>
                                        </p:tav>
                                        <p:tav tm="100000">
                                          <p:val>
                                            <p:strVal val="#ppt_x"/>
                                          </p:val>
                                        </p:tav>
                                      </p:tavLst>
                                    </p:anim>
                                    <p:anim calcmode="lin" valueType="num">
                                      <p:cBhvr>
                                        <p:cTn id="65"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15" presetClass="entr" presetSubtype="0" fill="hold" nodeType="clickEffect">
                                  <p:stCondLst>
                                    <p:cond delay="0"/>
                                  </p:stCondLst>
                                  <p:childTnLst>
                                    <p:set>
                                      <p:cBhvr>
                                        <p:cTn id="69" dur="1" fill="hold">
                                          <p:stCondLst>
                                            <p:cond delay="0"/>
                                          </p:stCondLst>
                                        </p:cTn>
                                        <p:tgtEl>
                                          <p:spTgt spid="7"/>
                                        </p:tgtEl>
                                        <p:attrNameLst>
                                          <p:attrName>style.visibility</p:attrName>
                                        </p:attrNameLst>
                                      </p:cBhvr>
                                      <p:to>
                                        <p:strVal val="visible"/>
                                      </p:to>
                                    </p:set>
                                    <p:anim calcmode="lin" valueType="num">
                                      <p:cBhvr>
                                        <p:cTn id="70" dur="1000" fill="hold"/>
                                        <p:tgtEl>
                                          <p:spTgt spid="7"/>
                                        </p:tgtEl>
                                        <p:attrNameLst>
                                          <p:attrName>ppt_w</p:attrName>
                                        </p:attrNameLst>
                                      </p:cBhvr>
                                      <p:tavLst>
                                        <p:tav tm="0">
                                          <p:val>
                                            <p:fltVal val="0"/>
                                          </p:val>
                                        </p:tav>
                                        <p:tav tm="100000">
                                          <p:val>
                                            <p:strVal val="#ppt_w"/>
                                          </p:val>
                                        </p:tav>
                                      </p:tavLst>
                                    </p:anim>
                                    <p:anim calcmode="lin" valueType="num">
                                      <p:cBhvr>
                                        <p:cTn id="71" dur="1000" fill="hold"/>
                                        <p:tgtEl>
                                          <p:spTgt spid="7"/>
                                        </p:tgtEl>
                                        <p:attrNameLst>
                                          <p:attrName>ppt_h</p:attrName>
                                        </p:attrNameLst>
                                      </p:cBhvr>
                                      <p:tavLst>
                                        <p:tav tm="0">
                                          <p:val>
                                            <p:fltVal val="0"/>
                                          </p:val>
                                        </p:tav>
                                        <p:tav tm="100000">
                                          <p:val>
                                            <p:strVal val="#ppt_h"/>
                                          </p:val>
                                        </p:tav>
                                      </p:tavLst>
                                    </p:anim>
                                    <p:anim calcmode="lin" valueType="num">
                                      <p:cBhvr>
                                        <p:cTn id="72"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73" dur="1000" fill="hold"/>
                                        <p:tgtEl>
                                          <p:spTgt spid="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nodeType="click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500" fill="hold"/>
                                        <p:tgtEl>
                                          <p:spTgt spid="12"/>
                                        </p:tgtEl>
                                        <p:attrNameLst>
                                          <p:attrName>ppt_x</p:attrName>
                                        </p:attrNameLst>
                                      </p:cBhvr>
                                      <p:tavLst>
                                        <p:tav tm="0">
                                          <p:val>
                                            <p:strVal val="#ppt_x"/>
                                          </p:val>
                                        </p:tav>
                                        <p:tav tm="100000">
                                          <p:val>
                                            <p:strVal val="#ppt_x"/>
                                          </p:val>
                                        </p:tav>
                                      </p:tavLst>
                                    </p:anim>
                                    <p:anim calcmode="lin" valueType="num">
                                      <p:cBhvr additive="base">
                                        <p:cTn id="7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20"/>
                                        </p:tgtEl>
                                        <p:attrNameLst>
                                          <p:attrName>style.visibility</p:attrName>
                                        </p:attrNameLst>
                                      </p:cBhvr>
                                      <p:to>
                                        <p:strVal val="visible"/>
                                      </p:to>
                                    </p:set>
                                    <p:animEffect transition="in" filter="fade">
                                      <p:cBhvr>
                                        <p:cTn id="84" dur="1000"/>
                                        <p:tgtEl>
                                          <p:spTgt spid="20"/>
                                        </p:tgtEl>
                                      </p:cBhvr>
                                    </p:animEffect>
                                    <p:anim calcmode="lin" valueType="num">
                                      <p:cBhvr>
                                        <p:cTn id="85" dur="1000" fill="hold"/>
                                        <p:tgtEl>
                                          <p:spTgt spid="20"/>
                                        </p:tgtEl>
                                        <p:attrNameLst>
                                          <p:attrName>ppt_x</p:attrName>
                                        </p:attrNameLst>
                                      </p:cBhvr>
                                      <p:tavLst>
                                        <p:tav tm="0">
                                          <p:val>
                                            <p:strVal val="#ppt_x"/>
                                          </p:val>
                                        </p:tav>
                                        <p:tav tm="100000">
                                          <p:val>
                                            <p:strVal val="#ppt_x"/>
                                          </p:val>
                                        </p:tav>
                                      </p:tavLst>
                                    </p:anim>
                                    <p:anim calcmode="lin" valueType="num">
                                      <p:cBhvr>
                                        <p:cTn id="86"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nodeType="clickEffect">
                                  <p:stCondLst>
                                    <p:cond delay="0"/>
                                  </p:stCondLst>
                                  <p:childTnLst>
                                    <p:set>
                                      <p:cBhvr>
                                        <p:cTn id="90" dur="1" fill="hold">
                                          <p:stCondLst>
                                            <p:cond delay="0"/>
                                          </p:stCondLst>
                                        </p:cTn>
                                        <p:tgtEl>
                                          <p:spTgt spid="25"/>
                                        </p:tgtEl>
                                        <p:attrNameLst>
                                          <p:attrName>style.visibility</p:attrName>
                                        </p:attrNameLst>
                                      </p:cBhvr>
                                      <p:to>
                                        <p:strVal val="visible"/>
                                      </p:to>
                                    </p:set>
                                    <p:anim calcmode="lin" valueType="num">
                                      <p:cBhvr additive="base">
                                        <p:cTn id="91" dur="500" fill="hold"/>
                                        <p:tgtEl>
                                          <p:spTgt spid="25"/>
                                        </p:tgtEl>
                                        <p:attrNameLst>
                                          <p:attrName>ppt_x</p:attrName>
                                        </p:attrNameLst>
                                      </p:cBhvr>
                                      <p:tavLst>
                                        <p:tav tm="0">
                                          <p:val>
                                            <p:strVal val="#ppt_x"/>
                                          </p:val>
                                        </p:tav>
                                        <p:tav tm="100000">
                                          <p:val>
                                            <p:strVal val="#ppt_x"/>
                                          </p:val>
                                        </p:tav>
                                      </p:tavLst>
                                    </p:anim>
                                    <p:anim calcmode="lin" valueType="num">
                                      <p:cBhvr additive="base">
                                        <p:cTn id="9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42" presetClass="entr" presetSubtype="0" fill="hold" grpId="0" nodeType="click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fade">
                                      <p:cBhvr>
                                        <p:cTn id="97" dur="1000"/>
                                        <p:tgtEl>
                                          <p:spTgt spid="22"/>
                                        </p:tgtEl>
                                      </p:cBhvr>
                                    </p:animEffect>
                                    <p:anim calcmode="lin" valueType="num">
                                      <p:cBhvr>
                                        <p:cTn id="98" dur="1000" fill="hold"/>
                                        <p:tgtEl>
                                          <p:spTgt spid="22"/>
                                        </p:tgtEl>
                                        <p:attrNameLst>
                                          <p:attrName>ppt_x</p:attrName>
                                        </p:attrNameLst>
                                      </p:cBhvr>
                                      <p:tavLst>
                                        <p:tav tm="0">
                                          <p:val>
                                            <p:strVal val="#ppt_x"/>
                                          </p:val>
                                        </p:tav>
                                        <p:tav tm="100000">
                                          <p:val>
                                            <p:strVal val="#ppt_x"/>
                                          </p:val>
                                        </p:tav>
                                      </p:tavLst>
                                    </p:anim>
                                    <p:anim calcmode="lin" valueType="num">
                                      <p:cBhvr>
                                        <p:cTn id="9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50" presetClass="entr" presetSubtype="0" decel="100000" fill="hold" nodeType="clickEffect">
                                  <p:stCondLst>
                                    <p:cond delay="0"/>
                                  </p:stCondLst>
                                  <p:childTnLst>
                                    <p:set>
                                      <p:cBhvr>
                                        <p:cTn id="103" dur="1" fill="hold">
                                          <p:stCondLst>
                                            <p:cond delay="0"/>
                                          </p:stCondLst>
                                        </p:cTn>
                                        <p:tgtEl>
                                          <p:spTgt spid="26"/>
                                        </p:tgtEl>
                                        <p:attrNameLst>
                                          <p:attrName>style.visibility</p:attrName>
                                        </p:attrNameLst>
                                      </p:cBhvr>
                                      <p:to>
                                        <p:strVal val="visible"/>
                                      </p:to>
                                    </p:set>
                                    <p:anim calcmode="lin" valueType="num">
                                      <p:cBhvr>
                                        <p:cTn id="104" dur="1000" fill="hold"/>
                                        <p:tgtEl>
                                          <p:spTgt spid="26"/>
                                        </p:tgtEl>
                                        <p:attrNameLst>
                                          <p:attrName>ppt_w</p:attrName>
                                        </p:attrNameLst>
                                      </p:cBhvr>
                                      <p:tavLst>
                                        <p:tav tm="0">
                                          <p:val>
                                            <p:strVal val="#ppt_w+.3"/>
                                          </p:val>
                                        </p:tav>
                                        <p:tav tm="100000">
                                          <p:val>
                                            <p:strVal val="#ppt_w"/>
                                          </p:val>
                                        </p:tav>
                                      </p:tavLst>
                                    </p:anim>
                                    <p:anim calcmode="lin" valueType="num">
                                      <p:cBhvr>
                                        <p:cTn id="105" dur="1000" fill="hold"/>
                                        <p:tgtEl>
                                          <p:spTgt spid="26"/>
                                        </p:tgtEl>
                                        <p:attrNameLst>
                                          <p:attrName>ppt_h</p:attrName>
                                        </p:attrNameLst>
                                      </p:cBhvr>
                                      <p:tavLst>
                                        <p:tav tm="0">
                                          <p:val>
                                            <p:strVal val="#ppt_h"/>
                                          </p:val>
                                        </p:tav>
                                        <p:tav tm="100000">
                                          <p:val>
                                            <p:strVal val="#ppt_h"/>
                                          </p:val>
                                        </p:tav>
                                      </p:tavLst>
                                    </p:anim>
                                    <p:animEffect transition="in" filter="fade">
                                      <p:cBhvr>
                                        <p:cTn id="106"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0" grpId="0"/>
      <p:bldP spid="21" grpId="0"/>
      <p:bldP spid="22"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Les </a:t>
            </a:r>
            <a:r>
              <a:rPr lang="en-GB" dirty="0" err="1" smtClean="0"/>
              <a:t>couleurs</a:t>
            </a:r>
            <a:r>
              <a:rPr lang="en-GB" dirty="0" smtClean="0"/>
              <a:t> et les </a:t>
            </a:r>
            <a:r>
              <a:rPr lang="en-GB" dirty="0" err="1" smtClean="0"/>
              <a:t>numeros</a:t>
            </a:r>
            <a:endParaRPr lang="en-GB" dirty="0"/>
          </a:p>
        </p:txBody>
      </p:sp>
      <p:sp>
        <p:nvSpPr>
          <p:cNvPr id="3" name="Subtitle 2"/>
          <p:cNvSpPr>
            <a:spLocks noGrp="1"/>
          </p:cNvSpPr>
          <p:nvPr>
            <p:ph type="subTitle" idx="1"/>
          </p:nvPr>
        </p:nvSpPr>
        <p:spPr/>
        <p:txBody>
          <a:bodyPr/>
          <a:lstStyle/>
          <a:p>
            <a:endParaRPr lang="en-GB"/>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Using colours with clothes</a:t>
            </a:r>
            <a:endParaRPr lang="en-GB" dirty="0"/>
          </a:p>
        </p:txBody>
      </p:sp>
      <p:sp>
        <p:nvSpPr>
          <p:cNvPr id="3" name="Subtitle 2"/>
          <p:cNvSpPr>
            <a:spLocks noGrp="1"/>
          </p:cNvSpPr>
          <p:nvPr>
            <p:ph type="subTitle" idx="1"/>
          </p:nvPr>
        </p:nvSpPr>
        <p:spPr/>
        <p:txBody>
          <a:bodyPr/>
          <a:lstStyle/>
          <a:p>
            <a:endParaRPr lang="en-GB"/>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118616358"/>
              </p:ext>
            </p:extLst>
          </p:nvPr>
        </p:nvGraphicFramePr>
        <p:xfrm>
          <a:off x="395536" y="188640"/>
          <a:ext cx="8496944" cy="6549410"/>
        </p:xfrm>
        <a:graphic>
          <a:graphicData uri="http://schemas.openxmlformats.org/drawingml/2006/table">
            <a:tbl>
              <a:tblPr firstRow="1" bandRow="1">
                <a:tableStyleId>{5C22544A-7EE6-4342-B048-85BDC9FD1C3A}</a:tableStyleId>
              </a:tblPr>
              <a:tblGrid>
                <a:gridCol w="8496944"/>
              </a:tblGrid>
              <a:tr h="392450">
                <a:tc>
                  <a:txBody>
                    <a:bodyPr/>
                    <a:lstStyle/>
                    <a:p>
                      <a:pPr algn="ctr"/>
                      <a:r>
                        <a:rPr lang="en-GB" sz="1400" dirty="0" smtClean="0">
                          <a:latin typeface="Comic Sans MS" pitchFamily="66" charset="0"/>
                        </a:rPr>
                        <a:t>Teacher notes:  Activity suggestions for</a:t>
                      </a:r>
                      <a:r>
                        <a:rPr lang="en-GB" sz="1400" baseline="0" dirty="0" smtClean="0">
                          <a:latin typeface="Comic Sans MS" pitchFamily="66" charset="0"/>
                        </a:rPr>
                        <a:t> vocabulary consolidation</a:t>
                      </a:r>
                      <a:endParaRPr lang="en-GB" sz="1400" dirty="0">
                        <a:latin typeface="Comic Sans MS" pitchFamily="66" charset="0"/>
                      </a:endParaRPr>
                    </a:p>
                  </a:txBody>
                  <a:tcPr/>
                </a:tc>
              </a:tr>
              <a:tr h="399639">
                <a:tc>
                  <a:txBody>
                    <a:bodyPr/>
                    <a:lstStyle/>
                    <a:p>
                      <a:r>
                        <a:rPr lang="en-GB" sz="1400" dirty="0" smtClean="0">
                          <a:latin typeface="Comic Sans MS" pitchFamily="66" charset="0"/>
                        </a:rPr>
                        <a:t>1.  Independent Pair</a:t>
                      </a:r>
                      <a:r>
                        <a:rPr lang="en-GB" sz="1400" baseline="0" dirty="0" smtClean="0">
                          <a:latin typeface="Comic Sans MS" pitchFamily="66" charset="0"/>
                        </a:rPr>
                        <a:t> work:  Simple snap games using sets of colours, text cards, animal pictures, numbers etc. according to the year group/class/ability.</a:t>
                      </a:r>
                      <a:endParaRPr lang="en-GB" sz="1400" dirty="0">
                        <a:latin typeface="Comic Sans MS" pitchFamily="66" charset="0"/>
                      </a:endParaRPr>
                    </a:p>
                  </a:txBody>
                  <a:tcPr/>
                </a:tc>
              </a:tr>
              <a:tr h="432048">
                <a:tc>
                  <a:txBody>
                    <a:bodyPr/>
                    <a:lstStyle/>
                    <a:p>
                      <a:r>
                        <a:rPr lang="en-GB" sz="1400" dirty="0" smtClean="0">
                          <a:latin typeface="Comic Sans MS" pitchFamily="66" charset="0"/>
                        </a:rPr>
                        <a:t>2.  Colour/animal/number bingo: using pre-laminated Lot</a:t>
                      </a:r>
                      <a:r>
                        <a:rPr lang="en-GB" sz="1400" baseline="0" dirty="0" smtClean="0">
                          <a:latin typeface="Comic Sans MS" pitchFamily="66" charset="0"/>
                        </a:rPr>
                        <a:t>to cards.  A confident child can take over from the class teacher, sticking the colour card up on the board after he/she has called it out. (Easy to check answers afterwards)</a:t>
                      </a:r>
                      <a:endParaRPr lang="en-GB" sz="1400" dirty="0">
                        <a:latin typeface="Comic Sans MS" pitchFamily="66" charset="0"/>
                      </a:endParaRPr>
                    </a:p>
                  </a:txBody>
                  <a:tcPr/>
                </a:tc>
              </a:tr>
              <a:tr h="432048">
                <a:tc>
                  <a:txBody>
                    <a:bodyPr/>
                    <a:lstStyle/>
                    <a:p>
                      <a:r>
                        <a:rPr lang="en-GB" sz="1400" baseline="0" dirty="0" smtClean="0">
                          <a:latin typeface="Comic Sans MS" pitchFamily="66" charset="0"/>
                        </a:rPr>
                        <a:t>3.  Frère Jacques song:  Lightbulb Languages resource can be used to sing the colours to a familiar tune.</a:t>
                      </a:r>
                      <a:endParaRPr lang="en-GB" sz="1400" dirty="0">
                        <a:latin typeface="Comic Sans MS" pitchFamily="66" charset="0"/>
                      </a:endParaRPr>
                    </a:p>
                  </a:txBody>
                  <a:tcPr/>
                </a:tc>
              </a:tr>
              <a:tr h="432048">
                <a:tc>
                  <a:txBody>
                    <a:bodyPr/>
                    <a:lstStyle/>
                    <a:p>
                      <a:r>
                        <a:rPr lang="en-GB" sz="1400" dirty="0" smtClean="0">
                          <a:latin typeface="Comic Sans MS" pitchFamily="66" charset="0"/>
                        </a:rPr>
                        <a:t>4.  Frère Jacques song can be used as a model for the children to create their own version of the song using</a:t>
                      </a:r>
                      <a:r>
                        <a:rPr lang="en-GB" sz="1400" baseline="0" dirty="0" smtClean="0">
                          <a:latin typeface="Comic Sans MS" pitchFamily="66" charset="0"/>
                        </a:rPr>
                        <a:t> the grid </a:t>
                      </a:r>
                      <a:r>
                        <a:rPr lang="en-GB" sz="1400" i="1" baseline="0" dirty="0" smtClean="0">
                          <a:latin typeface="Comic Sans MS" pitchFamily="66" charset="0"/>
                        </a:rPr>
                        <a:t>(</a:t>
                      </a:r>
                      <a:r>
                        <a:rPr lang="en-GB" sz="1400" i="1" baseline="0" dirty="0" smtClean="0">
                          <a:solidFill>
                            <a:srgbClr val="FF0000"/>
                          </a:solidFill>
                          <a:latin typeface="Comic Sans MS" pitchFamily="66" charset="0"/>
                        </a:rPr>
                        <a:t>SAE resource to be uploaded with examples</a:t>
                      </a:r>
                      <a:r>
                        <a:rPr lang="en-GB" sz="1400" i="1" baseline="0" dirty="0" smtClean="0">
                          <a:latin typeface="Comic Sans MS" pitchFamily="66" charset="0"/>
                        </a:rPr>
                        <a:t>).</a:t>
                      </a:r>
                      <a:endParaRPr lang="en-GB" sz="1400" i="1" dirty="0">
                        <a:latin typeface="Comic Sans MS" pitchFamily="66" charset="0"/>
                      </a:endParaRPr>
                    </a:p>
                  </a:txBody>
                  <a:tcPr/>
                </a:tc>
              </a:tr>
              <a:tr h="648072">
                <a:tc>
                  <a:txBody>
                    <a:bodyPr/>
                    <a:lstStyle/>
                    <a:p>
                      <a:r>
                        <a:rPr lang="en-GB" sz="1400" dirty="0" smtClean="0">
                          <a:latin typeface="Comic Sans MS" pitchFamily="66" charset="0"/>
                        </a:rPr>
                        <a:t>2.  Stick up the colour flashcards on the board</a:t>
                      </a:r>
                      <a:r>
                        <a:rPr lang="en-GB" sz="1400" baseline="0" dirty="0" smtClean="0">
                          <a:latin typeface="Comic Sans MS" pitchFamily="66" charset="0"/>
                        </a:rPr>
                        <a:t> and read out the colour sequence.  Children must place their text cards in the same sequence.  Younger children can do this activity with mini colour cards. Only put the cards on the board once the children have had time to look and decide.</a:t>
                      </a:r>
                      <a:endParaRPr lang="en-GB" sz="1400" dirty="0">
                        <a:latin typeface="Comic Sans MS" pitchFamily="66" charset="0"/>
                      </a:endParaRPr>
                    </a:p>
                  </a:txBody>
                  <a:tcPr/>
                </a:tc>
              </a:tr>
              <a:tr h="360040">
                <a:tc>
                  <a:txBody>
                    <a:bodyPr/>
                    <a:lstStyle/>
                    <a:p>
                      <a:r>
                        <a:rPr lang="en-GB" sz="1400" dirty="0" smtClean="0">
                          <a:latin typeface="Comic Sans MS" pitchFamily="66" charset="0"/>
                        </a:rPr>
                        <a:t>4.  Children</a:t>
                      </a:r>
                      <a:r>
                        <a:rPr lang="en-GB" sz="1400" baseline="0" dirty="0" smtClean="0">
                          <a:latin typeface="Comic Sans MS" pitchFamily="66" charset="0"/>
                        </a:rPr>
                        <a:t> work in pairs : One child makes a sequence with mini colour cards or orally for his/her partner to find the correct text cards and order them correctly.</a:t>
                      </a:r>
                      <a:endParaRPr lang="en-GB" sz="1400" dirty="0">
                        <a:latin typeface="Comic Sans MS" pitchFamily="66" charset="0"/>
                      </a:endParaRPr>
                    </a:p>
                  </a:txBody>
                  <a:tcPr/>
                </a:tc>
              </a:tr>
              <a:tr h="575448">
                <a:tc>
                  <a:txBody>
                    <a:bodyPr/>
                    <a:lstStyle/>
                    <a:p>
                      <a:r>
                        <a:rPr lang="en-GB" sz="1400" dirty="0" smtClean="0">
                          <a:latin typeface="Comic Sans MS" pitchFamily="66" charset="0"/>
                        </a:rPr>
                        <a:t>5. </a:t>
                      </a:r>
                      <a:r>
                        <a:rPr lang="en-GB" sz="1400" baseline="0" dirty="0" smtClean="0">
                          <a:latin typeface="Comic Sans MS" pitchFamily="66" charset="0"/>
                        </a:rPr>
                        <a:t> Children work in groups:  One child is the caller of the sequence.  The rest of the group races to see who can get the answer the quickest.  The winner takes over as caller, or children can take it in turns.</a:t>
                      </a:r>
                      <a:endParaRPr lang="en-GB" sz="1400" dirty="0">
                        <a:latin typeface="Comic Sans MS" pitchFamily="66" charset="0"/>
                      </a:endParaRPr>
                    </a:p>
                  </a:txBody>
                  <a:tcPr/>
                </a:tc>
              </a:tr>
              <a:tr h="677380">
                <a:tc>
                  <a:txBody>
                    <a:bodyPr/>
                    <a:lstStyle/>
                    <a:p>
                      <a:r>
                        <a:rPr lang="en-GB" sz="1400" dirty="0" smtClean="0">
                          <a:latin typeface="Comic Sans MS" pitchFamily="66" charset="0"/>
                        </a:rPr>
                        <a:t>6.  Once</a:t>
                      </a:r>
                      <a:r>
                        <a:rPr lang="en-GB" sz="1400" baseline="0" dirty="0" smtClean="0">
                          <a:latin typeface="Comic Sans MS" pitchFamily="66" charset="0"/>
                        </a:rPr>
                        <a:t> the children have learnt colours, numbers and either animals, body parts or clothing words, the idea of agreement can be practised using some of the above activities. For example, read out short sentences for the children to put together either as a human sentence in front of the class or in pairs with mini picture or text cards. E.g. Un ours </a:t>
                      </a:r>
                      <a:r>
                        <a:rPr lang="en-GB" sz="1400" baseline="0" dirty="0" err="1" smtClean="0">
                          <a:latin typeface="Comic Sans MS" pitchFamily="66" charset="0"/>
                        </a:rPr>
                        <a:t>marron</a:t>
                      </a:r>
                      <a:r>
                        <a:rPr lang="en-GB" sz="1400" baseline="0" dirty="0" smtClean="0">
                          <a:latin typeface="Comic Sans MS" pitchFamily="66" charset="0"/>
                        </a:rPr>
                        <a:t>, un ours noir, </a:t>
                      </a:r>
                      <a:r>
                        <a:rPr lang="en-GB" sz="1400" baseline="0" dirty="0" err="1" smtClean="0">
                          <a:latin typeface="Comic Sans MS" pitchFamily="66" charset="0"/>
                        </a:rPr>
                        <a:t>quatre</a:t>
                      </a:r>
                      <a:r>
                        <a:rPr lang="en-GB" sz="1400" baseline="0" dirty="0" smtClean="0">
                          <a:latin typeface="Comic Sans MS" pitchFamily="66" charset="0"/>
                        </a:rPr>
                        <a:t> ours </a:t>
                      </a:r>
                      <a:r>
                        <a:rPr lang="en-GB" sz="1400" baseline="0" dirty="0" err="1" smtClean="0">
                          <a:latin typeface="Comic Sans MS" pitchFamily="66" charset="0"/>
                        </a:rPr>
                        <a:t>blancs</a:t>
                      </a:r>
                      <a:r>
                        <a:rPr lang="en-GB" sz="1400" baseline="0" dirty="0" smtClean="0">
                          <a:latin typeface="Comic Sans MS" pitchFamily="66" charset="0"/>
                        </a:rPr>
                        <a:t>, un pied orange, </a:t>
                      </a:r>
                      <a:r>
                        <a:rPr lang="en-GB" sz="1400" baseline="0" dirty="0" err="1" smtClean="0">
                          <a:latin typeface="Comic Sans MS" pitchFamily="66" charset="0"/>
                        </a:rPr>
                        <a:t>deux</a:t>
                      </a:r>
                      <a:r>
                        <a:rPr lang="en-GB" sz="1400" baseline="0" dirty="0" smtClean="0">
                          <a:latin typeface="Comic Sans MS" pitchFamily="66" charset="0"/>
                        </a:rPr>
                        <a:t> </a:t>
                      </a:r>
                      <a:r>
                        <a:rPr lang="en-GB" sz="1400" baseline="0" dirty="0" err="1" smtClean="0">
                          <a:latin typeface="Comic Sans MS" pitchFamily="66" charset="0"/>
                        </a:rPr>
                        <a:t>pieds</a:t>
                      </a:r>
                      <a:r>
                        <a:rPr lang="en-GB" sz="1400" baseline="0" dirty="0" smtClean="0">
                          <a:latin typeface="Comic Sans MS" pitchFamily="66" charset="0"/>
                        </a:rPr>
                        <a:t> bleus, </a:t>
                      </a:r>
                      <a:r>
                        <a:rPr lang="en-GB" sz="1400" baseline="0" dirty="0" err="1" smtClean="0">
                          <a:latin typeface="Comic Sans MS" pitchFamily="66" charset="0"/>
                        </a:rPr>
                        <a:t>cinq</a:t>
                      </a:r>
                      <a:r>
                        <a:rPr lang="en-GB" sz="1400" baseline="0" dirty="0" smtClean="0">
                          <a:latin typeface="Comic Sans MS" pitchFamily="66" charset="0"/>
                        </a:rPr>
                        <a:t> </a:t>
                      </a:r>
                      <a:r>
                        <a:rPr lang="en-GB" sz="1400" baseline="0" dirty="0" err="1" smtClean="0">
                          <a:latin typeface="Comic Sans MS" pitchFamily="66" charset="0"/>
                        </a:rPr>
                        <a:t>têtes</a:t>
                      </a:r>
                      <a:r>
                        <a:rPr lang="en-GB" sz="1400" baseline="0" dirty="0" smtClean="0">
                          <a:latin typeface="Comic Sans MS" pitchFamily="66" charset="0"/>
                        </a:rPr>
                        <a:t> </a:t>
                      </a:r>
                      <a:r>
                        <a:rPr lang="en-GB" sz="1400" baseline="0" dirty="0" err="1" smtClean="0">
                          <a:latin typeface="Comic Sans MS" pitchFamily="66" charset="0"/>
                        </a:rPr>
                        <a:t>violettes</a:t>
                      </a:r>
                      <a:r>
                        <a:rPr lang="en-GB" sz="1400" baseline="0" dirty="0" smtClean="0">
                          <a:latin typeface="Comic Sans MS" pitchFamily="66" charset="0"/>
                        </a:rPr>
                        <a:t>, un </a:t>
                      </a:r>
                      <a:r>
                        <a:rPr lang="en-GB" sz="1400" baseline="0" dirty="0" err="1" smtClean="0">
                          <a:latin typeface="Comic Sans MS" pitchFamily="66" charset="0"/>
                        </a:rPr>
                        <a:t>pantalon</a:t>
                      </a:r>
                      <a:r>
                        <a:rPr lang="en-GB" sz="1400" baseline="0" dirty="0" smtClean="0">
                          <a:latin typeface="Comic Sans MS" pitchFamily="66" charset="0"/>
                        </a:rPr>
                        <a:t> bleu, </a:t>
                      </a:r>
                      <a:r>
                        <a:rPr lang="en-GB" sz="1400" baseline="0" dirty="0" err="1" smtClean="0">
                          <a:latin typeface="Comic Sans MS" pitchFamily="66" charset="0"/>
                        </a:rPr>
                        <a:t>une</a:t>
                      </a:r>
                      <a:r>
                        <a:rPr lang="en-GB" sz="1400" baseline="0" dirty="0" smtClean="0">
                          <a:latin typeface="Comic Sans MS" pitchFamily="66" charset="0"/>
                        </a:rPr>
                        <a:t> chemise blanche. (Yrs 4 – 6)</a:t>
                      </a:r>
                      <a:endParaRPr lang="en-GB" sz="1400" dirty="0">
                        <a:latin typeface="Comic Sans MS" pitchFamily="66" charset="0"/>
                      </a:endParaRPr>
                    </a:p>
                  </a:txBody>
                  <a:tcPr/>
                </a:tc>
              </a:tr>
              <a:tr h="677380">
                <a:tc>
                  <a:txBody>
                    <a:bodyPr/>
                    <a:lstStyle/>
                    <a:p>
                      <a:r>
                        <a:rPr lang="en-GB" sz="1400" dirty="0" smtClean="0">
                          <a:latin typeface="Comic Sans MS" pitchFamily="66" charset="0"/>
                        </a:rPr>
                        <a:t>7.  Write</a:t>
                      </a:r>
                      <a:r>
                        <a:rPr lang="en-GB" sz="1400" baseline="0" dirty="0" smtClean="0">
                          <a:latin typeface="Comic Sans MS" pitchFamily="66" charset="0"/>
                        </a:rPr>
                        <a:t> up some sentences on the white board for children to correct e.g. six ours </a:t>
                      </a:r>
                      <a:r>
                        <a:rPr lang="en-GB" sz="1400" baseline="0" dirty="0" err="1" smtClean="0">
                          <a:latin typeface="Comic Sans MS" pitchFamily="66" charset="0"/>
                        </a:rPr>
                        <a:t>blanc</a:t>
                      </a:r>
                      <a:r>
                        <a:rPr lang="en-GB" sz="1400" baseline="0" dirty="0" smtClean="0">
                          <a:latin typeface="Comic Sans MS" pitchFamily="66" charset="0"/>
                        </a:rPr>
                        <a:t> would become six ours </a:t>
                      </a:r>
                      <a:r>
                        <a:rPr lang="en-GB" sz="1400" baseline="0" dirty="0" err="1" smtClean="0">
                          <a:latin typeface="Comic Sans MS" pitchFamily="66" charset="0"/>
                        </a:rPr>
                        <a:t>blancs</a:t>
                      </a:r>
                      <a:r>
                        <a:rPr lang="en-GB" sz="1400" baseline="0" dirty="0" smtClean="0">
                          <a:latin typeface="Comic Sans MS" pitchFamily="66" charset="0"/>
                        </a:rPr>
                        <a:t>.  </a:t>
                      </a:r>
                      <a:r>
                        <a:rPr lang="en-GB" sz="1400" baseline="0" dirty="0" err="1" smtClean="0">
                          <a:latin typeface="Comic Sans MS" pitchFamily="66" charset="0"/>
                        </a:rPr>
                        <a:t>Trois</a:t>
                      </a:r>
                      <a:r>
                        <a:rPr lang="en-GB" sz="1400" baseline="0" dirty="0" smtClean="0">
                          <a:latin typeface="Comic Sans MS" pitchFamily="66" charset="0"/>
                        </a:rPr>
                        <a:t> chemises </a:t>
                      </a:r>
                      <a:r>
                        <a:rPr lang="en-GB" sz="1400" baseline="0" dirty="0" err="1" smtClean="0">
                          <a:latin typeface="Comic Sans MS" pitchFamily="66" charset="0"/>
                        </a:rPr>
                        <a:t>vert</a:t>
                      </a:r>
                      <a:r>
                        <a:rPr lang="en-GB" sz="1400" baseline="0" dirty="0" smtClean="0">
                          <a:latin typeface="Comic Sans MS" pitchFamily="66" charset="0"/>
                        </a:rPr>
                        <a:t> would become </a:t>
                      </a:r>
                      <a:r>
                        <a:rPr lang="en-GB" sz="1400" baseline="0" dirty="0" err="1" smtClean="0">
                          <a:latin typeface="Comic Sans MS" pitchFamily="66" charset="0"/>
                        </a:rPr>
                        <a:t>Trois</a:t>
                      </a:r>
                      <a:r>
                        <a:rPr lang="en-GB" sz="1400" baseline="0" dirty="0" smtClean="0">
                          <a:latin typeface="Comic Sans MS" pitchFamily="66" charset="0"/>
                        </a:rPr>
                        <a:t> chemises </a:t>
                      </a:r>
                      <a:r>
                        <a:rPr lang="en-GB" sz="1400" baseline="0" dirty="0" err="1" smtClean="0">
                          <a:latin typeface="Comic Sans MS" pitchFamily="66" charset="0"/>
                        </a:rPr>
                        <a:t>vertes</a:t>
                      </a:r>
                      <a:r>
                        <a:rPr lang="en-GB" sz="1400" baseline="0" dirty="0" smtClean="0">
                          <a:latin typeface="Comic Sans MS" pitchFamily="66" charset="0"/>
                        </a:rPr>
                        <a:t>. This will help them with agreements both in the singular and plural. (Yrs 4 – 6)</a:t>
                      </a:r>
                      <a:endParaRPr lang="en-GB" sz="1400" dirty="0">
                        <a:latin typeface="Comic Sans MS" pitchFamily="66" charset="0"/>
                      </a:endParaRPr>
                    </a:p>
                  </a:txBody>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743304960"/>
              </p:ext>
            </p:extLst>
          </p:nvPr>
        </p:nvGraphicFramePr>
        <p:xfrm>
          <a:off x="395536" y="188640"/>
          <a:ext cx="8496944" cy="6705209"/>
        </p:xfrm>
        <a:graphic>
          <a:graphicData uri="http://schemas.openxmlformats.org/drawingml/2006/table">
            <a:tbl>
              <a:tblPr firstRow="1" bandRow="1">
                <a:tableStyleId>{5C22544A-7EE6-4342-B048-85BDC9FD1C3A}</a:tableStyleId>
              </a:tblPr>
              <a:tblGrid>
                <a:gridCol w="8496944"/>
              </a:tblGrid>
              <a:tr h="392450">
                <a:tc>
                  <a:txBody>
                    <a:bodyPr/>
                    <a:lstStyle/>
                    <a:p>
                      <a:pPr algn="ctr"/>
                      <a:r>
                        <a:rPr lang="en-GB" sz="1400" dirty="0" smtClean="0">
                          <a:latin typeface="Comic Sans MS" pitchFamily="66" charset="0"/>
                        </a:rPr>
                        <a:t>Teacher notes:  Activity suggestions for vocabulary</a:t>
                      </a:r>
                      <a:r>
                        <a:rPr lang="en-GB" sz="1400" baseline="0" dirty="0" smtClean="0">
                          <a:latin typeface="Comic Sans MS" pitchFamily="66" charset="0"/>
                        </a:rPr>
                        <a:t> consolidation</a:t>
                      </a:r>
                      <a:endParaRPr lang="en-GB" sz="1400" dirty="0">
                        <a:latin typeface="Comic Sans MS" pitchFamily="66" charset="0"/>
                      </a:endParaRPr>
                    </a:p>
                  </a:txBody>
                  <a:tcPr/>
                </a:tc>
              </a:tr>
              <a:tr h="399639">
                <a:tc>
                  <a:txBody>
                    <a:bodyPr/>
                    <a:lstStyle/>
                    <a:p>
                      <a:r>
                        <a:rPr lang="en-GB" sz="1400" dirty="0" smtClean="0">
                          <a:latin typeface="Comic Sans MS" pitchFamily="66" charset="0"/>
                        </a:rPr>
                        <a:t>8.  Group work:  Happy Families.  Print out the cards and make up sets for</a:t>
                      </a:r>
                      <a:r>
                        <a:rPr lang="en-GB" sz="1400" baseline="0" dirty="0" smtClean="0">
                          <a:latin typeface="Comic Sans MS" pitchFamily="66" charset="0"/>
                        </a:rPr>
                        <a:t> children to play the game.</a:t>
                      </a:r>
                      <a:endParaRPr lang="en-GB" sz="1400" dirty="0">
                        <a:latin typeface="Comic Sans MS" pitchFamily="66" charset="0"/>
                      </a:endParaRPr>
                    </a:p>
                  </a:txBody>
                  <a:tcPr/>
                </a:tc>
              </a:tr>
              <a:tr h="432048">
                <a:tc>
                  <a:txBody>
                    <a:bodyPr/>
                    <a:lstStyle/>
                    <a:p>
                      <a:r>
                        <a:rPr lang="en-GB" sz="1400" dirty="0" smtClean="0">
                          <a:latin typeface="Comic Sans MS" pitchFamily="66" charset="0"/>
                        </a:rPr>
                        <a:t>9.  Pass the parcel:  Sit</a:t>
                      </a:r>
                      <a:r>
                        <a:rPr lang="en-GB" sz="1400" baseline="0" dirty="0" smtClean="0">
                          <a:latin typeface="Comic Sans MS" pitchFamily="66" charset="0"/>
                        </a:rPr>
                        <a:t> the children in a circle.  Play some French music and pass round a bag containing items of different colours (or colour flash cards/text cards – level according to year group).  When the music stops the child holding the bag takes out an item.  The child on his/her left and his/her right then compete with him/her to name the colour.  That way there are always 3 children participating in the guessing and, hopefully, one will get it right.  Place that item/card in the middle and carry on playing the game.</a:t>
                      </a:r>
                      <a:endParaRPr lang="en-GB" sz="1400" dirty="0">
                        <a:latin typeface="Comic Sans MS" pitchFamily="66" charset="0"/>
                      </a:endParaRPr>
                    </a:p>
                  </a:txBody>
                  <a:tcPr/>
                </a:tc>
              </a:tr>
              <a:tr h="432048">
                <a:tc>
                  <a:txBody>
                    <a:bodyPr/>
                    <a:lstStyle/>
                    <a:p>
                      <a:pPr marL="0" indent="0">
                        <a:buNone/>
                      </a:pPr>
                      <a:r>
                        <a:rPr lang="en-GB" sz="1400" dirty="0" smtClean="0">
                          <a:latin typeface="Comic Sans MS" pitchFamily="66" charset="0"/>
                        </a:rPr>
                        <a:t>10.</a:t>
                      </a:r>
                      <a:r>
                        <a:rPr lang="en-GB" sz="1400" baseline="0" dirty="0" smtClean="0">
                          <a:latin typeface="Comic Sans MS" pitchFamily="66" charset="0"/>
                        </a:rPr>
                        <a:t> </a:t>
                      </a:r>
                      <a:r>
                        <a:rPr lang="en-GB" sz="1400" dirty="0" err="1" smtClean="0">
                          <a:latin typeface="Comic Sans MS" pitchFamily="66" charset="0"/>
                        </a:rPr>
                        <a:t>Salade</a:t>
                      </a:r>
                      <a:r>
                        <a:rPr lang="en-GB" sz="1400" baseline="0" dirty="0" smtClean="0">
                          <a:latin typeface="Comic Sans MS" pitchFamily="66" charset="0"/>
                        </a:rPr>
                        <a:t> de fruits (Fruit Salad) – can be used with any vocabulary, phrases etc. that need to be learnt.  Good for revision or a short activity.  Children stand in a circle.  Teacher hands out cards (e.g. mini colour flashcards – you will need enough for 30 children, say 5 of each colour you are practising.)  Instructions:  Choose a colour: Les bleus/rouges/verts/</a:t>
                      </a:r>
                      <a:r>
                        <a:rPr lang="en-GB" sz="1400" baseline="0" dirty="0" err="1" smtClean="0">
                          <a:latin typeface="Comic Sans MS" pitchFamily="66" charset="0"/>
                        </a:rPr>
                        <a:t>jaunes</a:t>
                      </a:r>
                      <a:r>
                        <a:rPr lang="en-GB" sz="1400" baseline="0" dirty="0" smtClean="0">
                          <a:latin typeface="Comic Sans MS" pitchFamily="66" charset="0"/>
                        </a:rPr>
                        <a:t>/noirs etc. and add “</a:t>
                      </a:r>
                      <a:r>
                        <a:rPr lang="en-GB" sz="1400" baseline="0" dirty="0" err="1" smtClean="0">
                          <a:latin typeface="Comic Sans MS" pitchFamily="66" charset="0"/>
                        </a:rPr>
                        <a:t>changez</a:t>
                      </a:r>
                      <a:r>
                        <a:rPr lang="en-GB" sz="1400" baseline="0" dirty="0" smtClean="0">
                          <a:latin typeface="Comic Sans MS" pitchFamily="66" charset="0"/>
                        </a:rPr>
                        <a:t> de place.”  When you want them all to change just say “</a:t>
                      </a:r>
                      <a:r>
                        <a:rPr lang="en-GB" sz="1400" baseline="0" dirty="0" err="1" smtClean="0">
                          <a:latin typeface="Comic Sans MS" pitchFamily="66" charset="0"/>
                        </a:rPr>
                        <a:t>Salade</a:t>
                      </a:r>
                      <a:r>
                        <a:rPr lang="en-GB" sz="1400" baseline="0" dirty="0" smtClean="0">
                          <a:latin typeface="Comic Sans MS" pitchFamily="66" charset="0"/>
                        </a:rPr>
                        <a:t> de </a:t>
                      </a:r>
                      <a:r>
                        <a:rPr lang="en-GB" sz="1400" baseline="0" dirty="0" err="1" smtClean="0">
                          <a:latin typeface="Comic Sans MS" pitchFamily="66" charset="0"/>
                        </a:rPr>
                        <a:t>couleurs</a:t>
                      </a:r>
                      <a:r>
                        <a:rPr lang="en-GB" sz="1400" baseline="0" dirty="0" smtClean="0">
                          <a:latin typeface="Comic Sans MS" pitchFamily="66" charset="0"/>
                        </a:rPr>
                        <a:t>”; if you are playing this game with numbers “</a:t>
                      </a:r>
                      <a:r>
                        <a:rPr lang="en-GB" sz="1400" baseline="0" dirty="0" err="1" smtClean="0">
                          <a:latin typeface="Comic Sans MS" pitchFamily="66" charset="0"/>
                        </a:rPr>
                        <a:t>Salade</a:t>
                      </a:r>
                      <a:r>
                        <a:rPr lang="en-GB" sz="1400" baseline="0" dirty="0" smtClean="0">
                          <a:latin typeface="Comic Sans MS" pitchFamily="66" charset="0"/>
                        </a:rPr>
                        <a:t> de </a:t>
                      </a:r>
                      <a:r>
                        <a:rPr lang="en-GB" sz="1400" baseline="0" dirty="0" err="1" smtClean="0">
                          <a:latin typeface="Comic Sans MS" pitchFamily="66" charset="0"/>
                        </a:rPr>
                        <a:t>numéros</a:t>
                      </a:r>
                      <a:r>
                        <a:rPr lang="en-GB" sz="1400" baseline="0" dirty="0" smtClean="0">
                          <a:latin typeface="Comic Sans MS" pitchFamily="66" charset="0"/>
                        </a:rPr>
                        <a:t>” etc.</a:t>
                      </a:r>
                      <a:endParaRPr lang="en-GB" sz="1400" dirty="0">
                        <a:latin typeface="Comic Sans MS" pitchFamily="66" charset="0"/>
                      </a:endParaRPr>
                    </a:p>
                  </a:txBody>
                  <a:tcPr/>
                </a:tc>
              </a:tr>
              <a:tr h="432048">
                <a:tc>
                  <a:txBody>
                    <a:bodyPr/>
                    <a:lstStyle/>
                    <a:p>
                      <a:r>
                        <a:rPr lang="en-GB" sz="1400" dirty="0" smtClean="0">
                          <a:latin typeface="Comic Sans MS" pitchFamily="66" charset="0"/>
                        </a:rPr>
                        <a:t>11.  Cherchez</a:t>
                      </a:r>
                      <a:r>
                        <a:rPr lang="en-GB" sz="1400" baseline="0" dirty="0" smtClean="0">
                          <a:latin typeface="Comic Sans MS" pitchFamily="66" charset="0"/>
                        </a:rPr>
                        <a:t> le </a:t>
                      </a:r>
                      <a:r>
                        <a:rPr lang="en-GB" sz="1400" baseline="0" dirty="0" err="1" smtClean="0">
                          <a:latin typeface="Comic Sans MS" pitchFamily="66" charset="0"/>
                        </a:rPr>
                        <a:t>couleur</a:t>
                      </a:r>
                      <a:r>
                        <a:rPr lang="en-GB" sz="1400" baseline="0" dirty="0" smtClean="0">
                          <a:latin typeface="Comic Sans MS" pitchFamily="66" charset="0"/>
                        </a:rPr>
                        <a:t>/</a:t>
                      </a:r>
                      <a:r>
                        <a:rPr lang="en-GB" sz="1400" baseline="0" dirty="0" err="1" smtClean="0">
                          <a:latin typeface="Comic Sans MS" pitchFamily="66" charset="0"/>
                        </a:rPr>
                        <a:t>l’animal</a:t>
                      </a:r>
                      <a:r>
                        <a:rPr lang="en-GB" sz="1400" baseline="0" dirty="0" smtClean="0">
                          <a:latin typeface="Comic Sans MS" pitchFamily="66" charset="0"/>
                        </a:rPr>
                        <a:t>/le </a:t>
                      </a:r>
                      <a:r>
                        <a:rPr lang="en-GB" sz="1400" baseline="0" dirty="0" err="1" smtClean="0">
                          <a:latin typeface="Comic Sans MS" pitchFamily="66" charset="0"/>
                        </a:rPr>
                        <a:t>numéro</a:t>
                      </a:r>
                      <a:r>
                        <a:rPr lang="en-GB" sz="1400" baseline="0" dirty="0" smtClean="0">
                          <a:latin typeface="Comic Sans MS" pitchFamily="66" charset="0"/>
                        </a:rPr>
                        <a:t> etc. (best played in a big space).  Two teams line up opposite each other with a selection of coloured objects or flashcards in the middle.  Give each team member a number making sure that you start at different ends of each line so that same numbers are diagonal to each other not opposite.  Call out a colour/animal word and a number.  The two children with that number race to pick up the colour flashcard/object.  Points are scored for each team. </a:t>
                      </a:r>
                      <a:endParaRPr lang="en-GB" sz="1400" dirty="0">
                        <a:latin typeface="Comic Sans MS" pitchFamily="66" charset="0"/>
                      </a:endParaRPr>
                    </a:p>
                  </a:txBody>
                  <a:tcPr/>
                </a:tc>
              </a:tr>
              <a:tr h="648072">
                <a:tc>
                  <a:txBody>
                    <a:bodyPr/>
                    <a:lstStyle/>
                    <a:p>
                      <a:r>
                        <a:rPr lang="en-GB" sz="1400" dirty="0" smtClean="0">
                          <a:latin typeface="Comic Sans MS" pitchFamily="66" charset="0"/>
                        </a:rPr>
                        <a:t>12.  Le </a:t>
                      </a:r>
                      <a:r>
                        <a:rPr lang="en-GB" sz="1400" dirty="0" err="1" smtClean="0">
                          <a:latin typeface="Comic Sans MS" pitchFamily="66" charset="0"/>
                        </a:rPr>
                        <a:t>Detectif</a:t>
                      </a:r>
                      <a:r>
                        <a:rPr lang="en-GB" sz="1400" baseline="0" dirty="0" smtClean="0">
                          <a:latin typeface="Comic Sans MS" pitchFamily="66" charset="0"/>
                        </a:rPr>
                        <a:t> or </a:t>
                      </a:r>
                      <a:r>
                        <a:rPr lang="en-GB" sz="1400" dirty="0" smtClean="0">
                          <a:latin typeface="Comic Sans MS" pitchFamily="66" charset="0"/>
                        </a:rPr>
                        <a:t>Cherchez</a:t>
                      </a:r>
                      <a:r>
                        <a:rPr lang="en-GB" sz="1400" baseline="0" dirty="0" smtClean="0">
                          <a:latin typeface="Comic Sans MS" pitchFamily="66" charset="0"/>
                        </a:rPr>
                        <a:t> </a:t>
                      </a:r>
                      <a:r>
                        <a:rPr lang="en-GB" sz="1400" baseline="0" dirty="0" err="1" smtClean="0">
                          <a:latin typeface="Comic Sans MS" pitchFamily="66" charset="0"/>
                        </a:rPr>
                        <a:t>l’objet</a:t>
                      </a:r>
                      <a:r>
                        <a:rPr lang="en-GB" sz="1400" baseline="0" dirty="0" smtClean="0">
                          <a:latin typeface="Comic Sans MS" pitchFamily="66" charset="0"/>
                        </a:rPr>
                        <a:t>.  </a:t>
                      </a:r>
                      <a:r>
                        <a:rPr lang="en-GB" sz="1400" dirty="0" smtClean="0">
                          <a:latin typeface="Comic Sans MS" pitchFamily="66" charset="0"/>
                        </a:rPr>
                        <a:t>Vocab</a:t>
                      </a:r>
                      <a:r>
                        <a:rPr lang="en-GB" sz="1400" baseline="0" dirty="0" smtClean="0">
                          <a:latin typeface="Comic Sans MS" pitchFamily="66" charset="0"/>
                        </a:rPr>
                        <a:t> practice:  Easy game the children like to play.  On the board you will have a slide or have written vocab you want the class to practise.  Practise in a chant and rhythm all the words/phrases pointing with a pointing stick and changing up and down the board with the children following you.  </a:t>
                      </a:r>
                      <a:r>
                        <a:rPr lang="en-GB" sz="1400" baseline="0" dirty="0" err="1" smtClean="0">
                          <a:latin typeface="Comic Sans MS" pitchFamily="66" charset="0"/>
                        </a:rPr>
                        <a:t>Eg</a:t>
                      </a:r>
                      <a:r>
                        <a:rPr lang="en-GB" sz="1400" baseline="0" dirty="0" smtClean="0">
                          <a:latin typeface="Comic Sans MS" pitchFamily="66" charset="0"/>
                        </a:rPr>
                        <a:t>. Rouge, rouge, rouge, rouge – move down to </a:t>
                      </a:r>
                      <a:r>
                        <a:rPr lang="en-GB" sz="1400" baseline="0" dirty="0" err="1" smtClean="0">
                          <a:latin typeface="Comic Sans MS" pitchFamily="66" charset="0"/>
                        </a:rPr>
                        <a:t>jaune</a:t>
                      </a:r>
                      <a:r>
                        <a:rPr lang="en-GB" sz="1400" baseline="0" dirty="0" smtClean="0">
                          <a:latin typeface="Comic Sans MS" pitchFamily="66" charset="0"/>
                        </a:rPr>
                        <a:t>, </a:t>
                      </a:r>
                      <a:r>
                        <a:rPr lang="en-GB" sz="1400" baseline="0" dirty="0" err="1" smtClean="0">
                          <a:latin typeface="Comic Sans MS" pitchFamily="66" charset="0"/>
                        </a:rPr>
                        <a:t>jaune</a:t>
                      </a:r>
                      <a:r>
                        <a:rPr lang="en-GB" sz="1400" baseline="0" dirty="0" smtClean="0">
                          <a:latin typeface="Comic Sans MS" pitchFamily="66" charset="0"/>
                        </a:rPr>
                        <a:t>, </a:t>
                      </a:r>
                      <a:r>
                        <a:rPr lang="en-GB" sz="1400" baseline="0" dirty="0" err="1" smtClean="0">
                          <a:latin typeface="Comic Sans MS" pitchFamily="66" charset="0"/>
                        </a:rPr>
                        <a:t>jaune</a:t>
                      </a:r>
                      <a:r>
                        <a:rPr lang="en-GB" sz="1400" baseline="0" dirty="0" smtClean="0">
                          <a:latin typeface="Comic Sans MS" pitchFamily="66" charset="0"/>
                        </a:rPr>
                        <a:t>, </a:t>
                      </a:r>
                      <a:r>
                        <a:rPr lang="en-GB" sz="1400" baseline="0" dirty="0" err="1" smtClean="0">
                          <a:latin typeface="Comic Sans MS" pitchFamily="66" charset="0"/>
                        </a:rPr>
                        <a:t>jaune</a:t>
                      </a:r>
                      <a:r>
                        <a:rPr lang="en-GB" sz="1400" baseline="0" dirty="0" smtClean="0">
                          <a:latin typeface="Comic Sans MS" pitchFamily="66" charset="0"/>
                        </a:rPr>
                        <a:t>, </a:t>
                      </a:r>
                      <a:r>
                        <a:rPr lang="en-GB" sz="1400" baseline="0" dirty="0" err="1" smtClean="0">
                          <a:latin typeface="Comic Sans MS" pitchFamily="66" charset="0"/>
                        </a:rPr>
                        <a:t>jaune</a:t>
                      </a:r>
                      <a:r>
                        <a:rPr lang="en-GB" sz="1400" baseline="0" dirty="0" smtClean="0">
                          <a:latin typeface="Comic Sans MS" pitchFamily="66" charset="0"/>
                        </a:rPr>
                        <a:t>, change again and so on.   Pick a detective and send him/her out of the room.  Hide an item somewhere in the classroom.  When the detective returns he/she must find the item.  The class chant the words (as practised) and get louder when the detective is close to the object and softer when further away.  This can get noisy but it is a great way to chorally practise vocab.</a:t>
                      </a:r>
                      <a:endParaRPr lang="en-GB" sz="1400" dirty="0">
                        <a:latin typeface="Comic Sans MS" pitchFamily="66" charset="0"/>
                      </a:endParaRPr>
                    </a:p>
                  </a:txBody>
                  <a:tcPr/>
                </a:tc>
              </a:tr>
            </a:tbl>
          </a:graphicData>
        </a:graphic>
      </p:graphicFrame>
    </p:spTree>
    <p:extLst>
      <p:ext uri="{BB962C8B-B14F-4D97-AF65-F5344CB8AC3E}">
        <p14:creationId xmlns:p14="http://schemas.microsoft.com/office/powerpoint/2010/main" val="30771435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059069917"/>
              </p:ext>
            </p:extLst>
          </p:nvPr>
        </p:nvGraphicFramePr>
        <p:xfrm>
          <a:off x="395536" y="188640"/>
          <a:ext cx="8496944" cy="7385690"/>
        </p:xfrm>
        <a:graphic>
          <a:graphicData uri="http://schemas.openxmlformats.org/drawingml/2006/table">
            <a:tbl>
              <a:tblPr firstRow="1" bandRow="1">
                <a:tableStyleId>{5C22544A-7EE6-4342-B048-85BDC9FD1C3A}</a:tableStyleId>
              </a:tblPr>
              <a:tblGrid>
                <a:gridCol w="8496944"/>
              </a:tblGrid>
              <a:tr h="392450">
                <a:tc>
                  <a:txBody>
                    <a:bodyPr/>
                    <a:lstStyle/>
                    <a:p>
                      <a:pPr algn="ctr"/>
                      <a:r>
                        <a:rPr lang="en-GB" sz="1400" dirty="0" smtClean="0">
                          <a:latin typeface="Comic Sans MS" pitchFamily="66" charset="0"/>
                        </a:rPr>
                        <a:t>Teacher notes:  Activity suggestions for vocabulary</a:t>
                      </a:r>
                      <a:r>
                        <a:rPr lang="en-GB" sz="1400" baseline="0" dirty="0" smtClean="0">
                          <a:latin typeface="Comic Sans MS" pitchFamily="66" charset="0"/>
                        </a:rPr>
                        <a:t> consolidation</a:t>
                      </a:r>
                      <a:endParaRPr lang="en-GB" sz="1400" dirty="0">
                        <a:latin typeface="Comic Sans MS" pitchFamily="66" charset="0"/>
                      </a:endParaRPr>
                    </a:p>
                  </a:txBody>
                  <a:tcPr/>
                </a:tc>
              </a:tr>
              <a:tr h="399639">
                <a:tc>
                  <a:txBody>
                    <a:bodyPr/>
                    <a:lstStyle/>
                    <a:p>
                      <a:r>
                        <a:rPr lang="en-GB" sz="1400" dirty="0" smtClean="0">
                          <a:latin typeface="Comic Sans MS" pitchFamily="66" charset="0"/>
                        </a:rPr>
                        <a:t>13. Les </a:t>
                      </a:r>
                      <a:r>
                        <a:rPr lang="en-GB" sz="1400" dirty="0" err="1" smtClean="0">
                          <a:latin typeface="Comic Sans MS" pitchFamily="66" charset="0"/>
                        </a:rPr>
                        <a:t>cartes</a:t>
                      </a:r>
                      <a:r>
                        <a:rPr lang="en-GB" sz="1400" dirty="0" smtClean="0">
                          <a:latin typeface="Comic Sans MS" pitchFamily="66" charset="0"/>
                        </a:rPr>
                        <a:t>:  Choose 8 children to stand in front of the</a:t>
                      </a:r>
                      <a:r>
                        <a:rPr lang="en-GB" sz="1400" baseline="0" dirty="0" smtClean="0">
                          <a:latin typeface="Comic Sans MS" pitchFamily="66" charset="0"/>
                        </a:rPr>
                        <a:t> class</a:t>
                      </a:r>
                      <a:r>
                        <a:rPr lang="en-GB" sz="1400" dirty="0" smtClean="0">
                          <a:latin typeface="Comic Sans MS" pitchFamily="66" charset="0"/>
                        </a:rPr>
                        <a:t>.  Each child has a flashcard.  All</a:t>
                      </a:r>
                      <a:r>
                        <a:rPr lang="en-GB" sz="1400" baseline="0" dirty="0" smtClean="0">
                          <a:latin typeface="Comic Sans MS" pitchFamily="66" charset="0"/>
                        </a:rPr>
                        <a:t> the cards are named together as a whole class (so no one is put on the spot).  The teacher taps a child on the shoulder or points to him/her and he/she turns around or turns their card so no one can see it.  Everyone names all the cards again including the one they can’t see.  Repeat.  This can be used with any theme/suitable vocabulary including sentence building and parts of speech. E.g. If you wanted to reinforce a simple sentence structure you might just have 5 of the cards from those below.  </a:t>
                      </a:r>
                    </a:p>
                    <a:p>
                      <a:endParaRPr lang="en-GB" sz="1400" baseline="0" dirty="0" smtClean="0">
                        <a:latin typeface="Comic Sans MS" pitchFamily="66" charset="0"/>
                      </a:endParaRPr>
                    </a:p>
                    <a:p>
                      <a:endParaRPr lang="en-GB" sz="1400" dirty="0" smtClean="0">
                        <a:latin typeface="Comic Sans MS" pitchFamily="66" charset="0"/>
                      </a:endParaRPr>
                    </a:p>
                    <a:p>
                      <a:endParaRPr lang="en-GB" sz="1400" dirty="0" smtClean="0">
                        <a:latin typeface="Comic Sans MS" pitchFamily="66" charset="0"/>
                      </a:endParaRPr>
                    </a:p>
                    <a:p>
                      <a:endParaRPr lang="en-GB" sz="1400" dirty="0" smtClean="0">
                        <a:latin typeface="Comic Sans MS" pitchFamily="66" charset="0"/>
                      </a:endParaRPr>
                    </a:p>
                    <a:p>
                      <a:endParaRPr lang="en-GB" sz="1400" dirty="0" smtClean="0">
                        <a:latin typeface="Comic Sans MS" pitchFamily="66" charset="0"/>
                      </a:endParaRPr>
                    </a:p>
                    <a:p>
                      <a:r>
                        <a:rPr lang="en-GB" sz="1400" dirty="0" smtClean="0">
                          <a:latin typeface="Comic Sans MS" pitchFamily="66" charset="0"/>
                        </a:rPr>
                        <a:t>Read out a sentence and ask the children to get into the correct word order.</a:t>
                      </a:r>
                    </a:p>
                    <a:p>
                      <a:r>
                        <a:rPr lang="en-GB" sz="1400" dirty="0" smtClean="0">
                          <a:latin typeface="Comic Sans MS" pitchFamily="66" charset="0"/>
                        </a:rPr>
                        <a:t>Give</a:t>
                      </a:r>
                      <a:r>
                        <a:rPr lang="en-GB" sz="1400" baseline="0" dirty="0" smtClean="0">
                          <a:latin typeface="Comic Sans MS" pitchFamily="66" charset="0"/>
                        </a:rPr>
                        <a:t> them the cards and ask them to get into the right order.</a:t>
                      </a:r>
                    </a:p>
                    <a:p>
                      <a:r>
                        <a:rPr lang="en-GB" sz="1400" baseline="0" dirty="0" smtClean="0">
                          <a:latin typeface="Comic Sans MS" pitchFamily="66" charset="0"/>
                        </a:rPr>
                        <a:t>If you want the whole class to do this at the same time in groups you will need more sets of cards.</a:t>
                      </a:r>
                    </a:p>
                    <a:p>
                      <a:endParaRPr lang="en-GB" sz="1400" baseline="0" dirty="0" smtClean="0">
                        <a:latin typeface="Comic Sans MS" pitchFamily="66" charset="0"/>
                      </a:endParaRPr>
                    </a:p>
                    <a:p>
                      <a:endParaRPr lang="en-GB" sz="1400" dirty="0">
                        <a:latin typeface="Comic Sans MS" pitchFamily="66" charset="0"/>
                      </a:endParaRPr>
                    </a:p>
                  </a:txBody>
                  <a:tcPr/>
                </a:tc>
              </a:tr>
              <a:tr h="432048">
                <a:tc>
                  <a:txBody>
                    <a:bodyPr/>
                    <a:lstStyle/>
                    <a:p>
                      <a:r>
                        <a:rPr lang="en-GB" sz="1200" dirty="0" smtClean="0">
                          <a:latin typeface="Comic Sans MS" pitchFamily="66" charset="0"/>
                        </a:rPr>
                        <a:t>14.</a:t>
                      </a:r>
                      <a:r>
                        <a:rPr lang="en-GB" sz="1200" baseline="0" dirty="0" smtClean="0">
                          <a:latin typeface="Comic Sans MS" pitchFamily="66" charset="0"/>
                        </a:rPr>
                        <a:t> Le </a:t>
                      </a:r>
                      <a:r>
                        <a:rPr lang="en-GB" sz="1200" baseline="0" dirty="0" err="1" smtClean="0">
                          <a:latin typeface="Comic Sans MS" pitchFamily="66" charset="0"/>
                        </a:rPr>
                        <a:t>voleur</a:t>
                      </a:r>
                      <a:r>
                        <a:rPr lang="en-GB" sz="1200" baseline="0" dirty="0" smtClean="0">
                          <a:latin typeface="Comic Sans MS" pitchFamily="66" charset="0"/>
                        </a:rPr>
                        <a:t>:  Different ways of playing this:  Children sit in a circle.  Introduce: Name all the cards together as you place them inside the circle.  Ask children to find a card and turn it over.  Ask them to find it and turn it the right way up again.  Play the game – either Teacher or nominated child turns over a card whilst the rest of the children have their eyes closed (“</a:t>
                      </a:r>
                      <a:r>
                        <a:rPr lang="en-GB" sz="1200" baseline="0" dirty="0" err="1" smtClean="0">
                          <a:latin typeface="Comic Sans MS" pitchFamily="66" charset="0"/>
                        </a:rPr>
                        <a:t>Fermez</a:t>
                      </a:r>
                      <a:r>
                        <a:rPr lang="en-GB" sz="1200" baseline="0" dirty="0" smtClean="0">
                          <a:latin typeface="Comic Sans MS" pitchFamily="66" charset="0"/>
                        </a:rPr>
                        <a:t> les </a:t>
                      </a:r>
                      <a:r>
                        <a:rPr lang="en-GB" sz="1200" baseline="0" dirty="0" err="1" smtClean="0">
                          <a:latin typeface="Comic Sans MS" pitchFamily="66" charset="0"/>
                        </a:rPr>
                        <a:t>yeux</a:t>
                      </a:r>
                      <a:r>
                        <a:rPr lang="en-GB" sz="1200" baseline="0" dirty="0" smtClean="0">
                          <a:latin typeface="Comic Sans MS" pitchFamily="66" charset="0"/>
                        </a:rPr>
                        <a:t>”).  When ready teacher/child calls out “</a:t>
                      </a:r>
                      <a:r>
                        <a:rPr lang="en-GB" sz="1200" baseline="0" dirty="0" err="1" smtClean="0">
                          <a:latin typeface="Comic Sans MS" pitchFamily="66" charset="0"/>
                        </a:rPr>
                        <a:t>Ouvrez</a:t>
                      </a:r>
                      <a:r>
                        <a:rPr lang="en-GB" sz="1200" baseline="0" dirty="0" smtClean="0">
                          <a:latin typeface="Comic Sans MS" pitchFamily="66" charset="0"/>
                        </a:rPr>
                        <a:t> les </a:t>
                      </a:r>
                      <a:r>
                        <a:rPr lang="en-GB" sz="1200" baseline="0" dirty="0" err="1" smtClean="0">
                          <a:latin typeface="Comic Sans MS" pitchFamily="66" charset="0"/>
                        </a:rPr>
                        <a:t>yeux</a:t>
                      </a:r>
                      <a:r>
                        <a:rPr lang="en-GB" sz="1200" baseline="0" dirty="0" smtClean="0">
                          <a:latin typeface="Comic Sans MS" pitchFamily="66" charset="0"/>
                        </a:rPr>
                        <a:t>” and the class has to guess which card is missing or turned over – </a:t>
                      </a:r>
                      <a:r>
                        <a:rPr lang="en-GB" sz="1200" baseline="0" dirty="0" err="1" smtClean="0">
                          <a:latin typeface="Comic Sans MS" pitchFamily="66" charset="0"/>
                        </a:rPr>
                        <a:t>Quelle</a:t>
                      </a:r>
                      <a:r>
                        <a:rPr lang="en-GB" sz="1200" baseline="0" dirty="0" smtClean="0">
                          <a:latin typeface="Comic Sans MS" pitchFamily="66" charset="0"/>
                        </a:rPr>
                        <a:t> </a:t>
                      </a:r>
                      <a:r>
                        <a:rPr lang="en-GB" sz="1200" baseline="0" dirty="0" err="1" smtClean="0">
                          <a:latin typeface="Comic Sans MS" pitchFamily="66" charset="0"/>
                        </a:rPr>
                        <a:t>couleur</a:t>
                      </a:r>
                      <a:r>
                        <a:rPr lang="en-GB" sz="1200" baseline="0" dirty="0" smtClean="0">
                          <a:latin typeface="Comic Sans MS" pitchFamily="66" charset="0"/>
                        </a:rPr>
                        <a:t> </a:t>
                      </a:r>
                      <a:r>
                        <a:rPr lang="en-GB" sz="1200" baseline="0" dirty="0" err="1" smtClean="0">
                          <a:latin typeface="Comic Sans MS" pitchFamily="66" charset="0"/>
                        </a:rPr>
                        <a:t>manque</a:t>
                      </a:r>
                      <a:r>
                        <a:rPr lang="en-GB" sz="1200" baseline="0" dirty="0" smtClean="0">
                          <a:latin typeface="Comic Sans MS" pitchFamily="66" charset="0"/>
                        </a:rPr>
                        <a:t>? Or – </a:t>
                      </a:r>
                      <a:r>
                        <a:rPr lang="en-GB" sz="1200" baseline="0" dirty="0" err="1" smtClean="0">
                          <a:latin typeface="Comic Sans MS" pitchFamily="66" charset="0"/>
                        </a:rPr>
                        <a:t>blutack</a:t>
                      </a:r>
                      <a:r>
                        <a:rPr lang="en-GB" sz="1200" baseline="0" dirty="0" smtClean="0">
                          <a:latin typeface="Comic Sans MS" pitchFamily="66" charset="0"/>
                        </a:rPr>
                        <a:t> the cards to the board and play in the same way.</a:t>
                      </a:r>
                      <a:endParaRPr lang="en-GB" sz="1200" dirty="0">
                        <a:latin typeface="Comic Sans MS" pitchFamily="66" charset="0"/>
                      </a:endParaRPr>
                    </a:p>
                  </a:txBody>
                  <a:tcPr/>
                </a:tc>
              </a:tr>
              <a:tr h="432048">
                <a:tc>
                  <a:txBody>
                    <a:bodyPr/>
                    <a:lstStyle/>
                    <a:p>
                      <a:pPr marL="0" indent="0">
                        <a:buNone/>
                      </a:pPr>
                      <a:r>
                        <a:rPr lang="en-GB" sz="1200" dirty="0" smtClean="0">
                          <a:latin typeface="Comic Sans MS" pitchFamily="66" charset="0"/>
                        </a:rPr>
                        <a:t>15.  Variation</a:t>
                      </a:r>
                      <a:r>
                        <a:rPr lang="en-GB" sz="1200" baseline="0" dirty="0" smtClean="0">
                          <a:latin typeface="Comic Sans MS" pitchFamily="66" charset="0"/>
                        </a:rPr>
                        <a:t> on 11.  If you are playing with numbers you might decide to put a bean bag in the middle between the two teams.  Children are only allowed to use one had to pick it up.  The other hand must remain behind their back.  If they get to the bean bag at the same time they can decide what to do -  grab it and run back to their place for a point or touch the other player for a draw.  If they decide to grab and run their opposite can touch them before they get back to their place for a draw.  This can get very competitive and a bit boisterous! Most children love it.</a:t>
                      </a:r>
                      <a:endParaRPr lang="en-GB" sz="1200" dirty="0">
                        <a:latin typeface="Comic Sans MS" pitchFamily="66" charset="0"/>
                      </a:endParaRPr>
                    </a:p>
                  </a:txBody>
                  <a:tcPr/>
                </a:tc>
              </a:tr>
              <a:tr h="432048">
                <a:tc>
                  <a:txBody>
                    <a:bodyPr/>
                    <a:lstStyle/>
                    <a:p>
                      <a:endParaRPr lang="en-GB" sz="1400" dirty="0">
                        <a:latin typeface="Comic Sans MS" pitchFamily="66" charset="0"/>
                      </a:endParaRPr>
                    </a:p>
                  </a:txBody>
                  <a:tcPr/>
                </a:tc>
              </a:tr>
              <a:tr h="648072">
                <a:tc>
                  <a:txBody>
                    <a:bodyPr/>
                    <a:lstStyle/>
                    <a:p>
                      <a:endParaRPr lang="en-GB" sz="1400" dirty="0">
                        <a:latin typeface="Comic Sans MS" pitchFamily="66" charset="0"/>
                      </a:endParaRPr>
                    </a:p>
                  </a:txBody>
                  <a:tcPr/>
                </a:tc>
              </a:tr>
            </a:tbl>
          </a:graphicData>
        </a:graphic>
      </p:graphicFrame>
      <p:sp>
        <p:nvSpPr>
          <p:cNvPr id="3" name="TextBox 2"/>
          <p:cNvSpPr txBox="1"/>
          <p:nvPr/>
        </p:nvSpPr>
        <p:spPr>
          <a:xfrm>
            <a:off x="611560" y="2189675"/>
            <a:ext cx="792088" cy="369332"/>
          </a:xfrm>
          <a:prstGeom prst="rect">
            <a:avLst/>
          </a:prstGeom>
          <a:noFill/>
        </p:spPr>
        <p:txBody>
          <a:bodyPr wrap="square" rtlCol="0">
            <a:spAutoFit/>
          </a:bodyPr>
          <a:lstStyle/>
          <a:p>
            <a:r>
              <a:rPr lang="en-GB" dirty="0" err="1" smtClean="0">
                <a:solidFill>
                  <a:srgbClr val="FF6600"/>
                </a:solidFill>
              </a:rPr>
              <a:t>J’aime</a:t>
            </a:r>
            <a:endParaRPr lang="en-GB" dirty="0">
              <a:solidFill>
                <a:srgbClr val="FF6600"/>
              </a:solidFill>
            </a:endParaRPr>
          </a:p>
        </p:txBody>
      </p:sp>
      <p:sp>
        <p:nvSpPr>
          <p:cNvPr id="4" name="TextBox 3"/>
          <p:cNvSpPr txBox="1"/>
          <p:nvPr/>
        </p:nvSpPr>
        <p:spPr>
          <a:xfrm>
            <a:off x="5868144" y="2526741"/>
            <a:ext cx="1152128" cy="369332"/>
          </a:xfrm>
          <a:prstGeom prst="rect">
            <a:avLst/>
          </a:prstGeom>
          <a:noFill/>
        </p:spPr>
        <p:txBody>
          <a:bodyPr wrap="square" rtlCol="0">
            <a:spAutoFit/>
          </a:bodyPr>
          <a:lstStyle/>
          <a:p>
            <a:r>
              <a:rPr lang="en-GB" b="1" dirty="0" err="1" smtClean="0">
                <a:solidFill>
                  <a:srgbClr val="0070C0"/>
                </a:solidFill>
              </a:rPr>
              <a:t>papillon</a:t>
            </a:r>
            <a:endParaRPr lang="en-GB" b="1" dirty="0">
              <a:solidFill>
                <a:srgbClr val="0070C0"/>
              </a:solidFill>
            </a:endParaRPr>
          </a:p>
        </p:txBody>
      </p:sp>
      <p:sp>
        <p:nvSpPr>
          <p:cNvPr id="5" name="TextBox 4"/>
          <p:cNvSpPr txBox="1"/>
          <p:nvPr/>
        </p:nvSpPr>
        <p:spPr>
          <a:xfrm>
            <a:off x="1403648" y="2189675"/>
            <a:ext cx="864096" cy="369332"/>
          </a:xfrm>
          <a:prstGeom prst="rect">
            <a:avLst/>
          </a:prstGeom>
          <a:noFill/>
        </p:spPr>
        <p:txBody>
          <a:bodyPr wrap="square" rtlCol="0">
            <a:spAutoFit/>
          </a:bodyPr>
          <a:lstStyle/>
          <a:p>
            <a:r>
              <a:rPr lang="en-GB" b="1" dirty="0" smtClean="0">
                <a:solidFill>
                  <a:schemeClr val="bg1"/>
                </a:solidFill>
              </a:rPr>
              <a:t>blanc</a:t>
            </a:r>
            <a:endParaRPr lang="en-GB" b="1" dirty="0">
              <a:solidFill>
                <a:schemeClr val="bg1"/>
              </a:solidFill>
            </a:endParaRPr>
          </a:p>
        </p:txBody>
      </p:sp>
      <p:sp>
        <p:nvSpPr>
          <p:cNvPr id="6" name="TextBox 5"/>
          <p:cNvSpPr txBox="1"/>
          <p:nvPr/>
        </p:nvSpPr>
        <p:spPr>
          <a:xfrm>
            <a:off x="6369071" y="1947954"/>
            <a:ext cx="1080120" cy="369332"/>
          </a:xfrm>
          <a:prstGeom prst="rect">
            <a:avLst/>
          </a:prstGeom>
          <a:noFill/>
        </p:spPr>
        <p:txBody>
          <a:bodyPr wrap="square" rtlCol="0">
            <a:spAutoFit/>
          </a:bodyPr>
          <a:lstStyle/>
          <a:p>
            <a:r>
              <a:rPr lang="en-GB" b="1" dirty="0" smtClean="0">
                <a:solidFill>
                  <a:srgbClr val="0070C0"/>
                </a:solidFill>
              </a:rPr>
              <a:t>le</a:t>
            </a:r>
            <a:endParaRPr lang="en-GB" b="1" dirty="0">
              <a:solidFill>
                <a:srgbClr val="0070C0"/>
              </a:solidFill>
            </a:endParaRPr>
          </a:p>
        </p:txBody>
      </p:sp>
      <p:sp>
        <p:nvSpPr>
          <p:cNvPr id="7" name="TextBox 6"/>
          <p:cNvSpPr txBox="1"/>
          <p:nvPr/>
        </p:nvSpPr>
        <p:spPr>
          <a:xfrm>
            <a:off x="5463589" y="2092650"/>
            <a:ext cx="1080120" cy="369332"/>
          </a:xfrm>
          <a:prstGeom prst="rect">
            <a:avLst/>
          </a:prstGeom>
          <a:noFill/>
        </p:spPr>
        <p:txBody>
          <a:bodyPr wrap="square" rtlCol="0">
            <a:spAutoFit/>
          </a:bodyPr>
          <a:lstStyle/>
          <a:p>
            <a:r>
              <a:rPr lang="en-GB" b="1" dirty="0" smtClean="0">
                <a:solidFill>
                  <a:srgbClr val="FF0000"/>
                </a:solidFill>
              </a:rPr>
              <a:t>la</a:t>
            </a:r>
            <a:endParaRPr lang="en-GB" b="1" dirty="0">
              <a:solidFill>
                <a:srgbClr val="FF0000"/>
              </a:solidFill>
            </a:endParaRPr>
          </a:p>
        </p:txBody>
      </p:sp>
      <p:sp>
        <p:nvSpPr>
          <p:cNvPr id="8" name="TextBox 7"/>
          <p:cNvSpPr txBox="1"/>
          <p:nvPr/>
        </p:nvSpPr>
        <p:spPr>
          <a:xfrm>
            <a:off x="3394829" y="2189675"/>
            <a:ext cx="1080120" cy="369332"/>
          </a:xfrm>
          <a:prstGeom prst="rect">
            <a:avLst/>
          </a:prstGeom>
          <a:noFill/>
        </p:spPr>
        <p:txBody>
          <a:bodyPr wrap="square" rtlCol="0">
            <a:spAutoFit/>
          </a:bodyPr>
          <a:lstStyle/>
          <a:p>
            <a:r>
              <a:rPr lang="en-GB" dirty="0" smtClean="0">
                <a:solidFill>
                  <a:srgbClr val="00B050"/>
                </a:solidFill>
              </a:rPr>
              <a:t>l’</a:t>
            </a:r>
            <a:endParaRPr lang="en-GB" dirty="0">
              <a:solidFill>
                <a:srgbClr val="00B050"/>
              </a:solidFill>
            </a:endParaRPr>
          </a:p>
        </p:txBody>
      </p:sp>
      <p:sp>
        <p:nvSpPr>
          <p:cNvPr id="10" name="TextBox 9"/>
          <p:cNvSpPr txBox="1"/>
          <p:nvPr/>
        </p:nvSpPr>
        <p:spPr>
          <a:xfrm>
            <a:off x="2298458" y="2189675"/>
            <a:ext cx="1152128" cy="369332"/>
          </a:xfrm>
          <a:prstGeom prst="rect">
            <a:avLst/>
          </a:prstGeom>
          <a:noFill/>
        </p:spPr>
        <p:txBody>
          <a:bodyPr wrap="square" rtlCol="0">
            <a:spAutoFit/>
          </a:bodyPr>
          <a:lstStyle/>
          <a:p>
            <a:r>
              <a:rPr lang="en-GB" dirty="0" err="1" smtClean="0">
                <a:solidFill>
                  <a:srgbClr val="0070C0"/>
                </a:solidFill>
              </a:rPr>
              <a:t>oiseau</a:t>
            </a:r>
            <a:endParaRPr lang="en-GB" dirty="0">
              <a:solidFill>
                <a:srgbClr val="0070C0"/>
              </a:solidFill>
            </a:endParaRPr>
          </a:p>
        </p:txBody>
      </p:sp>
      <p:sp>
        <p:nvSpPr>
          <p:cNvPr id="11" name="TextBox 10"/>
          <p:cNvSpPr txBox="1"/>
          <p:nvPr/>
        </p:nvSpPr>
        <p:spPr>
          <a:xfrm>
            <a:off x="6873127" y="1970420"/>
            <a:ext cx="1152128" cy="369332"/>
          </a:xfrm>
          <a:prstGeom prst="rect">
            <a:avLst/>
          </a:prstGeom>
          <a:noFill/>
        </p:spPr>
        <p:txBody>
          <a:bodyPr wrap="square" rtlCol="0">
            <a:spAutoFit/>
          </a:bodyPr>
          <a:lstStyle/>
          <a:p>
            <a:r>
              <a:rPr lang="en-GB" b="1" dirty="0" err="1" smtClean="0">
                <a:solidFill>
                  <a:srgbClr val="0070C0"/>
                </a:solidFill>
              </a:rPr>
              <a:t>cochon</a:t>
            </a:r>
            <a:endParaRPr lang="en-GB" b="1" dirty="0">
              <a:solidFill>
                <a:srgbClr val="0070C0"/>
              </a:solidFill>
            </a:endParaRPr>
          </a:p>
        </p:txBody>
      </p:sp>
      <p:sp>
        <p:nvSpPr>
          <p:cNvPr id="12" name="TextBox 11"/>
          <p:cNvSpPr txBox="1"/>
          <p:nvPr/>
        </p:nvSpPr>
        <p:spPr>
          <a:xfrm>
            <a:off x="7308304" y="2469804"/>
            <a:ext cx="1152128" cy="369332"/>
          </a:xfrm>
          <a:prstGeom prst="rect">
            <a:avLst/>
          </a:prstGeom>
          <a:noFill/>
        </p:spPr>
        <p:txBody>
          <a:bodyPr wrap="square" rtlCol="0">
            <a:spAutoFit/>
          </a:bodyPr>
          <a:lstStyle/>
          <a:p>
            <a:r>
              <a:rPr lang="en-GB" b="1" dirty="0" smtClean="0">
                <a:solidFill>
                  <a:srgbClr val="FF00FF"/>
                </a:solidFill>
              </a:rPr>
              <a:t>rose</a:t>
            </a:r>
            <a:endParaRPr lang="en-GB" b="1" dirty="0">
              <a:solidFill>
                <a:srgbClr val="FF00FF"/>
              </a:solidFill>
            </a:endParaRPr>
          </a:p>
        </p:txBody>
      </p:sp>
      <p:sp>
        <p:nvSpPr>
          <p:cNvPr id="13" name="TextBox 12"/>
          <p:cNvSpPr txBox="1"/>
          <p:nvPr/>
        </p:nvSpPr>
        <p:spPr>
          <a:xfrm>
            <a:off x="642273" y="2711407"/>
            <a:ext cx="2991989" cy="400110"/>
          </a:xfrm>
          <a:prstGeom prst="rect">
            <a:avLst/>
          </a:prstGeom>
          <a:noFill/>
        </p:spPr>
        <p:txBody>
          <a:bodyPr wrap="square" rtlCol="0">
            <a:spAutoFit/>
          </a:bodyPr>
          <a:lstStyle/>
          <a:p>
            <a:r>
              <a:rPr lang="en-GB" sz="2000" b="1" dirty="0" err="1" smtClean="0">
                <a:solidFill>
                  <a:srgbClr val="FF6600"/>
                </a:solidFill>
                <a:effectLst>
                  <a:outerShdw blurRad="38100" dist="38100" dir="2700000" algn="tl">
                    <a:srgbClr val="000000">
                      <a:alpha val="43137"/>
                    </a:srgbClr>
                  </a:outerShdw>
                </a:effectLst>
                <a:latin typeface="Comic Sans MS" panose="030F0702030302020204" pitchFamily="66" charset="0"/>
              </a:rPr>
              <a:t>J’aime</a:t>
            </a:r>
            <a:r>
              <a:rPr lang="en-GB" sz="2000" b="1" dirty="0" smtClean="0">
                <a:solidFill>
                  <a:srgbClr val="7030A0"/>
                </a:solidFill>
                <a:effectLst>
                  <a:outerShdw blurRad="38100" dist="38100" dir="2700000" algn="tl">
                    <a:srgbClr val="000000">
                      <a:alpha val="43137"/>
                    </a:srgbClr>
                  </a:outerShdw>
                </a:effectLst>
                <a:latin typeface="Comic Sans MS" panose="030F0702030302020204" pitchFamily="66" charset="0"/>
              </a:rPr>
              <a:t> </a:t>
            </a:r>
            <a:r>
              <a:rPr lang="en-GB" sz="2000" b="1" dirty="0" err="1" smtClean="0">
                <a:solidFill>
                  <a:srgbClr val="009900"/>
                </a:solidFill>
                <a:effectLst>
                  <a:outerShdw blurRad="38100" dist="38100" dir="2700000" algn="tl">
                    <a:srgbClr val="000000">
                      <a:alpha val="43137"/>
                    </a:srgbClr>
                  </a:outerShdw>
                </a:effectLst>
                <a:latin typeface="Comic Sans MS" panose="030F0702030302020204" pitchFamily="66" charset="0"/>
              </a:rPr>
              <a:t>l’</a:t>
            </a:r>
            <a:r>
              <a:rPr lang="en-GB" sz="2000" b="1" dirty="0" err="1" smtClean="0">
                <a:solidFill>
                  <a:srgbClr val="0070C0"/>
                </a:solidFill>
                <a:effectLst>
                  <a:outerShdw blurRad="38100" dist="38100" dir="2700000" algn="tl">
                    <a:srgbClr val="000000">
                      <a:alpha val="43137"/>
                    </a:srgbClr>
                  </a:outerShdw>
                </a:effectLst>
                <a:latin typeface="Comic Sans MS" panose="030F0702030302020204" pitchFamily="66" charset="0"/>
              </a:rPr>
              <a:t>oiseau</a:t>
            </a:r>
            <a:r>
              <a:rPr lang="en-GB" sz="2000" b="1" dirty="0" smtClean="0">
                <a:solidFill>
                  <a:srgbClr val="7030A0"/>
                </a:solidFill>
                <a:effectLst>
                  <a:outerShdw blurRad="38100" dist="38100" dir="2700000" algn="tl">
                    <a:srgbClr val="000000">
                      <a:alpha val="43137"/>
                    </a:srgbClr>
                  </a:outerShdw>
                </a:effectLst>
                <a:latin typeface="Comic Sans MS" panose="030F0702030302020204" pitchFamily="66" charset="0"/>
              </a:rPr>
              <a:t> </a:t>
            </a:r>
            <a:r>
              <a:rPr lang="en-GB" sz="2000" b="1" dirty="0" smtClean="0">
                <a:solidFill>
                  <a:schemeClr val="bg1"/>
                </a:solidFill>
                <a:effectLst>
                  <a:outerShdw blurRad="38100" dist="38100" dir="2700000" algn="tl">
                    <a:srgbClr val="000000">
                      <a:alpha val="43137"/>
                    </a:srgbClr>
                  </a:outerShdw>
                </a:effectLst>
                <a:latin typeface="Comic Sans MS" panose="030F0702030302020204" pitchFamily="66" charset="0"/>
              </a:rPr>
              <a:t>blanc</a:t>
            </a:r>
            <a:r>
              <a:rPr lang="en-GB" sz="2000" b="1" dirty="0" smtClean="0">
                <a:solidFill>
                  <a:srgbClr val="7030A0"/>
                </a:solidFill>
                <a:effectLst>
                  <a:outerShdw blurRad="38100" dist="38100" dir="2700000" algn="tl">
                    <a:srgbClr val="000000">
                      <a:alpha val="43137"/>
                    </a:srgbClr>
                  </a:outerShdw>
                </a:effectLst>
                <a:latin typeface="Comic Sans MS" panose="030F0702030302020204" pitchFamily="66" charset="0"/>
              </a:rPr>
              <a:t>.</a:t>
            </a:r>
            <a:endParaRPr lang="en-GB" sz="2000" b="1" dirty="0">
              <a:solidFill>
                <a:srgbClr val="7030A0"/>
              </a:solidFill>
              <a:effectLst>
                <a:outerShdw blurRad="38100" dist="38100" dir="2700000" algn="tl">
                  <a:srgbClr val="000000">
                    <a:alpha val="43137"/>
                  </a:srgbClr>
                </a:outerShdw>
              </a:effectLst>
              <a:latin typeface="Comic Sans MS" panose="030F0702030302020204" pitchFamily="66" charset="0"/>
            </a:endParaRPr>
          </a:p>
        </p:txBody>
      </p:sp>
      <p:sp>
        <p:nvSpPr>
          <p:cNvPr id="17" name="TextBox 16"/>
          <p:cNvSpPr txBox="1"/>
          <p:nvPr/>
        </p:nvSpPr>
        <p:spPr>
          <a:xfrm>
            <a:off x="3959932" y="1955031"/>
            <a:ext cx="648072" cy="769441"/>
          </a:xfrm>
          <a:prstGeom prst="rect">
            <a:avLst/>
          </a:prstGeom>
          <a:noFill/>
        </p:spPr>
        <p:txBody>
          <a:bodyPr wrap="square" rtlCol="0">
            <a:spAutoFit/>
          </a:bodyPr>
          <a:lstStyle/>
          <a:p>
            <a:pPr algn="ctr"/>
            <a:r>
              <a:rPr lang="en-GB" sz="4400" dirty="0" smtClean="0">
                <a:solidFill>
                  <a:srgbClr val="7030A0"/>
                </a:solidFill>
              </a:rPr>
              <a:t>.</a:t>
            </a:r>
            <a:endParaRPr lang="en-GB" sz="4400" dirty="0">
              <a:solidFill>
                <a:srgbClr val="7030A0"/>
              </a:solidFill>
            </a:endParaRPr>
          </a:p>
        </p:txBody>
      </p:sp>
    </p:spTree>
    <p:extLst>
      <p:ext uri="{BB962C8B-B14F-4D97-AF65-F5344CB8AC3E}">
        <p14:creationId xmlns:p14="http://schemas.microsoft.com/office/powerpoint/2010/main" val="1524608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325926115"/>
              </p:ext>
            </p:extLst>
          </p:nvPr>
        </p:nvGraphicFramePr>
        <p:xfrm>
          <a:off x="395536" y="188640"/>
          <a:ext cx="8496944" cy="6221681"/>
        </p:xfrm>
        <a:graphic>
          <a:graphicData uri="http://schemas.openxmlformats.org/drawingml/2006/table">
            <a:tbl>
              <a:tblPr firstRow="1" bandRow="1">
                <a:tableStyleId>{5C22544A-7EE6-4342-B048-85BDC9FD1C3A}</a:tableStyleId>
              </a:tblPr>
              <a:tblGrid>
                <a:gridCol w="8496944"/>
              </a:tblGrid>
              <a:tr h="392450">
                <a:tc>
                  <a:txBody>
                    <a:bodyPr/>
                    <a:lstStyle/>
                    <a:p>
                      <a:pPr algn="ctr"/>
                      <a:r>
                        <a:rPr lang="en-GB" sz="1400" dirty="0" smtClean="0">
                          <a:latin typeface="Comic Sans MS" pitchFamily="66" charset="0"/>
                        </a:rPr>
                        <a:t>Teacher notes:  Activity suggestions for vocabulary</a:t>
                      </a:r>
                      <a:r>
                        <a:rPr lang="en-GB" sz="1400" baseline="0" dirty="0" smtClean="0">
                          <a:latin typeface="Comic Sans MS" pitchFamily="66" charset="0"/>
                        </a:rPr>
                        <a:t> consolidation</a:t>
                      </a:r>
                      <a:endParaRPr lang="en-GB" sz="1400" dirty="0">
                        <a:latin typeface="Comic Sans MS" pitchFamily="66" charset="0"/>
                      </a:endParaRPr>
                    </a:p>
                  </a:txBody>
                  <a:tcPr/>
                </a:tc>
              </a:tr>
              <a:tr h="399639">
                <a:tc>
                  <a:txBody>
                    <a:bodyPr/>
                    <a:lstStyle/>
                    <a:p>
                      <a:r>
                        <a:rPr lang="en-GB" sz="1400" dirty="0" smtClean="0">
                          <a:latin typeface="Comic Sans MS" pitchFamily="66" charset="0"/>
                        </a:rPr>
                        <a:t>16. Le telephone</a:t>
                      </a:r>
                      <a:r>
                        <a:rPr lang="en-GB" sz="1400" baseline="0" dirty="0" smtClean="0">
                          <a:latin typeface="Comic Sans MS" pitchFamily="66" charset="0"/>
                        </a:rPr>
                        <a:t> chinois:  Chinese Whispers – can be played with any vocabulary.</a:t>
                      </a:r>
                      <a:endParaRPr lang="en-GB" sz="1400" dirty="0">
                        <a:latin typeface="Comic Sans MS" pitchFamily="66" charset="0"/>
                      </a:endParaRPr>
                    </a:p>
                  </a:txBody>
                  <a:tcPr/>
                </a:tc>
              </a:tr>
              <a:tr h="432048">
                <a:tc>
                  <a:txBody>
                    <a:bodyPr/>
                    <a:lstStyle/>
                    <a:p>
                      <a:r>
                        <a:rPr lang="en-GB" sz="1400" dirty="0" smtClean="0">
                          <a:latin typeface="Comic Sans MS" pitchFamily="66" charset="0"/>
                        </a:rPr>
                        <a:t>17. Le </a:t>
                      </a:r>
                      <a:r>
                        <a:rPr lang="en-GB" sz="1400" dirty="0" err="1" smtClean="0">
                          <a:latin typeface="Comic Sans MS" pitchFamily="66" charset="0"/>
                        </a:rPr>
                        <a:t>pendu</a:t>
                      </a:r>
                      <a:r>
                        <a:rPr lang="en-GB" sz="1400" baseline="0" dirty="0" smtClean="0">
                          <a:latin typeface="Comic Sans MS" pitchFamily="66" charset="0"/>
                        </a:rPr>
                        <a:t>: Hangman</a:t>
                      </a:r>
                      <a:endParaRPr lang="en-GB" sz="1400" dirty="0">
                        <a:latin typeface="Comic Sans MS" pitchFamily="66" charset="0"/>
                      </a:endParaRPr>
                    </a:p>
                  </a:txBody>
                  <a:tcPr/>
                </a:tc>
              </a:tr>
              <a:tr h="432048">
                <a:tc>
                  <a:txBody>
                    <a:bodyPr/>
                    <a:lstStyle/>
                    <a:p>
                      <a:pPr marL="0" indent="0">
                        <a:buNone/>
                      </a:pPr>
                      <a:r>
                        <a:rPr lang="en-GB" sz="1400" dirty="0" smtClean="0">
                          <a:latin typeface="Comic Sans MS" pitchFamily="66" charset="0"/>
                        </a:rPr>
                        <a:t>18.</a:t>
                      </a:r>
                      <a:r>
                        <a:rPr lang="en-GB" sz="1400" baseline="0" dirty="0" smtClean="0">
                          <a:latin typeface="Comic Sans MS" pitchFamily="66" charset="0"/>
                        </a:rPr>
                        <a:t> Mots </a:t>
                      </a:r>
                      <a:r>
                        <a:rPr lang="en-GB" sz="1400" baseline="0" dirty="0" err="1" smtClean="0">
                          <a:latin typeface="Comic Sans MS" pitchFamily="66" charset="0"/>
                        </a:rPr>
                        <a:t>brouillés</a:t>
                      </a:r>
                      <a:r>
                        <a:rPr lang="en-GB" sz="1400" baseline="0" dirty="0" smtClean="0">
                          <a:latin typeface="Comic Sans MS" pitchFamily="66" charset="0"/>
                        </a:rPr>
                        <a:t> – can be played with words or phrases.</a:t>
                      </a:r>
                      <a:endParaRPr lang="en-GB" sz="1400" dirty="0">
                        <a:latin typeface="Comic Sans MS" pitchFamily="66" charset="0"/>
                      </a:endParaRPr>
                    </a:p>
                  </a:txBody>
                  <a:tcPr/>
                </a:tc>
              </a:tr>
              <a:tr h="432048">
                <a:tc>
                  <a:txBody>
                    <a:bodyPr/>
                    <a:lstStyle/>
                    <a:p>
                      <a:r>
                        <a:rPr lang="en-GB" sz="1400" dirty="0" smtClean="0">
                          <a:latin typeface="Comic Sans MS" pitchFamily="66" charset="0"/>
                        </a:rPr>
                        <a:t>19.  La guillotine:  Have a picture of a guillotine</a:t>
                      </a:r>
                      <a:r>
                        <a:rPr lang="en-GB" sz="1400" baseline="0" dirty="0" smtClean="0">
                          <a:latin typeface="Comic Sans MS" pitchFamily="66" charset="0"/>
                        </a:rPr>
                        <a:t> and sets of words/phrases cut across the middle.  The children have to match tops and bottoms from a small pile.</a:t>
                      </a:r>
                      <a:endParaRPr lang="en-GB" sz="1400" dirty="0">
                        <a:latin typeface="Comic Sans MS" pitchFamily="66" charset="0"/>
                      </a:endParaRPr>
                    </a:p>
                  </a:txBody>
                  <a:tcPr/>
                </a:tc>
              </a:tr>
              <a:tr h="648072">
                <a:tc>
                  <a:txBody>
                    <a:bodyPr/>
                    <a:lstStyle/>
                    <a:p>
                      <a:r>
                        <a:rPr lang="en-GB" sz="1400" dirty="0" smtClean="0">
                          <a:latin typeface="Comic Sans MS" pitchFamily="66" charset="0"/>
                        </a:rPr>
                        <a:t>20. Jacques a </a:t>
                      </a:r>
                      <a:r>
                        <a:rPr lang="en-GB" sz="1400" dirty="0" err="1" smtClean="0">
                          <a:latin typeface="Comic Sans MS" pitchFamily="66" charset="0"/>
                        </a:rPr>
                        <a:t>dit</a:t>
                      </a:r>
                      <a:r>
                        <a:rPr lang="en-GB" sz="1400" dirty="0" smtClean="0">
                          <a:latin typeface="Comic Sans MS" pitchFamily="66" charset="0"/>
                        </a:rPr>
                        <a:t>/Simon Says or Total Elimination.</a:t>
                      </a:r>
                      <a:endParaRPr lang="en-GB" sz="1400" dirty="0">
                        <a:latin typeface="Comic Sans MS" pitchFamily="66" charset="0"/>
                      </a:endParaRPr>
                    </a:p>
                  </a:txBody>
                  <a:tcPr/>
                </a:tc>
              </a:tr>
              <a:tr h="648072">
                <a:tc>
                  <a:txBody>
                    <a:bodyPr/>
                    <a:lstStyle/>
                    <a:p>
                      <a:r>
                        <a:rPr lang="en-GB" sz="1400" dirty="0" smtClean="0">
                          <a:latin typeface="Comic Sans MS" pitchFamily="66" charset="0"/>
                        </a:rPr>
                        <a:t>21.  Musical pictures/hoops:  Play some French</a:t>
                      </a:r>
                      <a:r>
                        <a:rPr lang="en-GB" sz="1400" baseline="0" dirty="0" smtClean="0">
                          <a:latin typeface="Comic Sans MS" pitchFamily="66" charset="0"/>
                        </a:rPr>
                        <a:t> music.  When the music stops call out a picture (previously arranged in the room/hall) and children must go to that picture/hoop.</a:t>
                      </a:r>
                      <a:endParaRPr lang="en-GB" sz="1400" dirty="0">
                        <a:latin typeface="Comic Sans MS" pitchFamily="66" charset="0"/>
                      </a:endParaRPr>
                    </a:p>
                  </a:txBody>
                  <a:tcPr/>
                </a:tc>
              </a:tr>
              <a:tr h="648072">
                <a:tc>
                  <a:txBody>
                    <a:bodyPr/>
                    <a:lstStyle/>
                    <a:p>
                      <a:r>
                        <a:rPr lang="en-GB" sz="1400" dirty="0" smtClean="0">
                          <a:latin typeface="Comic Sans MS" pitchFamily="66" charset="0"/>
                        </a:rPr>
                        <a:t>22.  Musical treasure</a:t>
                      </a:r>
                      <a:r>
                        <a:rPr lang="en-GB" sz="1400" baseline="0" dirty="0" smtClean="0">
                          <a:latin typeface="Comic Sans MS" pitchFamily="66" charset="0"/>
                        </a:rPr>
                        <a:t> hunt: Can be played as individuals or in teams.  Spread pictures, flash cards, </a:t>
                      </a:r>
                      <a:r>
                        <a:rPr lang="en-GB" sz="1400" baseline="0" dirty="0" err="1" smtClean="0">
                          <a:latin typeface="Comic Sans MS" pitchFamily="66" charset="0"/>
                        </a:rPr>
                        <a:t>realia</a:t>
                      </a:r>
                      <a:r>
                        <a:rPr lang="en-GB" sz="1400" baseline="0" dirty="0" smtClean="0">
                          <a:latin typeface="Comic Sans MS" pitchFamily="66" charset="0"/>
                        </a:rPr>
                        <a:t> etc. around the room (ideally more than one of each item of vocab).  Play some music. When the music stops, the children have to find as many copies of the “word” you have called out that they can.  In a small space, having groups, e.g. table groups is easier to manage with one child from each group (pre-number each child) having a go each time.</a:t>
                      </a:r>
                      <a:endParaRPr lang="en-GB" sz="1400" dirty="0">
                        <a:latin typeface="Comic Sans MS" pitchFamily="66" charset="0"/>
                      </a:endParaRPr>
                    </a:p>
                  </a:txBody>
                  <a:tcPr/>
                </a:tc>
              </a:tr>
              <a:tr h="648072">
                <a:tc>
                  <a:txBody>
                    <a:bodyPr/>
                    <a:lstStyle/>
                    <a:p>
                      <a:r>
                        <a:rPr lang="en-GB" sz="1400" dirty="0" smtClean="0">
                          <a:latin typeface="Comic Sans MS" pitchFamily="66" charset="0"/>
                        </a:rPr>
                        <a:t>23. Stations.  Place flash</a:t>
                      </a:r>
                      <a:r>
                        <a:rPr lang="en-GB" sz="1400" baseline="0" dirty="0" smtClean="0">
                          <a:latin typeface="Comic Sans MS" pitchFamily="66" charset="0"/>
                        </a:rPr>
                        <a:t>cards around the room.  I usually divide the class into small groups for this game otherwise too many children are in one place at the same time.  Give a group and instruction e.g. Children in jumpers/Yellow table: </a:t>
                      </a:r>
                      <a:r>
                        <a:rPr lang="en-GB" sz="1400" baseline="0" dirty="0" err="1" smtClean="0">
                          <a:latin typeface="Comic Sans MS" pitchFamily="66" charset="0"/>
                        </a:rPr>
                        <a:t>trouvez</a:t>
                      </a:r>
                      <a:r>
                        <a:rPr lang="en-GB" sz="1400" baseline="0" dirty="0" smtClean="0">
                          <a:latin typeface="Comic Sans MS" pitchFamily="66" charset="0"/>
                        </a:rPr>
                        <a:t> le </a:t>
                      </a:r>
                      <a:r>
                        <a:rPr lang="en-GB" sz="1400" baseline="0" dirty="0" err="1" smtClean="0">
                          <a:latin typeface="Comic Sans MS" pitchFamily="66" charset="0"/>
                        </a:rPr>
                        <a:t>cochon</a:t>
                      </a:r>
                      <a:r>
                        <a:rPr lang="en-GB" sz="1400" baseline="0" dirty="0" smtClean="0">
                          <a:latin typeface="Comic Sans MS" pitchFamily="66" charset="0"/>
                        </a:rPr>
                        <a:t>.  Children in trousers/Red table: </a:t>
                      </a:r>
                      <a:r>
                        <a:rPr lang="en-GB" sz="1400" baseline="0" dirty="0" err="1" smtClean="0">
                          <a:latin typeface="Comic Sans MS" pitchFamily="66" charset="0"/>
                        </a:rPr>
                        <a:t>trouvez</a:t>
                      </a:r>
                      <a:r>
                        <a:rPr lang="en-GB" sz="1400" baseline="0" dirty="0" smtClean="0">
                          <a:latin typeface="Comic Sans MS" pitchFamily="66" charset="0"/>
                        </a:rPr>
                        <a:t> le lion etc.  If you are competent, give the full instructions in French.</a:t>
                      </a:r>
                      <a:endParaRPr lang="en-GB" sz="1400" dirty="0">
                        <a:latin typeface="Comic Sans MS" pitchFamily="66" charset="0"/>
                      </a:endParaRPr>
                    </a:p>
                  </a:txBody>
                  <a:tcPr/>
                </a:tc>
              </a:tr>
              <a:tr h="648072">
                <a:tc>
                  <a:txBody>
                    <a:bodyPr/>
                    <a:lstStyle/>
                    <a:p>
                      <a:r>
                        <a:rPr lang="en-GB" sz="1400" dirty="0" smtClean="0">
                          <a:latin typeface="Comic Sans MS" pitchFamily="66" charset="0"/>
                        </a:rPr>
                        <a:t>24.  Use whatever you</a:t>
                      </a:r>
                      <a:r>
                        <a:rPr lang="en-GB" sz="1400" baseline="0" dirty="0" smtClean="0">
                          <a:latin typeface="Comic Sans MS" pitchFamily="66" charset="0"/>
                        </a:rPr>
                        <a:t> have in your classroom in English and transfer to French.</a:t>
                      </a:r>
                      <a:endParaRPr lang="en-GB" sz="1400" dirty="0">
                        <a:latin typeface="Comic Sans MS" pitchFamily="66" charset="0"/>
                      </a:endParaRPr>
                    </a:p>
                  </a:txBody>
                  <a:tcPr/>
                </a:tc>
              </a:tr>
            </a:tbl>
          </a:graphicData>
        </a:graphic>
      </p:graphicFrame>
    </p:spTree>
    <p:extLst>
      <p:ext uri="{BB962C8B-B14F-4D97-AF65-F5344CB8AC3E}">
        <p14:creationId xmlns:p14="http://schemas.microsoft.com/office/powerpoint/2010/main" val="5671189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490066"/>
          </a:xfrm>
        </p:spPr>
        <p:txBody>
          <a:bodyPr>
            <a:noAutofit/>
          </a:bodyPr>
          <a:lstStyle/>
          <a:p>
            <a:r>
              <a:rPr lang="en-GB" sz="2800" b="1" dirty="0" smtClean="0">
                <a:solidFill>
                  <a:srgbClr val="FF0000"/>
                </a:solidFill>
                <a:latin typeface="Comic Sans MS" pitchFamily="66" charset="0"/>
              </a:rPr>
              <a:t>Using colours with body parts</a:t>
            </a:r>
            <a:endParaRPr lang="en-GB" sz="2800" b="1" dirty="0">
              <a:solidFill>
                <a:srgbClr val="FF0000"/>
              </a:solidFill>
              <a:latin typeface="Comic Sans MS" pitchFamily="66"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821050569"/>
              </p:ext>
            </p:extLst>
          </p:nvPr>
        </p:nvGraphicFramePr>
        <p:xfrm>
          <a:off x="179512" y="620688"/>
          <a:ext cx="8784976" cy="6130239"/>
        </p:xfrm>
        <a:graphic>
          <a:graphicData uri="http://schemas.openxmlformats.org/drawingml/2006/table">
            <a:tbl>
              <a:tblPr firstRow="1" bandRow="1">
                <a:tableStyleId>{073A0DAA-6AF3-43AB-8588-CEC1D06C72B9}</a:tableStyleId>
              </a:tblPr>
              <a:tblGrid>
                <a:gridCol w="8784976"/>
              </a:tblGrid>
              <a:tr h="936103">
                <a:tc>
                  <a:txBody>
                    <a:bodyPr/>
                    <a:lstStyle/>
                    <a:p>
                      <a:r>
                        <a:rPr lang="en-GB" sz="1400" b="0" i="1" dirty="0" smtClean="0">
                          <a:solidFill>
                            <a:srgbClr val="FF0000"/>
                          </a:solidFill>
                          <a:latin typeface="Comic Sans MS" pitchFamily="66" charset="0"/>
                        </a:rPr>
                        <a:t>Resources</a:t>
                      </a:r>
                      <a:r>
                        <a:rPr lang="en-GB" sz="1400" b="0" i="1" baseline="0" dirty="0" smtClean="0">
                          <a:solidFill>
                            <a:srgbClr val="FF0000"/>
                          </a:solidFill>
                          <a:latin typeface="Comic Sans MS" pitchFamily="66" charset="0"/>
                        </a:rPr>
                        <a:t> required:  A body or picture of a body or any character to which the children will relate, body parts, colours, phoneme and text cards</a:t>
                      </a:r>
                    </a:p>
                    <a:p>
                      <a:r>
                        <a:rPr lang="en-GB" sz="1400" b="0" i="1" baseline="0" dirty="0" smtClean="0">
                          <a:solidFill>
                            <a:srgbClr val="FF0000"/>
                          </a:solidFill>
                          <a:latin typeface="Comic Sans MS" pitchFamily="66" charset="0"/>
                        </a:rPr>
                        <a:t>Stories:  Les </a:t>
                      </a:r>
                      <a:r>
                        <a:rPr lang="en-GB" sz="1400" b="0" i="1" baseline="0" dirty="0" err="1" smtClean="0">
                          <a:solidFill>
                            <a:srgbClr val="FF0000"/>
                          </a:solidFill>
                          <a:latin typeface="Comic Sans MS" pitchFamily="66" charset="0"/>
                        </a:rPr>
                        <a:t>squelettes</a:t>
                      </a:r>
                      <a:r>
                        <a:rPr lang="en-GB" sz="1400" b="0" i="1" baseline="0" dirty="0" smtClean="0">
                          <a:solidFill>
                            <a:srgbClr val="FF0000"/>
                          </a:solidFill>
                          <a:latin typeface="Comic Sans MS" pitchFamily="66" charset="0"/>
                        </a:rPr>
                        <a:t>, </a:t>
                      </a:r>
                      <a:r>
                        <a:rPr lang="en-GB" sz="1400" b="0" i="1" baseline="0" dirty="0" err="1" smtClean="0">
                          <a:solidFill>
                            <a:srgbClr val="FF0000"/>
                          </a:solidFill>
                          <a:latin typeface="Comic Sans MS" pitchFamily="66" charset="0"/>
                        </a:rPr>
                        <a:t>Va</a:t>
                      </a:r>
                      <a:r>
                        <a:rPr lang="en-GB" sz="1400" b="0" i="1" baseline="0" dirty="0" smtClean="0">
                          <a:solidFill>
                            <a:srgbClr val="FF0000"/>
                          </a:solidFill>
                          <a:latin typeface="Comic Sans MS" pitchFamily="66" charset="0"/>
                        </a:rPr>
                        <a:t>-t-on grand </a:t>
                      </a:r>
                      <a:r>
                        <a:rPr lang="en-GB" sz="1400" b="0" i="1" baseline="0" dirty="0" err="1" smtClean="0">
                          <a:solidFill>
                            <a:srgbClr val="FF0000"/>
                          </a:solidFill>
                          <a:latin typeface="Comic Sans MS" pitchFamily="66" charset="0"/>
                        </a:rPr>
                        <a:t>monstre</a:t>
                      </a:r>
                      <a:r>
                        <a:rPr lang="en-GB" sz="1400" b="0" i="1" baseline="0" dirty="0" smtClean="0">
                          <a:solidFill>
                            <a:srgbClr val="FF0000"/>
                          </a:solidFill>
                          <a:latin typeface="Comic Sans MS" pitchFamily="66" charset="0"/>
                        </a:rPr>
                        <a:t> </a:t>
                      </a:r>
                      <a:r>
                        <a:rPr lang="en-GB" sz="1400" b="0" i="1" baseline="0" dirty="0" err="1" smtClean="0">
                          <a:solidFill>
                            <a:srgbClr val="FF0000"/>
                          </a:solidFill>
                          <a:latin typeface="Comic Sans MS" pitchFamily="66" charset="0"/>
                        </a:rPr>
                        <a:t>vert</a:t>
                      </a:r>
                      <a:endParaRPr lang="en-GB" sz="1400" b="0" i="1" baseline="0" dirty="0" smtClean="0">
                        <a:solidFill>
                          <a:srgbClr val="FF0000"/>
                        </a:solidFill>
                        <a:latin typeface="Comic Sans MS" pitchFamily="66" charset="0"/>
                      </a:endParaRPr>
                    </a:p>
                    <a:p>
                      <a:r>
                        <a:rPr lang="en-GB" sz="1400" b="0" i="1" baseline="0" dirty="0" smtClean="0">
                          <a:solidFill>
                            <a:srgbClr val="FF0000"/>
                          </a:solidFill>
                          <a:latin typeface="Comic Sans MS" pitchFamily="66" charset="0"/>
                        </a:rPr>
                        <a:t>Video clips: </a:t>
                      </a:r>
                      <a:endParaRPr lang="en-GB" sz="1400" b="0" i="1" dirty="0">
                        <a:solidFill>
                          <a:srgbClr val="FF0000"/>
                        </a:solidFill>
                        <a:latin typeface="Comic Sans MS" pitchFamily="66" charset="0"/>
                      </a:endParaRPr>
                    </a:p>
                  </a:txBody>
                  <a:tcPr>
                    <a:solidFill>
                      <a:schemeClr val="bg1">
                        <a:lumMod val="85000"/>
                      </a:schemeClr>
                    </a:solidFill>
                  </a:tcPr>
                </a:tc>
              </a:tr>
              <a:tr h="567287">
                <a:tc>
                  <a:txBody>
                    <a:bodyPr/>
                    <a:lstStyle/>
                    <a:p>
                      <a:r>
                        <a:rPr lang="en-GB" sz="1400" i="1" dirty="0" smtClean="0">
                          <a:solidFill>
                            <a:srgbClr val="FF0000"/>
                          </a:solidFill>
                          <a:latin typeface="Comic Sans MS" pitchFamily="66" charset="0"/>
                        </a:rPr>
                        <a:t>Phoneme recognition</a:t>
                      </a:r>
                      <a:r>
                        <a:rPr lang="en-GB" sz="1400" i="1" baseline="0" dirty="0" smtClean="0">
                          <a:solidFill>
                            <a:srgbClr val="FF0000"/>
                          </a:solidFill>
                          <a:latin typeface="Comic Sans MS" pitchFamily="66" charset="0"/>
                        </a:rPr>
                        <a:t> e.g. bleu/</a:t>
                      </a:r>
                      <a:r>
                        <a:rPr lang="en-GB" sz="1400" i="1" baseline="0" dirty="0" err="1" smtClean="0">
                          <a:solidFill>
                            <a:srgbClr val="FF0000"/>
                          </a:solidFill>
                          <a:latin typeface="Comic Sans MS" pitchFamily="66" charset="0"/>
                        </a:rPr>
                        <a:t>yeux</a:t>
                      </a:r>
                      <a:r>
                        <a:rPr lang="en-GB" sz="1400" i="1" baseline="0" dirty="0" smtClean="0">
                          <a:solidFill>
                            <a:srgbClr val="FF0000"/>
                          </a:solidFill>
                          <a:latin typeface="Comic Sans MS" pitchFamily="66" charset="0"/>
                        </a:rPr>
                        <a:t>/</a:t>
                      </a:r>
                      <a:r>
                        <a:rPr lang="en-GB" sz="1400" i="1" baseline="0" dirty="0" err="1" smtClean="0">
                          <a:solidFill>
                            <a:srgbClr val="FF0000"/>
                          </a:solidFill>
                          <a:latin typeface="Comic Sans MS" pitchFamily="66" charset="0"/>
                        </a:rPr>
                        <a:t>cheveux</a:t>
                      </a:r>
                      <a:r>
                        <a:rPr lang="en-GB" sz="1400" i="1" baseline="0" dirty="0" smtClean="0">
                          <a:solidFill>
                            <a:srgbClr val="FF0000"/>
                          </a:solidFill>
                          <a:latin typeface="Comic Sans MS" pitchFamily="66" charset="0"/>
                        </a:rPr>
                        <a:t>.  Children have packs of cards they must sort into phonic groups. (Years 1,2,3)</a:t>
                      </a:r>
                    </a:p>
                  </a:txBody>
                  <a:tcPr>
                    <a:solidFill>
                      <a:schemeClr val="bg1">
                        <a:lumMod val="85000"/>
                      </a:schemeClr>
                    </a:solidFill>
                  </a:tcPr>
                </a:tc>
              </a:tr>
              <a:tr h="576064">
                <a:tc>
                  <a:txBody>
                    <a:bodyPr/>
                    <a:lstStyle/>
                    <a:p>
                      <a:r>
                        <a:rPr lang="en-GB" sz="1400" i="1" dirty="0" smtClean="0">
                          <a:solidFill>
                            <a:srgbClr val="FF0000"/>
                          </a:solidFill>
                          <a:latin typeface="Comic Sans MS" pitchFamily="66" charset="0"/>
                        </a:rPr>
                        <a:t>Fish:  Children have a body cut</a:t>
                      </a:r>
                      <a:r>
                        <a:rPr lang="en-GB" sz="1400" i="1" baseline="0" dirty="0" smtClean="0">
                          <a:solidFill>
                            <a:srgbClr val="FF0000"/>
                          </a:solidFill>
                          <a:latin typeface="Comic Sans MS" pitchFamily="66" charset="0"/>
                        </a:rPr>
                        <a:t> up in numbered pieces.  They must reassemble it according to the rules of the game (SAE resource)</a:t>
                      </a:r>
                      <a:endParaRPr lang="en-GB" sz="1400" i="1" dirty="0">
                        <a:solidFill>
                          <a:srgbClr val="FF0000"/>
                        </a:solidFill>
                        <a:latin typeface="Comic Sans MS" pitchFamily="66" charset="0"/>
                      </a:endParaRPr>
                    </a:p>
                  </a:txBody>
                  <a:tcPr>
                    <a:solidFill>
                      <a:schemeClr val="bg1">
                        <a:lumMod val="85000"/>
                      </a:schemeClr>
                    </a:solidFill>
                  </a:tcPr>
                </a:tc>
              </a:tr>
              <a:tr h="567270">
                <a:tc>
                  <a:txBody>
                    <a:bodyPr/>
                    <a:lstStyle/>
                    <a:p>
                      <a:r>
                        <a:rPr lang="en-GB" sz="1400" i="1" dirty="0" smtClean="0">
                          <a:solidFill>
                            <a:srgbClr val="FF0000"/>
                          </a:solidFill>
                          <a:latin typeface="Comic Sans MS" pitchFamily="66" charset="0"/>
                        </a:rPr>
                        <a:t>Sentence building:</a:t>
                      </a:r>
                      <a:r>
                        <a:rPr lang="en-GB" sz="1400" i="1" baseline="0" dirty="0" smtClean="0">
                          <a:solidFill>
                            <a:srgbClr val="FF0000"/>
                          </a:solidFill>
                          <a:latin typeface="Comic Sans MS" pitchFamily="66" charset="0"/>
                        </a:rPr>
                        <a:t>  Use large picture flashcards of colours and body parts to make sentences as human sentences (Oral work) (Years 1,2,3).  Repeat as pair/group work.</a:t>
                      </a:r>
                      <a:endParaRPr lang="en-GB" sz="1400" i="1" dirty="0">
                        <a:solidFill>
                          <a:srgbClr val="FF0000"/>
                        </a:solidFill>
                        <a:latin typeface="Comic Sans MS" pitchFamily="66" charset="0"/>
                      </a:endParaRPr>
                    </a:p>
                  </a:txBody>
                  <a:tcPr>
                    <a:solidFill>
                      <a:schemeClr val="bg1">
                        <a:lumMod val="85000"/>
                      </a:schemeClr>
                    </a:solidFill>
                  </a:tcPr>
                </a:tc>
              </a:tr>
              <a:tr h="558476">
                <a:tc>
                  <a:txBody>
                    <a:bodyPr/>
                    <a:lstStyle/>
                    <a:p>
                      <a:r>
                        <a:rPr lang="en-GB" sz="1400" i="1" dirty="0" smtClean="0">
                          <a:solidFill>
                            <a:srgbClr val="FF0000"/>
                          </a:solidFill>
                          <a:latin typeface="Comic Sans MS" pitchFamily="66" charset="0"/>
                        </a:rPr>
                        <a:t>Sentence building:</a:t>
                      </a:r>
                      <a:r>
                        <a:rPr lang="en-GB" sz="1400" i="1" baseline="0" dirty="0" smtClean="0">
                          <a:solidFill>
                            <a:srgbClr val="FF0000"/>
                          </a:solidFill>
                          <a:latin typeface="Comic Sans MS" pitchFamily="66" charset="0"/>
                        </a:rPr>
                        <a:t>  Use large picture cards of the body parts and text cards of the colours to show agreement in human sentences (Yr 4-6) ).  Repeat as pair/group work.</a:t>
                      </a:r>
                      <a:endParaRPr lang="en-GB" sz="1400" i="1" dirty="0">
                        <a:solidFill>
                          <a:srgbClr val="FF0000"/>
                        </a:solidFill>
                        <a:latin typeface="Comic Sans MS" pitchFamily="66" charset="0"/>
                      </a:endParaRPr>
                    </a:p>
                  </a:txBody>
                  <a:tcPr>
                    <a:solidFill>
                      <a:schemeClr val="bg1">
                        <a:lumMod val="85000"/>
                      </a:schemeClr>
                    </a:solidFill>
                  </a:tcPr>
                </a:tc>
              </a:tr>
              <a:tr h="386422">
                <a:tc>
                  <a:txBody>
                    <a:bodyPr/>
                    <a:lstStyle/>
                    <a:p>
                      <a:r>
                        <a:rPr lang="en-GB" sz="1400" i="1" dirty="0" smtClean="0">
                          <a:solidFill>
                            <a:srgbClr val="FF0000"/>
                          </a:solidFill>
                          <a:latin typeface="Comic Sans MS" pitchFamily="66" charset="0"/>
                        </a:rPr>
                        <a:t>Sentence building:</a:t>
                      </a:r>
                      <a:r>
                        <a:rPr lang="en-GB" sz="1400" i="1" baseline="0" dirty="0" smtClean="0">
                          <a:solidFill>
                            <a:srgbClr val="FF0000"/>
                          </a:solidFill>
                          <a:latin typeface="Comic Sans MS" pitchFamily="66" charset="0"/>
                        </a:rPr>
                        <a:t>  Use text cards of both body and colour. (Yr4-6)</a:t>
                      </a:r>
                      <a:endParaRPr lang="en-GB" sz="1400" i="1" dirty="0">
                        <a:solidFill>
                          <a:srgbClr val="FF0000"/>
                        </a:solidFill>
                        <a:latin typeface="Comic Sans MS" pitchFamily="66" charset="0"/>
                      </a:endParaRPr>
                    </a:p>
                  </a:txBody>
                  <a:tcPr>
                    <a:solidFill>
                      <a:schemeClr val="bg1">
                        <a:lumMod val="85000"/>
                      </a:schemeClr>
                    </a:solidFill>
                  </a:tcPr>
                </a:tc>
              </a:tr>
              <a:tr h="380565">
                <a:tc>
                  <a:txBody>
                    <a:bodyPr/>
                    <a:lstStyle/>
                    <a:p>
                      <a:r>
                        <a:rPr lang="en-GB" sz="1400" i="1" dirty="0" smtClean="0">
                          <a:solidFill>
                            <a:srgbClr val="FF0000"/>
                          </a:solidFill>
                          <a:latin typeface="Comic Sans MS" pitchFamily="66" charset="0"/>
                        </a:rPr>
                        <a:t>Cross-</a:t>
                      </a:r>
                      <a:r>
                        <a:rPr lang="en-GB" sz="1400" i="1" baseline="0" dirty="0" smtClean="0">
                          <a:solidFill>
                            <a:srgbClr val="FF0000"/>
                          </a:solidFill>
                          <a:latin typeface="Comic Sans MS" pitchFamily="66" charset="0"/>
                        </a:rPr>
                        <a:t> curricular art:  Make a fish.  Collage different colours and materials and write a description. (SAE resource)</a:t>
                      </a:r>
                      <a:endParaRPr lang="en-GB" sz="1400" i="1" dirty="0">
                        <a:solidFill>
                          <a:srgbClr val="FF0000"/>
                        </a:solidFill>
                        <a:latin typeface="Comic Sans MS" pitchFamily="66" charset="0"/>
                      </a:endParaRPr>
                    </a:p>
                  </a:txBody>
                  <a:tcPr>
                    <a:solidFill>
                      <a:schemeClr val="bg1">
                        <a:lumMod val="85000"/>
                      </a:schemeClr>
                    </a:solidFill>
                  </a:tcPr>
                </a:tc>
              </a:tr>
              <a:tr h="178292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i="1" kern="1200" dirty="0" err="1" smtClean="0">
                          <a:solidFill>
                            <a:srgbClr val="FF0000"/>
                          </a:solidFill>
                          <a:latin typeface="Comic Sans MS" pitchFamily="66" charset="0"/>
                        </a:rPr>
                        <a:t>Drawing</a:t>
                      </a:r>
                      <a:r>
                        <a:rPr lang="fr-FR" sz="1400" i="1" kern="1200" dirty="0" smtClean="0">
                          <a:solidFill>
                            <a:srgbClr val="FF0000"/>
                          </a:solidFill>
                          <a:latin typeface="Comic Sans MS" pitchFamily="66" charset="0"/>
                        </a:rPr>
                        <a:t> </a:t>
                      </a:r>
                      <a:r>
                        <a:rPr lang="fr-FR" sz="1400" i="1" kern="1200" dirty="0" err="1" smtClean="0">
                          <a:solidFill>
                            <a:srgbClr val="FF0000"/>
                          </a:solidFill>
                          <a:latin typeface="Comic Sans MS" pitchFamily="66" charset="0"/>
                        </a:rPr>
                        <a:t>monsters</a:t>
                      </a:r>
                      <a:r>
                        <a:rPr lang="fr-FR" sz="1400" i="1" kern="1200" dirty="0" smtClean="0">
                          <a:solidFill>
                            <a:srgbClr val="FF0000"/>
                          </a:solidFill>
                          <a:latin typeface="Comic Sans MS" pitchFamily="66" charset="0"/>
                        </a:rPr>
                        <a:t> to descriptions. (Oral): </a:t>
                      </a:r>
                      <a:r>
                        <a:rPr lang="fr-FR" sz="1400" i="1" kern="1200" baseline="0" dirty="0" smtClean="0">
                          <a:solidFill>
                            <a:srgbClr val="FF0000"/>
                          </a:solidFill>
                          <a:latin typeface="Comic Sans MS" pitchFamily="66" charset="0"/>
                        </a:rPr>
                        <a:t> </a:t>
                      </a:r>
                      <a:r>
                        <a:rPr lang="fr-FR" sz="1400" i="1" kern="1200" baseline="0" dirty="0" err="1" smtClean="0">
                          <a:solidFill>
                            <a:srgbClr val="FF0000"/>
                          </a:solidFill>
                          <a:latin typeface="Comic Sans MS" pitchFamily="66" charset="0"/>
                        </a:rPr>
                        <a:t>E.g</a:t>
                      </a:r>
                      <a:r>
                        <a:rPr lang="fr-FR" sz="1400" i="1" kern="1200" baseline="0" dirty="0" smtClean="0">
                          <a:solidFill>
                            <a:srgbClr val="FF0000"/>
                          </a:solidFill>
                          <a:latin typeface="Comic Sans MS" pitchFamily="66" charset="0"/>
                        </a:rPr>
                        <a:t>. Je suis</a:t>
                      </a:r>
                      <a:r>
                        <a:rPr lang="fr-FR" sz="1400" i="1" kern="1200" dirty="0" smtClean="0">
                          <a:solidFill>
                            <a:srgbClr val="FF0000"/>
                          </a:solidFill>
                          <a:latin typeface="Comic Sans MS" pitchFamily="66" charset="0"/>
                        </a:rPr>
                        <a:t> petit. </a:t>
                      </a:r>
                      <a:r>
                        <a:rPr lang="fr-FR" sz="1400" i="1" kern="1200" baseline="0" dirty="0" smtClean="0">
                          <a:solidFill>
                            <a:srgbClr val="FF0000"/>
                          </a:solidFill>
                          <a:latin typeface="Comic Sans MS" pitchFamily="66" charset="0"/>
                        </a:rPr>
                        <a:t> J’ai</a:t>
                      </a:r>
                      <a:r>
                        <a:rPr lang="fr-FR" sz="1400" i="1" kern="1200" dirty="0" smtClean="0">
                          <a:solidFill>
                            <a:srgbClr val="FF0000"/>
                          </a:solidFill>
                          <a:latin typeface="Comic Sans MS" pitchFamily="66" charset="0"/>
                        </a:rPr>
                        <a:t> les bras bleus. J’ai cinq yeux verts.</a:t>
                      </a:r>
                      <a:r>
                        <a:rPr lang="fr-FR" sz="1400" i="1" kern="1200" baseline="0" dirty="0" smtClean="0">
                          <a:solidFill>
                            <a:srgbClr val="FF0000"/>
                          </a:solidFill>
                          <a:latin typeface="Comic Sans MS" pitchFamily="66" charset="0"/>
                        </a:rPr>
                        <a:t>  J’ai quatre</a:t>
                      </a:r>
                      <a:r>
                        <a:rPr lang="fr-FR" sz="1400" i="1" kern="1200" dirty="0" smtClean="0">
                          <a:solidFill>
                            <a:srgbClr val="FF0000"/>
                          </a:solidFill>
                          <a:latin typeface="Comic Sans MS" pitchFamily="66" charset="0"/>
                        </a:rPr>
                        <a:t>  jambes violettes. (Yr</a:t>
                      </a:r>
                      <a:r>
                        <a:rPr lang="fr-FR" sz="1400" i="1" kern="1200" baseline="0" dirty="0" smtClean="0">
                          <a:solidFill>
                            <a:srgbClr val="FF0000"/>
                          </a:solidFill>
                          <a:latin typeface="Comic Sans MS" pitchFamily="66" charset="0"/>
                        </a:rPr>
                        <a:t>3)</a:t>
                      </a:r>
                    </a:p>
                    <a:p>
                      <a:pPr marL="0" marR="0" indent="0" algn="l" defTabSz="914400" rtl="0" eaLnBrk="1" fontAlgn="auto" latinLnBrk="0" hangingPunct="1">
                        <a:lnSpc>
                          <a:spcPct val="100000"/>
                        </a:lnSpc>
                        <a:spcBef>
                          <a:spcPts val="0"/>
                        </a:spcBef>
                        <a:spcAft>
                          <a:spcPts val="0"/>
                        </a:spcAft>
                        <a:buClrTx/>
                        <a:buSzTx/>
                        <a:buFontTx/>
                        <a:buNone/>
                        <a:tabLst/>
                        <a:defRPr/>
                      </a:pPr>
                      <a:r>
                        <a:rPr lang="fr-FR" sz="1400" i="1" kern="1200" baseline="0" dirty="0" err="1" smtClean="0">
                          <a:solidFill>
                            <a:srgbClr val="FF0000"/>
                          </a:solidFill>
                          <a:latin typeface="Comic Sans MS" pitchFamily="66" charset="0"/>
                        </a:rPr>
                        <a:t>Children</a:t>
                      </a:r>
                      <a:r>
                        <a:rPr lang="fr-FR" sz="1400" i="1" kern="1200" baseline="0" dirty="0" smtClean="0">
                          <a:solidFill>
                            <a:srgbClr val="FF0000"/>
                          </a:solidFill>
                          <a:latin typeface="Comic Sans MS" pitchFamily="66" charset="0"/>
                        </a:rPr>
                        <a:t> </a:t>
                      </a:r>
                      <a:r>
                        <a:rPr lang="fr-FR" sz="1400" i="1" kern="1200" baseline="0" dirty="0" err="1" smtClean="0">
                          <a:solidFill>
                            <a:srgbClr val="FF0000"/>
                          </a:solidFill>
                          <a:latin typeface="Comic Sans MS" pitchFamily="66" charset="0"/>
                        </a:rPr>
                        <a:t>read</a:t>
                      </a:r>
                      <a:r>
                        <a:rPr lang="fr-FR" sz="1400" i="1" kern="1200" baseline="0" dirty="0" smtClean="0">
                          <a:solidFill>
                            <a:srgbClr val="FF0000"/>
                          </a:solidFill>
                          <a:latin typeface="Comic Sans MS" pitchFamily="66" charset="0"/>
                        </a:rPr>
                        <a:t> a range of descriptions and </a:t>
                      </a:r>
                      <a:r>
                        <a:rPr lang="fr-FR" sz="1400" i="1" kern="1200" baseline="0" dirty="0" err="1" smtClean="0">
                          <a:solidFill>
                            <a:srgbClr val="FF0000"/>
                          </a:solidFill>
                          <a:latin typeface="Comic Sans MS" pitchFamily="66" charset="0"/>
                        </a:rPr>
                        <a:t>draw</a:t>
                      </a:r>
                      <a:r>
                        <a:rPr lang="fr-FR" sz="1400" i="1" kern="1200" baseline="0" dirty="0" smtClean="0">
                          <a:solidFill>
                            <a:srgbClr val="FF0000"/>
                          </a:solidFill>
                          <a:latin typeface="Comic Sans MS" pitchFamily="66" charset="0"/>
                        </a:rPr>
                        <a:t> the </a:t>
                      </a:r>
                      <a:r>
                        <a:rPr lang="fr-FR" sz="1400" i="1" kern="1200" baseline="0" dirty="0" err="1" smtClean="0">
                          <a:solidFill>
                            <a:srgbClr val="FF0000"/>
                          </a:solidFill>
                          <a:latin typeface="Comic Sans MS" pitchFamily="66" charset="0"/>
                        </a:rPr>
                        <a:t>monsters</a:t>
                      </a:r>
                      <a:r>
                        <a:rPr lang="fr-FR" sz="1400" i="1" kern="1200" baseline="0" dirty="0" smtClean="0">
                          <a:solidFill>
                            <a:srgbClr val="FF0000"/>
                          </a:solidFill>
                          <a:latin typeface="Comic Sans MS" pitchFamily="66" charset="0"/>
                        </a:rPr>
                        <a:t> (Reading and </a:t>
                      </a:r>
                      <a:r>
                        <a:rPr lang="fr-FR" sz="1400" i="1" kern="1200" baseline="0" dirty="0" err="1" smtClean="0">
                          <a:solidFill>
                            <a:srgbClr val="FF0000"/>
                          </a:solidFill>
                          <a:latin typeface="Comic Sans MS" pitchFamily="66" charset="0"/>
                        </a:rPr>
                        <a:t>comprehension</a:t>
                      </a:r>
                      <a:r>
                        <a:rPr lang="fr-FR" sz="1400" i="1" kern="1200" baseline="0" dirty="0" smtClean="0">
                          <a:solidFill>
                            <a:srgbClr val="FF0000"/>
                          </a:solidFill>
                          <a:latin typeface="Comic Sans MS" pitchFamily="66" charset="0"/>
                        </a:rPr>
                        <a:t>): Je suis grande.  J’ai cinq yeux noirs, trois oreilles vertes, deux bouches oranges, sept jambes roses et quatre nez bleus. (</a:t>
                      </a:r>
                      <a:r>
                        <a:rPr lang="fr-FR" sz="1400" i="1" kern="1200" baseline="0" dirty="0" err="1" smtClean="0">
                          <a:solidFill>
                            <a:srgbClr val="FF0000"/>
                          </a:solidFill>
                          <a:latin typeface="Comic Sans MS" pitchFamily="66" charset="0"/>
                        </a:rPr>
                        <a:t>Yr</a:t>
                      </a:r>
                      <a:r>
                        <a:rPr lang="fr-FR" sz="1400" i="1" kern="1200" baseline="0" dirty="0" smtClean="0">
                          <a:solidFill>
                            <a:srgbClr val="FF0000"/>
                          </a:solidFill>
                          <a:latin typeface="Comic Sans MS" pitchFamily="66" charset="0"/>
                        </a:rPr>
                        <a:t> 3/4) (SAE </a:t>
                      </a:r>
                      <a:r>
                        <a:rPr lang="fr-FR" sz="1400" i="1" kern="1200" baseline="0" dirty="0" err="1" smtClean="0">
                          <a:solidFill>
                            <a:srgbClr val="FF0000"/>
                          </a:solidFill>
                          <a:latin typeface="Comic Sans MS" pitchFamily="66" charset="0"/>
                        </a:rPr>
                        <a:t>resource</a:t>
                      </a:r>
                      <a:r>
                        <a:rPr lang="fr-FR" sz="1400" i="1" kern="1200" baseline="0" dirty="0" smtClean="0">
                          <a:solidFill>
                            <a:srgbClr val="FF0000"/>
                          </a:solidFill>
                          <a:latin typeface="Comic Sans MS" pitchFamily="66"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fr-FR" sz="1400" i="1" kern="1200" baseline="0" dirty="0" smtClean="0">
                          <a:solidFill>
                            <a:srgbClr val="FF0000"/>
                          </a:solidFill>
                          <a:latin typeface="Comic Sans MS" pitchFamily="66" charset="0"/>
                        </a:rPr>
                        <a:t>Use Il or Elle a…..(</a:t>
                      </a:r>
                      <a:r>
                        <a:rPr lang="fr-FR" sz="1400" i="1" kern="1200" baseline="0" dirty="0" err="1" smtClean="0">
                          <a:solidFill>
                            <a:srgbClr val="FF0000"/>
                          </a:solidFill>
                          <a:latin typeface="Comic Sans MS" pitchFamily="66" charset="0"/>
                        </a:rPr>
                        <a:t>Yr</a:t>
                      </a:r>
                      <a:r>
                        <a:rPr lang="fr-FR" sz="1400" i="1" kern="1200" baseline="0" dirty="0" smtClean="0">
                          <a:solidFill>
                            <a:srgbClr val="FF0000"/>
                          </a:solidFill>
                          <a:latin typeface="Comic Sans MS" pitchFamily="66" charset="0"/>
                        </a:rPr>
                        <a:t> 4/5/6)</a:t>
                      </a:r>
                    </a:p>
                    <a:p>
                      <a:pPr marL="0" marR="0" indent="0" algn="l" defTabSz="914400" rtl="0" eaLnBrk="1" fontAlgn="auto" latinLnBrk="0" hangingPunct="1">
                        <a:lnSpc>
                          <a:spcPct val="100000"/>
                        </a:lnSpc>
                        <a:spcBef>
                          <a:spcPts val="0"/>
                        </a:spcBef>
                        <a:spcAft>
                          <a:spcPts val="0"/>
                        </a:spcAft>
                        <a:buClrTx/>
                        <a:buSzTx/>
                        <a:buFontTx/>
                        <a:buNone/>
                        <a:tabLst/>
                        <a:defRPr/>
                      </a:pPr>
                      <a:r>
                        <a:rPr lang="fr-FR" sz="1400" i="1" kern="1200" baseline="0" dirty="0" err="1" smtClean="0">
                          <a:solidFill>
                            <a:srgbClr val="FF0000"/>
                          </a:solidFill>
                          <a:latin typeface="Comic Sans MS" pitchFamily="66" charset="0"/>
                        </a:rPr>
                        <a:t>Writing</a:t>
                      </a:r>
                      <a:r>
                        <a:rPr lang="fr-FR" sz="1400" i="1" kern="1200" baseline="0" dirty="0" smtClean="0">
                          <a:solidFill>
                            <a:srgbClr val="FF0000"/>
                          </a:solidFill>
                          <a:latin typeface="Comic Sans MS" pitchFamily="66" charset="0"/>
                        </a:rPr>
                        <a:t>: </a:t>
                      </a:r>
                      <a:r>
                        <a:rPr lang="fr-FR" sz="1400" i="1" kern="1200" baseline="0" dirty="0" err="1" smtClean="0">
                          <a:solidFill>
                            <a:srgbClr val="FF0000"/>
                          </a:solidFill>
                          <a:latin typeface="Comic Sans MS" pitchFamily="66" charset="0"/>
                        </a:rPr>
                        <a:t>Children</a:t>
                      </a:r>
                      <a:r>
                        <a:rPr lang="fr-FR" sz="1400" i="1" kern="1200" baseline="0" dirty="0" smtClean="0">
                          <a:solidFill>
                            <a:srgbClr val="FF0000"/>
                          </a:solidFill>
                          <a:latin typeface="Comic Sans MS" pitchFamily="66" charset="0"/>
                        </a:rPr>
                        <a:t> </a:t>
                      </a:r>
                      <a:r>
                        <a:rPr lang="fr-FR" sz="1400" i="1" kern="1200" baseline="0" dirty="0" err="1" smtClean="0">
                          <a:solidFill>
                            <a:srgbClr val="FF0000"/>
                          </a:solidFill>
                          <a:latin typeface="Comic Sans MS" pitchFamily="66" charset="0"/>
                        </a:rPr>
                        <a:t>create</a:t>
                      </a:r>
                      <a:r>
                        <a:rPr lang="fr-FR" sz="1400" i="1" kern="1200" baseline="0" dirty="0" smtClean="0">
                          <a:solidFill>
                            <a:srgbClr val="FF0000"/>
                          </a:solidFill>
                          <a:latin typeface="Comic Sans MS" pitchFamily="66" charset="0"/>
                        </a:rPr>
                        <a:t> </a:t>
                      </a:r>
                      <a:r>
                        <a:rPr lang="fr-FR" sz="1400" i="1" kern="1200" baseline="0" dirty="0" err="1" smtClean="0">
                          <a:solidFill>
                            <a:srgbClr val="FF0000"/>
                          </a:solidFill>
                          <a:latin typeface="Comic Sans MS" pitchFamily="66" charset="0"/>
                        </a:rPr>
                        <a:t>their</a:t>
                      </a:r>
                      <a:r>
                        <a:rPr lang="fr-FR" sz="1400" i="1" kern="1200" baseline="0" dirty="0" smtClean="0">
                          <a:solidFill>
                            <a:srgbClr val="FF0000"/>
                          </a:solidFill>
                          <a:latin typeface="Comic Sans MS" pitchFamily="66" charset="0"/>
                        </a:rPr>
                        <a:t> </a:t>
                      </a:r>
                      <a:r>
                        <a:rPr lang="fr-FR" sz="1400" i="1" kern="1200" baseline="0" dirty="0" err="1" smtClean="0">
                          <a:solidFill>
                            <a:srgbClr val="FF0000"/>
                          </a:solidFill>
                          <a:latin typeface="Comic Sans MS" pitchFamily="66" charset="0"/>
                        </a:rPr>
                        <a:t>own</a:t>
                      </a:r>
                      <a:r>
                        <a:rPr lang="fr-FR" sz="1400" i="1" kern="1200" baseline="0" dirty="0" smtClean="0">
                          <a:solidFill>
                            <a:srgbClr val="FF0000"/>
                          </a:solidFill>
                          <a:latin typeface="Comic Sans MS" pitchFamily="66" charset="0"/>
                        </a:rPr>
                        <a:t> </a:t>
                      </a:r>
                      <a:r>
                        <a:rPr lang="fr-FR" sz="1400" i="1" kern="1200" baseline="0" dirty="0" err="1" smtClean="0">
                          <a:solidFill>
                            <a:srgbClr val="FF0000"/>
                          </a:solidFill>
                          <a:latin typeface="Comic Sans MS" pitchFamily="66" charset="0"/>
                        </a:rPr>
                        <a:t>monsters</a:t>
                      </a:r>
                      <a:r>
                        <a:rPr lang="fr-FR" sz="1400" i="1" kern="1200" baseline="0" dirty="0" smtClean="0">
                          <a:solidFill>
                            <a:srgbClr val="FF0000"/>
                          </a:solidFill>
                          <a:latin typeface="Comic Sans MS" pitchFamily="66" charset="0"/>
                        </a:rPr>
                        <a:t> and </a:t>
                      </a:r>
                      <a:r>
                        <a:rPr lang="fr-FR" sz="1400" i="1" kern="1200" baseline="0" dirty="0" err="1" smtClean="0">
                          <a:solidFill>
                            <a:srgbClr val="FF0000"/>
                          </a:solidFill>
                          <a:latin typeface="Comic Sans MS" pitchFamily="66" charset="0"/>
                        </a:rPr>
                        <a:t>write</a:t>
                      </a:r>
                      <a:r>
                        <a:rPr lang="fr-FR" sz="1400" i="1" kern="1200" baseline="0" dirty="0" smtClean="0">
                          <a:solidFill>
                            <a:srgbClr val="FF0000"/>
                          </a:solidFill>
                          <a:latin typeface="Comic Sans MS" pitchFamily="66" charset="0"/>
                        </a:rPr>
                        <a:t> a description of </a:t>
                      </a:r>
                      <a:r>
                        <a:rPr lang="fr-FR" sz="1400" i="1" kern="1200" baseline="0" dirty="0" err="1" smtClean="0">
                          <a:solidFill>
                            <a:srgbClr val="FF0000"/>
                          </a:solidFill>
                          <a:latin typeface="Comic Sans MS" pitchFamily="66" charset="0"/>
                        </a:rPr>
                        <a:t>them</a:t>
                      </a:r>
                      <a:r>
                        <a:rPr lang="fr-FR" sz="1400" i="1" kern="1200" baseline="0" dirty="0" smtClean="0">
                          <a:solidFill>
                            <a:srgbClr val="FF0000"/>
                          </a:solidFill>
                          <a:latin typeface="Comic Sans MS" pitchFamily="66" charset="0"/>
                        </a:rPr>
                        <a:t>.  Support </a:t>
                      </a:r>
                      <a:r>
                        <a:rPr lang="fr-FR" sz="1400" i="1" kern="1200" baseline="0" dirty="0" err="1" smtClean="0">
                          <a:solidFill>
                            <a:srgbClr val="FF0000"/>
                          </a:solidFill>
                          <a:latin typeface="Comic Sans MS" pitchFamily="66" charset="0"/>
                        </a:rPr>
                        <a:t>from</a:t>
                      </a:r>
                      <a:r>
                        <a:rPr lang="fr-FR" sz="1400" i="1" kern="1200" baseline="0" dirty="0" smtClean="0">
                          <a:solidFill>
                            <a:srgbClr val="FF0000"/>
                          </a:solidFill>
                          <a:latin typeface="Comic Sans MS" pitchFamily="66" charset="0"/>
                        </a:rPr>
                        <a:t> the </a:t>
                      </a:r>
                      <a:r>
                        <a:rPr lang="fr-FR" sz="1400" i="1" kern="1200" baseline="0" dirty="0" err="1" smtClean="0">
                          <a:solidFill>
                            <a:srgbClr val="FF0000"/>
                          </a:solidFill>
                          <a:latin typeface="Comic Sans MS" pitchFamily="66" charset="0"/>
                        </a:rPr>
                        <a:t>sousmain</a:t>
                      </a:r>
                      <a:r>
                        <a:rPr lang="fr-FR" sz="1400" i="1" kern="1200" baseline="0" dirty="0" smtClean="0">
                          <a:solidFill>
                            <a:srgbClr val="FF0000"/>
                          </a:solidFill>
                          <a:latin typeface="Comic Sans MS" pitchFamily="66" charset="0"/>
                        </a:rPr>
                        <a:t> (</a:t>
                      </a:r>
                      <a:r>
                        <a:rPr lang="fr-FR" sz="1400" i="1" kern="1200" baseline="0" dirty="0" err="1" smtClean="0">
                          <a:solidFill>
                            <a:srgbClr val="FF0000"/>
                          </a:solidFill>
                          <a:latin typeface="Comic Sans MS" pitchFamily="66" charset="0"/>
                        </a:rPr>
                        <a:t>Yr</a:t>
                      </a:r>
                      <a:r>
                        <a:rPr lang="fr-FR" sz="1400" i="1" kern="1200" baseline="0" dirty="0" smtClean="0">
                          <a:solidFill>
                            <a:srgbClr val="FF0000"/>
                          </a:solidFill>
                          <a:latin typeface="Comic Sans MS" pitchFamily="66" charset="0"/>
                        </a:rPr>
                        <a:t> 5/6) (SAE </a:t>
                      </a:r>
                      <a:r>
                        <a:rPr lang="fr-FR" sz="1400" i="1" kern="1200" baseline="0" dirty="0" err="1" smtClean="0">
                          <a:solidFill>
                            <a:srgbClr val="FF0000"/>
                          </a:solidFill>
                          <a:latin typeface="Comic Sans MS" pitchFamily="66" charset="0"/>
                        </a:rPr>
                        <a:t>resource</a:t>
                      </a:r>
                      <a:r>
                        <a:rPr lang="fr-FR" sz="1400" i="1" kern="1200" baseline="0" dirty="0" smtClean="0">
                          <a:solidFill>
                            <a:srgbClr val="FF0000"/>
                          </a:solidFill>
                          <a:latin typeface="Comic Sans MS" pitchFamily="66" charset="0"/>
                        </a:rPr>
                        <a:t>)</a:t>
                      </a:r>
                      <a:endParaRPr lang="en-GB" sz="1400" i="1" kern="1200" dirty="0" smtClean="0">
                        <a:solidFill>
                          <a:srgbClr val="FF0000"/>
                        </a:solidFill>
                        <a:latin typeface="Comic Sans MS" pitchFamily="66" charset="0"/>
                      </a:endParaRPr>
                    </a:p>
                    <a:p>
                      <a:endParaRPr lang="en-GB" sz="1400" i="1" dirty="0">
                        <a:solidFill>
                          <a:srgbClr val="FF0000"/>
                        </a:solidFill>
                        <a:latin typeface="Comic Sans MS" pitchFamily="66" charset="0"/>
                      </a:endParaRPr>
                    </a:p>
                  </a:txBody>
                  <a:tcPr>
                    <a:solidFill>
                      <a:schemeClr val="bg1">
                        <a:lumMod val="85000"/>
                      </a:schemeClr>
                    </a:solidFill>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nosurprises.it/wp-content/uploads/2013/01/abstract_colors.jpg"/>
          <p:cNvPicPr>
            <a:picLocks noChangeAspect="1" noChangeArrowheads="1"/>
          </p:cNvPicPr>
          <p:nvPr/>
        </p:nvPicPr>
        <p:blipFill>
          <a:blip r:embed="rId3" cstate="print"/>
          <a:srcRect/>
          <a:stretch>
            <a:fillRect/>
          </a:stretch>
        </p:blipFill>
        <p:spPr bwMode="auto">
          <a:xfrm>
            <a:off x="2483768" y="836712"/>
            <a:ext cx="4608512" cy="3158642"/>
          </a:xfrm>
          <a:prstGeom prst="rect">
            <a:avLst/>
          </a:prstGeom>
          <a:noFill/>
        </p:spPr>
      </p:pic>
      <p:sp>
        <p:nvSpPr>
          <p:cNvPr id="3" name="TextBox 2"/>
          <p:cNvSpPr txBox="1"/>
          <p:nvPr/>
        </p:nvSpPr>
        <p:spPr>
          <a:xfrm>
            <a:off x="1259632" y="332656"/>
            <a:ext cx="6768752" cy="369332"/>
          </a:xfrm>
          <a:prstGeom prst="rect">
            <a:avLst/>
          </a:prstGeom>
          <a:noFill/>
        </p:spPr>
        <p:txBody>
          <a:bodyPr wrap="square" rtlCol="0">
            <a:spAutoFit/>
          </a:bodyPr>
          <a:lstStyle/>
          <a:p>
            <a:r>
              <a:rPr lang="en-GB" dirty="0" smtClean="0"/>
              <a:t>Activity:  Create your own colour drawing and write a description of it</a:t>
            </a:r>
            <a:endParaRPr lang="en-GB" dirty="0"/>
          </a:p>
        </p:txBody>
      </p:sp>
      <p:sp>
        <p:nvSpPr>
          <p:cNvPr id="4" name="TextBox 3"/>
          <p:cNvSpPr txBox="1"/>
          <p:nvPr/>
        </p:nvSpPr>
        <p:spPr>
          <a:xfrm>
            <a:off x="971600" y="4149080"/>
            <a:ext cx="7920880" cy="954107"/>
          </a:xfrm>
          <a:prstGeom prst="rect">
            <a:avLst/>
          </a:prstGeom>
          <a:noFill/>
        </p:spPr>
        <p:txBody>
          <a:bodyPr wrap="square" rtlCol="0">
            <a:spAutoFit/>
          </a:bodyPr>
          <a:lstStyle/>
          <a:p>
            <a:r>
              <a:rPr lang="en-GB" sz="2800" dirty="0" err="1" smtClean="0">
                <a:latin typeface="Comic Sans MS" pitchFamily="66" charset="0"/>
              </a:rPr>
              <a:t>Voici</a:t>
            </a:r>
            <a:r>
              <a:rPr lang="en-GB" sz="2800" dirty="0" smtClean="0">
                <a:latin typeface="Comic Sans MS" pitchFamily="66" charset="0"/>
              </a:rPr>
              <a:t> </a:t>
            </a:r>
            <a:r>
              <a:rPr lang="en-GB" sz="2800" dirty="0" err="1" smtClean="0">
                <a:latin typeface="Comic Sans MS" pitchFamily="66" charset="0"/>
              </a:rPr>
              <a:t>mon</a:t>
            </a:r>
            <a:r>
              <a:rPr lang="en-GB" sz="2800" dirty="0" smtClean="0">
                <a:latin typeface="Comic Sans MS" pitchFamily="66" charset="0"/>
              </a:rPr>
              <a:t> image.  </a:t>
            </a:r>
            <a:r>
              <a:rPr lang="en-GB" sz="2800" dirty="0" err="1" smtClean="0">
                <a:latin typeface="Comic Sans MS" pitchFamily="66" charset="0"/>
              </a:rPr>
              <a:t>C’est</a:t>
            </a:r>
            <a:r>
              <a:rPr lang="en-GB" sz="2800" dirty="0" smtClean="0">
                <a:latin typeface="Comic Sans MS" pitchFamily="66" charset="0"/>
              </a:rPr>
              <a:t> un visage bleu, rose, </a:t>
            </a:r>
            <a:r>
              <a:rPr lang="en-GB" sz="2800" dirty="0" err="1" smtClean="0">
                <a:latin typeface="Comic Sans MS" pitchFamily="66" charset="0"/>
              </a:rPr>
              <a:t>jaune</a:t>
            </a:r>
            <a:r>
              <a:rPr lang="en-GB" sz="2800" dirty="0" smtClean="0">
                <a:latin typeface="Comic Sans MS" pitchFamily="66" charset="0"/>
              </a:rPr>
              <a:t>, noir, violet, rouge, orange et vert.</a:t>
            </a:r>
            <a:endParaRPr lang="en-GB" sz="2800" dirty="0">
              <a:latin typeface="Comic Sans MS" pitchFamily="66"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nosurprises.it/wp-content/uploads/2013/01/abstract_colors.jpg"/>
          <p:cNvPicPr>
            <a:picLocks noChangeAspect="1" noChangeArrowheads="1"/>
          </p:cNvPicPr>
          <p:nvPr/>
        </p:nvPicPr>
        <p:blipFill>
          <a:blip r:embed="rId3" cstate="print"/>
          <a:srcRect/>
          <a:stretch>
            <a:fillRect/>
          </a:stretch>
        </p:blipFill>
        <p:spPr bwMode="auto">
          <a:xfrm>
            <a:off x="683568" y="980728"/>
            <a:ext cx="3256888" cy="2232248"/>
          </a:xfrm>
          <a:prstGeom prst="rect">
            <a:avLst/>
          </a:prstGeom>
          <a:noFill/>
        </p:spPr>
      </p:pic>
      <p:sp>
        <p:nvSpPr>
          <p:cNvPr id="3" name="TextBox 2"/>
          <p:cNvSpPr txBox="1"/>
          <p:nvPr/>
        </p:nvSpPr>
        <p:spPr>
          <a:xfrm>
            <a:off x="4211960" y="1124744"/>
            <a:ext cx="4248472" cy="707886"/>
          </a:xfrm>
          <a:prstGeom prst="rect">
            <a:avLst/>
          </a:prstGeom>
          <a:noFill/>
        </p:spPr>
        <p:txBody>
          <a:bodyPr wrap="square" rtlCol="0">
            <a:spAutoFit/>
          </a:bodyPr>
          <a:lstStyle/>
          <a:p>
            <a:r>
              <a:rPr lang="en-GB" sz="4000" dirty="0" err="1" smtClean="0">
                <a:latin typeface="Comic Sans MS" pitchFamily="66" charset="0"/>
              </a:rPr>
              <a:t>Voici</a:t>
            </a:r>
            <a:r>
              <a:rPr lang="en-GB" sz="4000" dirty="0" smtClean="0">
                <a:latin typeface="Comic Sans MS" pitchFamily="66" charset="0"/>
              </a:rPr>
              <a:t> </a:t>
            </a:r>
            <a:r>
              <a:rPr lang="en-GB" sz="4000" dirty="0" err="1" smtClean="0">
                <a:latin typeface="Comic Sans MS" pitchFamily="66" charset="0"/>
              </a:rPr>
              <a:t>mon</a:t>
            </a:r>
            <a:r>
              <a:rPr lang="en-GB" sz="4000" dirty="0" smtClean="0">
                <a:latin typeface="Comic Sans MS" pitchFamily="66" charset="0"/>
              </a:rPr>
              <a:t> image.  </a:t>
            </a:r>
            <a:endParaRPr lang="en-GB" sz="4000" dirty="0">
              <a:latin typeface="Comic Sans MS" pitchFamily="66" charset="0"/>
            </a:endParaRPr>
          </a:p>
        </p:txBody>
      </p:sp>
      <p:sp>
        <p:nvSpPr>
          <p:cNvPr id="5" name="Rectangle 4"/>
          <p:cNvSpPr/>
          <p:nvPr/>
        </p:nvSpPr>
        <p:spPr>
          <a:xfrm>
            <a:off x="4283968" y="2924944"/>
            <a:ext cx="4104456" cy="3170099"/>
          </a:xfrm>
          <a:prstGeom prst="rect">
            <a:avLst/>
          </a:prstGeom>
        </p:spPr>
        <p:txBody>
          <a:bodyPr wrap="square">
            <a:spAutoFit/>
          </a:bodyPr>
          <a:lstStyle/>
          <a:p>
            <a:r>
              <a:rPr lang="en-GB" sz="4000" dirty="0" err="1" smtClean="0">
                <a:solidFill>
                  <a:srgbClr val="7030A0"/>
                </a:solidFill>
                <a:latin typeface="Comic Sans MS" pitchFamily="66" charset="0"/>
              </a:rPr>
              <a:t>C’est</a:t>
            </a:r>
            <a:r>
              <a:rPr lang="en-GB" sz="4000" dirty="0" smtClean="0">
                <a:latin typeface="Comic Sans MS" pitchFamily="66" charset="0"/>
              </a:rPr>
              <a:t> </a:t>
            </a:r>
            <a:r>
              <a:rPr lang="en-GB" sz="4000" dirty="0" smtClean="0">
                <a:solidFill>
                  <a:srgbClr val="0070C0"/>
                </a:solidFill>
                <a:latin typeface="Comic Sans MS" pitchFamily="66" charset="0"/>
              </a:rPr>
              <a:t>un visage </a:t>
            </a:r>
            <a:r>
              <a:rPr lang="en-GB" sz="4000" dirty="0" smtClean="0">
                <a:latin typeface="Comic Sans MS" pitchFamily="66" charset="0"/>
              </a:rPr>
              <a:t>bleu, rose, </a:t>
            </a:r>
            <a:r>
              <a:rPr lang="en-GB" sz="4000" dirty="0" err="1" smtClean="0">
                <a:latin typeface="Comic Sans MS" pitchFamily="66" charset="0"/>
              </a:rPr>
              <a:t>jaune</a:t>
            </a:r>
            <a:r>
              <a:rPr lang="en-GB" sz="4000" dirty="0" smtClean="0">
                <a:latin typeface="Comic Sans MS" pitchFamily="66" charset="0"/>
              </a:rPr>
              <a:t>, noir, violet, rouge, orange </a:t>
            </a:r>
            <a:r>
              <a:rPr lang="en-GB" sz="4000" b="1" dirty="0" smtClean="0">
                <a:solidFill>
                  <a:srgbClr val="009900"/>
                </a:solidFill>
                <a:latin typeface="Comic Sans MS" pitchFamily="66" charset="0"/>
              </a:rPr>
              <a:t>et</a:t>
            </a:r>
            <a:r>
              <a:rPr lang="en-GB" sz="4000" dirty="0" smtClean="0">
                <a:latin typeface="Comic Sans MS" pitchFamily="66" charset="0"/>
              </a:rPr>
              <a:t> vert.</a:t>
            </a:r>
            <a:endParaRPr lang="en-GB" sz="4000" dirty="0"/>
          </a:p>
        </p:txBody>
      </p:sp>
      <p:pic>
        <p:nvPicPr>
          <p:cNvPr id="6" name="Picture 2" descr="http://nosurprises.it/wp-content/uploads/2013/01/abstract_colors.jpg"/>
          <p:cNvPicPr>
            <a:picLocks noChangeAspect="1" noChangeArrowheads="1"/>
          </p:cNvPicPr>
          <p:nvPr/>
        </p:nvPicPr>
        <p:blipFill>
          <a:blip r:embed="rId3" cstate="print"/>
          <a:srcRect/>
          <a:stretch>
            <a:fillRect/>
          </a:stretch>
        </p:blipFill>
        <p:spPr bwMode="auto">
          <a:xfrm>
            <a:off x="683568" y="3429000"/>
            <a:ext cx="3256888" cy="2232248"/>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211960" y="1124744"/>
            <a:ext cx="4248472" cy="707886"/>
          </a:xfrm>
          <a:prstGeom prst="rect">
            <a:avLst/>
          </a:prstGeom>
          <a:noFill/>
        </p:spPr>
        <p:txBody>
          <a:bodyPr wrap="square" rtlCol="0">
            <a:spAutoFit/>
          </a:bodyPr>
          <a:lstStyle/>
          <a:p>
            <a:r>
              <a:rPr lang="en-GB" sz="4000" dirty="0" err="1" smtClean="0">
                <a:latin typeface="Comic Sans MS" pitchFamily="66" charset="0"/>
              </a:rPr>
              <a:t>Voici</a:t>
            </a:r>
            <a:r>
              <a:rPr lang="en-GB" sz="4000" dirty="0" smtClean="0">
                <a:latin typeface="Comic Sans MS" pitchFamily="66" charset="0"/>
              </a:rPr>
              <a:t> </a:t>
            </a:r>
            <a:r>
              <a:rPr lang="en-GB" sz="4000" dirty="0" err="1" smtClean="0">
                <a:latin typeface="Comic Sans MS" pitchFamily="66" charset="0"/>
              </a:rPr>
              <a:t>mon</a:t>
            </a:r>
            <a:r>
              <a:rPr lang="en-GB" sz="4000" dirty="0" smtClean="0">
                <a:latin typeface="Comic Sans MS" pitchFamily="66" charset="0"/>
              </a:rPr>
              <a:t> image.  </a:t>
            </a:r>
            <a:endParaRPr lang="en-GB" sz="4000" dirty="0">
              <a:latin typeface="Comic Sans MS" pitchFamily="66" charset="0"/>
            </a:endParaRPr>
          </a:p>
        </p:txBody>
      </p:sp>
      <p:sp>
        <p:nvSpPr>
          <p:cNvPr id="5" name="Rectangle 4"/>
          <p:cNvSpPr/>
          <p:nvPr/>
        </p:nvSpPr>
        <p:spPr>
          <a:xfrm>
            <a:off x="4355976" y="2348880"/>
            <a:ext cx="4104456" cy="3170099"/>
          </a:xfrm>
          <a:prstGeom prst="rect">
            <a:avLst/>
          </a:prstGeom>
        </p:spPr>
        <p:txBody>
          <a:bodyPr wrap="square">
            <a:spAutoFit/>
          </a:bodyPr>
          <a:lstStyle/>
          <a:p>
            <a:r>
              <a:rPr lang="en-GB" sz="4000" dirty="0" err="1" smtClean="0">
                <a:solidFill>
                  <a:srgbClr val="7030A0"/>
                </a:solidFill>
                <a:latin typeface="Comic Sans MS" pitchFamily="66" charset="0"/>
              </a:rPr>
              <a:t>C’est</a:t>
            </a:r>
            <a:r>
              <a:rPr lang="en-GB" sz="4000" dirty="0" smtClean="0">
                <a:latin typeface="Comic Sans MS" pitchFamily="66" charset="0"/>
              </a:rPr>
              <a:t> </a:t>
            </a:r>
            <a:r>
              <a:rPr lang="en-GB" sz="4000" dirty="0" smtClean="0">
                <a:solidFill>
                  <a:srgbClr val="0070C0"/>
                </a:solidFill>
                <a:latin typeface="Comic Sans MS" pitchFamily="66" charset="0"/>
              </a:rPr>
              <a:t>un </a:t>
            </a:r>
            <a:r>
              <a:rPr lang="en-GB" sz="4000" dirty="0" err="1" smtClean="0">
                <a:solidFill>
                  <a:srgbClr val="0070C0"/>
                </a:solidFill>
                <a:latin typeface="Comic Sans MS" pitchFamily="66" charset="0"/>
              </a:rPr>
              <a:t>poisson</a:t>
            </a:r>
            <a:r>
              <a:rPr lang="en-GB" sz="4000" dirty="0" smtClean="0">
                <a:solidFill>
                  <a:srgbClr val="0070C0"/>
                </a:solidFill>
                <a:latin typeface="Comic Sans MS" pitchFamily="66" charset="0"/>
              </a:rPr>
              <a:t> </a:t>
            </a:r>
            <a:r>
              <a:rPr lang="en-GB" sz="4000" dirty="0" smtClean="0">
                <a:latin typeface="Comic Sans MS" pitchFamily="66" charset="0"/>
              </a:rPr>
              <a:t>bleu, rose, </a:t>
            </a:r>
            <a:r>
              <a:rPr lang="en-GB" sz="4000" dirty="0" err="1" smtClean="0">
                <a:latin typeface="Comic Sans MS" pitchFamily="66" charset="0"/>
              </a:rPr>
              <a:t>jaune</a:t>
            </a:r>
            <a:r>
              <a:rPr lang="en-GB" sz="4000" dirty="0" smtClean="0">
                <a:latin typeface="Comic Sans MS" pitchFamily="66" charset="0"/>
              </a:rPr>
              <a:t>, noir, violet, rouge, orange </a:t>
            </a:r>
            <a:r>
              <a:rPr lang="en-GB" sz="4000" b="1" dirty="0" smtClean="0">
                <a:solidFill>
                  <a:srgbClr val="009900"/>
                </a:solidFill>
                <a:latin typeface="Comic Sans MS" pitchFamily="66" charset="0"/>
              </a:rPr>
              <a:t>et</a:t>
            </a:r>
            <a:r>
              <a:rPr lang="en-GB" sz="4000" dirty="0" smtClean="0">
                <a:latin typeface="Comic Sans MS" pitchFamily="66" charset="0"/>
              </a:rPr>
              <a:t> vert.</a:t>
            </a:r>
            <a:endParaRPr lang="en-GB" sz="4000" dirty="0"/>
          </a:p>
        </p:txBody>
      </p:sp>
      <p:pic>
        <p:nvPicPr>
          <p:cNvPr id="3074" name="Picture 2" descr="http://thumbs.dreamstime.com/x/multi-coloured-small-fish-3149680.jpg">
            <a:hlinkClick r:id="rId3"/>
          </p:cNvPr>
          <p:cNvPicPr>
            <a:picLocks noChangeAspect="1" noChangeArrowheads="1"/>
          </p:cNvPicPr>
          <p:nvPr/>
        </p:nvPicPr>
        <p:blipFill>
          <a:blip r:embed="rId4" cstate="print"/>
          <a:srcRect/>
          <a:stretch>
            <a:fillRect/>
          </a:stretch>
        </p:blipFill>
        <p:spPr bwMode="auto">
          <a:xfrm>
            <a:off x="323528" y="2348880"/>
            <a:ext cx="3810000" cy="3229348"/>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802</TotalTime>
  <Words>2426</Words>
  <Application>Microsoft Office PowerPoint</Application>
  <PresentationFormat>On-screen Show (4:3)</PresentationFormat>
  <Paragraphs>153</Paragraphs>
  <Slides>19</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Comic Sans MS</vt:lpstr>
      <vt:lpstr>MV Boli</vt:lpstr>
      <vt:lpstr>Office Theme</vt:lpstr>
      <vt:lpstr>Activity notes – eg. Les couleurs</vt:lpstr>
      <vt:lpstr>PowerPoint Presentation</vt:lpstr>
      <vt:lpstr>PowerPoint Presentation</vt:lpstr>
      <vt:lpstr>PowerPoint Presentation</vt:lpstr>
      <vt:lpstr>PowerPoint Presentation</vt:lpstr>
      <vt:lpstr>Using colours with body parts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Les couleurs et les numeros</vt:lpstr>
      <vt:lpstr>Using colours with clothes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Sarah English</dc:creator>
  <dc:description>colours, animals, clothes and body parts (monsters)</dc:description>
  <cp:lastModifiedBy>Julie Thain</cp:lastModifiedBy>
  <cp:revision>223</cp:revision>
  <dcterms:created xsi:type="dcterms:W3CDTF">2016-01-07T16:36:54Z</dcterms:created>
  <dcterms:modified xsi:type="dcterms:W3CDTF">2016-04-01T14:51:12Z</dcterms:modified>
</cp:coreProperties>
</file>