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99" r:id="rId3"/>
    <p:sldId id="300" r:id="rId4"/>
    <p:sldId id="301" r:id="rId5"/>
    <p:sldId id="302" r:id="rId6"/>
    <p:sldId id="288" r:id="rId7"/>
    <p:sldId id="296" r:id="rId8"/>
    <p:sldId id="297" r:id="rId9"/>
    <p:sldId id="291" r:id="rId10"/>
    <p:sldId id="292" r:id="rId11"/>
    <p:sldId id="293" r:id="rId12"/>
    <p:sldId id="294" r:id="rId13"/>
    <p:sldId id="298" r:id="rId14"/>
    <p:sldId id="295" r:id="rId15"/>
    <p:sldId id="287" r:id="rId16"/>
    <p:sldId id="290" r:id="rId17"/>
    <p:sldId id="289" r:id="rId18"/>
    <p:sldId id="30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008000"/>
    <a:srgbClr val="FF99FF"/>
    <a:srgbClr val="99CC00"/>
    <a:srgbClr val="FF6600"/>
    <a:srgbClr val="CC00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660"/>
  </p:normalViewPr>
  <p:slideViewPr>
    <p:cSldViewPr>
      <p:cViewPr varScale="1">
        <p:scale>
          <a:sx n="84" d="100"/>
          <a:sy n="84" d="100"/>
        </p:scale>
        <p:origin x="86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47E52-BE24-45CD-AEE9-57D7EB8AC24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81FFD-9129-4C57-BD51-E4355A74F60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121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Shape revision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9675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Children can</a:t>
            </a:r>
            <a:r>
              <a:rPr lang="en-GB" baseline="0" dirty="0" smtClean="0"/>
              <a:t> either draw/collage/paint/origami – make sets of instructions in French to follow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909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Shape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revison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758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Shape revision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345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Sequencing vocabulary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288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http://terrisnotebook.com/2009/02/21/thumbnail-drawings/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280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http://terrisnotebook.com/2009/02/21/thumbnail-drawings/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64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953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Comptez</a:t>
            </a:r>
            <a:r>
              <a:rPr lang="en-GB" dirty="0" smtClean="0"/>
              <a:t> les</a:t>
            </a:r>
            <a:r>
              <a:rPr lang="en-GB" baseline="0" dirty="0" smtClean="0"/>
              <a:t> triangles.  </a:t>
            </a:r>
            <a:r>
              <a:rPr lang="en-GB" baseline="0" dirty="0" err="1" smtClean="0"/>
              <a:t>Combien</a:t>
            </a:r>
            <a:r>
              <a:rPr lang="en-GB" baseline="0" dirty="0" smtClean="0"/>
              <a:t> de triangles?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683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http://terrisnotebook.com/2009/02/21/thumbnail-drawings/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81FFD-9129-4C57-BD51-E4355A74F609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53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73C20-9777-4915-914D-B0DD2507FCDA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59CC4-AF9D-49E0-9214-CE6C3B4FB16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gif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.gif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gif"/><Relationship Id="rId11" Type="http://schemas.openxmlformats.org/officeDocument/2006/relationships/image" Target="../media/image1.gi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Relationship Id="rId9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Relationship Id="rId9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gif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gif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60648"/>
            <a:ext cx="2712660" cy="252428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259632" y="3284984"/>
            <a:ext cx="67687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GB" sz="8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Les </a:t>
            </a:r>
            <a:r>
              <a:rPr lang="en-GB" sz="88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formes</a:t>
            </a:r>
            <a:endParaRPr lang="en-GB" sz="8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47664" y="4797152"/>
          <a:ext cx="6096000" cy="1390650"/>
        </p:xfrm>
        <a:graphic>
          <a:graphicData uri="http://schemas.openxmlformats.org/drawingml/2006/table">
            <a:tbl>
              <a:tblPr/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carré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cercle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cône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coeur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croissant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cube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l'étoile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l'hexagone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losange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l'ovale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pyramide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rectangle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triangle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26" y="260648"/>
            <a:ext cx="1584889" cy="12961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157" y="326840"/>
            <a:ext cx="16192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930226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latin typeface="Comic Sans MS" pitchFamily="66" charset="0"/>
              </a:rPr>
              <a:t>Years 5 and 6</a:t>
            </a:r>
            <a:br>
              <a:rPr lang="en-GB" sz="3200" b="1" dirty="0" smtClean="0">
                <a:latin typeface="Comic Sans MS" pitchFamily="66" charset="0"/>
              </a:rPr>
            </a:br>
            <a:r>
              <a:rPr lang="en-GB" sz="3200" b="1" dirty="0" smtClean="0">
                <a:latin typeface="Comic Sans MS" pitchFamily="66" charset="0"/>
              </a:rPr>
              <a:t>Instructions to make designs using the verb </a:t>
            </a:r>
            <a:r>
              <a:rPr lang="en-GB" sz="3200" b="1" i="1" dirty="0" smtClean="0">
                <a:latin typeface="Comic Sans MS" pitchFamily="66" charset="0"/>
              </a:rPr>
              <a:t>“faire”</a:t>
            </a:r>
            <a:r>
              <a:rPr lang="en-GB" sz="3200" b="1" dirty="0" smtClean="0">
                <a:latin typeface="Comic Sans MS" pitchFamily="66" charset="0"/>
              </a:rPr>
              <a:t> “to do” or “to make”</a:t>
            </a:r>
            <a:endParaRPr lang="en-GB" sz="32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20486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3.  </a:t>
            </a:r>
            <a:r>
              <a:rPr lang="en-GB" sz="2800" dirty="0" err="1" smtClean="0">
                <a:latin typeface="Comic Sans MS" pitchFamily="66" charset="0"/>
              </a:rPr>
              <a:t>Ensuite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le corps </a:t>
            </a:r>
            <a:r>
              <a:rPr lang="en-GB" sz="2800" dirty="0" err="1" smtClean="0">
                <a:latin typeface="Comic Sans MS" pitchFamily="66" charset="0"/>
              </a:rPr>
              <a:t>comme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ça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907704" y="3789040"/>
            <a:ext cx="1512168" cy="576064"/>
          </a:xfrm>
          <a:prstGeom prst="rtTriangl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 rot="15115121">
            <a:off x="1321423" y="2548743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/>
          <p:cNvSpPr/>
          <p:nvPr/>
        </p:nvSpPr>
        <p:spPr>
          <a:xfrm rot="10800000">
            <a:off x="1907704" y="4365104"/>
            <a:ext cx="4104456" cy="20882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292080" y="2780928"/>
            <a:ext cx="1656184" cy="1512168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18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1296144"/>
          </a:xfrm>
        </p:spPr>
        <p:txBody>
          <a:bodyPr>
            <a:normAutofit fontScale="90000"/>
          </a:bodyPr>
          <a:lstStyle/>
          <a:p>
            <a:r>
              <a:rPr lang="en-GB" sz="2800" b="1" dirty="0" smtClean="0">
                <a:latin typeface="Comic Sans MS" pitchFamily="66" charset="0"/>
              </a:rPr>
              <a:t>Years 5 and 6</a:t>
            </a:r>
            <a:br>
              <a:rPr lang="en-GB" sz="2800" b="1" dirty="0" smtClean="0">
                <a:latin typeface="Comic Sans MS" pitchFamily="66" charset="0"/>
              </a:rPr>
            </a:br>
            <a:r>
              <a:rPr lang="en-GB" sz="2800" b="1" dirty="0" smtClean="0">
                <a:latin typeface="Comic Sans MS" pitchFamily="66" charset="0"/>
              </a:rPr>
              <a:t>Instructions to make designs using the verb </a:t>
            </a:r>
            <a:r>
              <a:rPr lang="en-GB" sz="2800" b="1" i="1" dirty="0" smtClean="0">
                <a:latin typeface="Comic Sans MS" pitchFamily="66" charset="0"/>
              </a:rPr>
              <a:t>“faire”</a:t>
            </a:r>
            <a:r>
              <a:rPr lang="en-GB" sz="2800" b="1" dirty="0" smtClean="0">
                <a:latin typeface="Comic Sans MS" pitchFamily="66" charset="0"/>
              </a:rPr>
              <a:t> “to do” or “to make</a:t>
            </a:r>
            <a:r>
              <a:rPr lang="en-GB" sz="3200" b="1" dirty="0" smtClean="0">
                <a:latin typeface="Comic Sans MS" pitchFamily="66" charset="0"/>
              </a:rPr>
              <a:t>”</a:t>
            </a:r>
            <a:endParaRPr lang="en-GB" sz="32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556792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4.  Après, 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les </a:t>
            </a:r>
            <a:r>
              <a:rPr lang="en-GB" sz="2800" dirty="0" err="1" smtClean="0">
                <a:latin typeface="Comic Sans MS" pitchFamily="66" charset="0"/>
              </a:rPr>
              <a:t>jambes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comme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ça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763688" y="3068960"/>
            <a:ext cx="1512168" cy="576064"/>
          </a:xfrm>
          <a:prstGeom prst="rtTriangl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 rot="15115121">
            <a:off x="1321423" y="1828664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/>
          <p:cNvSpPr/>
          <p:nvPr/>
        </p:nvSpPr>
        <p:spPr>
          <a:xfrm rot="10800000">
            <a:off x="1763688" y="3645024"/>
            <a:ext cx="4104456" cy="20882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Isosceles Triangle 9"/>
          <p:cNvSpPr/>
          <p:nvPr/>
        </p:nvSpPr>
        <p:spPr>
          <a:xfrm rot="13368726">
            <a:off x="2419486" y="4851499"/>
            <a:ext cx="461646" cy="1824985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Isosceles Triangle 11"/>
          <p:cNvSpPr/>
          <p:nvPr/>
        </p:nvSpPr>
        <p:spPr>
          <a:xfrm rot="13368726">
            <a:off x="2845670" y="5255807"/>
            <a:ext cx="458569" cy="1668646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203848" y="2060848"/>
            <a:ext cx="3744416" cy="3096344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563888" y="2060848"/>
            <a:ext cx="3384376" cy="3384376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2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363272" cy="548680"/>
          </a:xfrm>
        </p:spPr>
        <p:txBody>
          <a:bodyPr>
            <a:normAutofit fontScale="90000"/>
          </a:bodyPr>
          <a:lstStyle/>
          <a:p>
            <a:r>
              <a:rPr lang="en-GB" sz="1800" b="1" dirty="0" smtClean="0">
                <a:latin typeface="Comic Sans MS" pitchFamily="66" charset="0"/>
              </a:rPr>
              <a:t>Years 5 and 6</a:t>
            </a:r>
            <a:br>
              <a:rPr lang="en-GB" sz="1800" b="1" dirty="0" smtClean="0">
                <a:latin typeface="Comic Sans MS" pitchFamily="66" charset="0"/>
              </a:rPr>
            </a:br>
            <a:r>
              <a:rPr lang="en-GB" sz="1800" b="1" dirty="0" smtClean="0">
                <a:latin typeface="Comic Sans MS" pitchFamily="66" charset="0"/>
              </a:rPr>
              <a:t>Instructions to make designs using the verb </a:t>
            </a:r>
            <a:r>
              <a:rPr lang="en-GB" sz="1800" b="1" i="1" dirty="0" smtClean="0">
                <a:latin typeface="Comic Sans MS" pitchFamily="66" charset="0"/>
              </a:rPr>
              <a:t>“faire”</a:t>
            </a:r>
            <a:r>
              <a:rPr lang="en-GB" sz="1800" b="1" dirty="0" smtClean="0">
                <a:latin typeface="Comic Sans MS" pitchFamily="66" charset="0"/>
              </a:rPr>
              <a:t> “to do” or “to make”</a:t>
            </a:r>
            <a:endParaRPr lang="en-GB" sz="1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62068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5.  </a:t>
            </a:r>
            <a:r>
              <a:rPr lang="en-GB" sz="2800" dirty="0" err="1" smtClean="0">
                <a:latin typeface="Comic Sans MS" pitchFamily="66" charset="0"/>
              </a:rPr>
              <a:t>Finalement</a:t>
            </a:r>
            <a:r>
              <a:rPr lang="en-GB" sz="2800" dirty="0" smtClean="0">
                <a:latin typeface="Comic Sans MS" pitchFamily="66" charset="0"/>
              </a:rPr>
              <a:t>, 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la queue </a:t>
            </a:r>
            <a:r>
              <a:rPr lang="en-GB" sz="2800" dirty="0" err="1" smtClean="0">
                <a:latin typeface="Comic Sans MS" pitchFamily="66" charset="0"/>
              </a:rPr>
              <a:t>comme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ça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835696" y="3068960"/>
            <a:ext cx="1512168" cy="576064"/>
          </a:xfrm>
          <a:prstGeom prst="rtTriangle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 rot="15115121">
            <a:off x="1321423" y="1828664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/>
          <p:cNvSpPr/>
          <p:nvPr/>
        </p:nvSpPr>
        <p:spPr>
          <a:xfrm rot="10800000">
            <a:off x="1835696" y="3645024"/>
            <a:ext cx="4104456" cy="20882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Isosceles Triangle 9"/>
          <p:cNvSpPr/>
          <p:nvPr/>
        </p:nvSpPr>
        <p:spPr>
          <a:xfrm rot="13368726">
            <a:off x="2419486" y="4851499"/>
            <a:ext cx="461646" cy="1824985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Isosceles Triangle 11"/>
          <p:cNvSpPr/>
          <p:nvPr/>
        </p:nvSpPr>
        <p:spPr>
          <a:xfrm rot="13368726">
            <a:off x="2845670" y="5255807"/>
            <a:ext cx="458569" cy="1668646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Isosceles Triangle 10"/>
          <p:cNvSpPr/>
          <p:nvPr/>
        </p:nvSpPr>
        <p:spPr>
          <a:xfrm rot="1860594">
            <a:off x="5937682" y="1058608"/>
            <a:ext cx="419876" cy="2901636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Isosceles Triangle 12"/>
          <p:cNvSpPr/>
          <p:nvPr/>
        </p:nvSpPr>
        <p:spPr>
          <a:xfrm rot="4869851">
            <a:off x="6920291" y="2014997"/>
            <a:ext cx="419876" cy="3433351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Isosceles Triangle 13"/>
          <p:cNvSpPr/>
          <p:nvPr/>
        </p:nvSpPr>
        <p:spPr>
          <a:xfrm rot="3304293">
            <a:off x="6803912" y="991761"/>
            <a:ext cx="380662" cy="3710797"/>
          </a:xfrm>
          <a:prstGeom prst="triangle">
            <a:avLst>
              <a:gd name="adj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14"/>
          <p:cNvSpPr/>
          <p:nvPr/>
        </p:nvSpPr>
        <p:spPr>
          <a:xfrm rot="6416208">
            <a:off x="6410027" y="3104807"/>
            <a:ext cx="419876" cy="2497773"/>
          </a:xfrm>
          <a:prstGeom prst="triangle">
            <a:avLst>
              <a:gd name="adj" fmla="val 2313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Isosceles Triangle 15"/>
          <p:cNvSpPr/>
          <p:nvPr/>
        </p:nvSpPr>
        <p:spPr>
          <a:xfrm rot="2905152">
            <a:off x="6499337" y="818869"/>
            <a:ext cx="419876" cy="3609184"/>
          </a:xfrm>
          <a:prstGeom prst="triangle">
            <a:avLst>
              <a:gd name="adj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292080" y="1124744"/>
            <a:ext cx="792088" cy="648072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07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2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363272" cy="548680"/>
          </a:xfrm>
        </p:spPr>
        <p:txBody>
          <a:bodyPr>
            <a:normAutofit fontScale="90000"/>
          </a:bodyPr>
          <a:lstStyle/>
          <a:p>
            <a:r>
              <a:rPr lang="en-GB" sz="1800" b="1" dirty="0" smtClean="0">
                <a:latin typeface="Comic Sans MS" pitchFamily="66" charset="0"/>
              </a:rPr>
              <a:t>Years 5 and 6</a:t>
            </a:r>
            <a:br>
              <a:rPr lang="en-GB" sz="1800" b="1" dirty="0" smtClean="0">
                <a:latin typeface="Comic Sans MS" pitchFamily="66" charset="0"/>
              </a:rPr>
            </a:br>
            <a:r>
              <a:rPr lang="en-GB" sz="1800" b="1" dirty="0" smtClean="0">
                <a:latin typeface="Comic Sans MS" pitchFamily="66" charset="0"/>
              </a:rPr>
              <a:t>Instructions to make designs using the verb </a:t>
            </a:r>
            <a:r>
              <a:rPr lang="en-GB" sz="1800" b="1" i="1" dirty="0" smtClean="0">
                <a:latin typeface="Comic Sans MS" pitchFamily="66" charset="0"/>
              </a:rPr>
              <a:t>“faire”</a:t>
            </a:r>
            <a:r>
              <a:rPr lang="en-GB" sz="1800" b="1" dirty="0" smtClean="0">
                <a:latin typeface="Comic Sans MS" pitchFamily="66" charset="0"/>
              </a:rPr>
              <a:t> “to do” or “to make”</a:t>
            </a:r>
            <a:endParaRPr lang="en-GB" sz="1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62068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5.  </a:t>
            </a:r>
            <a:r>
              <a:rPr lang="en-GB" sz="2800" dirty="0" err="1" smtClean="0">
                <a:latin typeface="Comic Sans MS" pitchFamily="66" charset="0"/>
              </a:rPr>
              <a:t>Finalement</a:t>
            </a:r>
            <a:r>
              <a:rPr lang="en-GB" sz="2800" dirty="0" smtClean="0">
                <a:latin typeface="Comic Sans MS" pitchFamily="66" charset="0"/>
              </a:rPr>
              <a:t>, 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la queue </a:t>
            </a:r>
            <a:r>
              <a:rPr lang="en-GB" sz="2800" dirty="0" err="1" smtClean="0">
                <a:latin typeface="Comic Sans MS" pitchFamily="66" charset="0"/>
              </a:rPr>
              <a:t>comme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ça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835696" y="3068960"/>
            <a:ext cx="1512168" cy="576064"/>
          </a:xfrm>
          <a:prstGeom prst="rtTriangl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 rot="15115121">
            <a:off x="1321423" y="1828664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/>
          <p:cNvSpPr/>
          <p:nvPr/>
        </p:nvSpPr>
        <p:spPr>
          <a:xfrm rot="10800000">
            <a:off x="1835696" y="3645024"/>
            <a:ext cx="4104456" cy="20882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Isosceles Triangle 9"/>
          <p:cNvSpPr/>
          <p:nvPr/>
        </p:nvSpPr>
        <p:spPr>
          <a:xfrm rot="13368726">
            <a:off x="2419486" y="4851499"/>
            <a:ext cx="461646" cy="1824985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Isosceles Triangle 11"/>
          <p:cNvSpPr/>
          <p:nvPr/>
        </p:nvSpPr>
        <p:spPr>
          <a:xfrm rot="13368726">
            <a:off x="2845670" y="5255807"/>
            <a:ext cx="458569" cy="1668646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Isosceles Triangle 10"/>
          <p:cNvSpPr/>
          <p:nvPr/>
        </p:nvSpPr>
        <p:spPr>
          <a:xfrm rot="1860594">
            <a:off x="5937682" y="1058608"/>
            <a:ext cx="419876" cy="2901636"/>
          </a:xfrm>
          <a:prstGeom prst="triangle">
            <a:avLst>
              <a:gd name="adj" fmla="val 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Isosceles Triangle 12"/>
          <p:cNvSpPr/>
          <p:nvPr/>
        </p:nvSpPr>
        <p:spPr>
          <a:xfrm rot="4869851">
            <a:off x="6920291" y="2014997"/>
            <a:ext cx="419876" cy="3433351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Isosceles Triangle 13"/>
          <p:cNvSpPr/>
          <p:nvPr/>
        </p:nvSpPr>
        <p:spPr>
          <a:xfrm rot="3304293">
            <a:off x="6803912" y="991761"/>
            <a:ext cx="380662" cy="3710797"/>
          </a:xfrm>
          <a:prstGeom prst="triangle">
            <a:avLst>
              <a:gd name="adj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14"/>
          <p:cNvSpPr/>
          <p:nvPr/>
        </p:nvSpPr>
        <p:spPr>
          <a:xfrm rot="6416208">
            <a:off x="6410027" y="3104807"/>
            <a:ext cx="419876" cy="2497773"/>
          </a:xfrm>
          <a:prstGeom prst="triangle">
            <a:avLst>
              <a:gd name="adj" fmla="val 2313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Isosceles Triangle 15"/>
          <p:cNvSpPr/>
          <p:nvPr/>
        </p:nvSpPr>
        <p:spPr>
          <a:xfrm rot="2905152">
            <a:off x="6499337" y="818869"/>
            <a:ext cx="419876" cy="3609184"/>
          </a:xfrm>
          <a:prstGeom prst="triangle">
            <a:avLst>
              <a:gd name="adj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292080" y="1124744"/>
            <a:ext cx="792088" cy="648072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843808" y="38610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19" name="TextBox 18"/>
          <p:cNvSpPr txBox="1"/>
          <p:nvPr/>
        </p:nvSpPr>
        <p:spPr>
          <a:xfrm>
            <a:off x="2996208" y="40134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0" name="TextBox 19"/>
          <p:cNvSpPr txBox="1"/>
          <p:nvPr/>
        </p:nvSpPr>
        <p:spPr>
          <a:xfrm>
            <a:off x="3148608" y="41658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1" name="TextBox 20"/>
          <p:cNvSpPr txBox="1"/>
          <p:nvPr/>
        </p:nvSpPr>
        <p:spPr>
          <a:xfrm>
            <a:off x="3301008" y="43182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2" name="TextBox 21"/>
          <p:cNvSpPr txBox="1"/>
          <p:nvPr/>
        </p:nvSpPr>
        <p:spPr>
          <a:xfrm>
            <a:off x="3453408" y="44706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3" name="TextBox 22"/>
          <p:cNvSpPr txBox="1"/>
          <p:nvPr/>
        </p:nvSpPr>
        <p:spPr>
          <a:xfrm>
            <a:off x="3605808" y="46230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4" name="TextBox 23"/>
          <p:cNvSpPr txBox="1"/>
          <p:nvPr/>
        </p:nvSpPr>
        <p:spPr>
          <a:xfrm>
            <a:off x="3758208" y="47754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3491880" y="38610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6" name="TextBox 25"/>
          <p:cNvSpPr txBox="1"/>
          <p:nvPr/>
        </p:nvSpPr>
        <p:spPr>
          <a:xfrm>
            <a:off x="3644280" y="40134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7" name="TextBox 26"/>
          <p:cNvSpPr txBox="1"/>
          <p:nvPr/>
        </p:nvSpPr>
        <p:spPr>
          <a:xfrm>
            <a:off x="3796680" y="41658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sp>
        <p:nvSpPr>
          <p:cNvPr id="28" name="TextBox 27"/>
          <p:cNvSpPr txBox="1"/>
          <p:nvPr/>
        </p:nvSpPr>
        <p:spPr>
          <a:xfrm>
            <a:off x="3949080" y="431824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v</a:t>
            </a:r>
            <a:endParaRPr lang="en-GB" sz="48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4499992" y="3645024"/>
            <a:ext cx="720080" cy="6480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283968" y="3645024"/>
            <a:ext cx="864096" cy="7920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067944" y="3645024"/>
            <a:ext cx="936104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716016" y="3645024"/>
            <a:ext cx="648072" cy="5760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932040" y="3645024"/>
            <a:ext cx="576064" cy="5040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triangles font un </a:t>
            </a:r>
            <a:r>
              <a:rPr lang="en-GB" dirty="0" err="1" smtClean="0"/>
              <a:t>oiseau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67586" name="Picture 2" descr="Rooster Shape Draw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412776"/>
            <a:ext cx="5817543" cy="434376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187624" y="5949280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 smtClean="0"/>
              <a:t>http://terrisnotebook.com/2009/02/21/thumbnail-drawings/</a:t>
            </a:r>
            <a:endParaRPr lang="en-GB" sz="1200" dirty="0"/>
          </a:p>
        </p:txBody>
      </p:sp>
      <p:pic>
        <p:nvPicPr>
          <p:cNvPr id="5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4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Instructions for drawing with shapes</a:t>
            </a:r>
            <a:endParaRPr lang="en-GB" dirty="0"/>
          </a:p>
        </p:txBody>
      </p:sp>
      <p:pic>
        <p:nvPicPr>
          <p:cNvPr id="64514" name="Picture 2" descr="http://terrisnotebook.files.wordpress.com/2009/02/dscn0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00808"/>
            <a:ext cx="5845373" cy="4384030"/>
          </a:xfrm>
          <a:prstGeom prst="rect">
            <a:avLst/>
          </a:prstGeom>
          <a:noFill/>
        </p:spPr>
      </p:pic>
      <p:pic>
        <p:nvPicPr>
          <p:cNvPr id="4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i="1" dirty="0" smtClean="0">
                <a:latin typeface="Comic Sans MS" panose="030F0702030302020204" pitchFamily="66" charset="0"/>
              </a:rPr>
              <a:t>Les triangles et les circles font </a:t>
            </a:r>
            <a:r>
              <a:rPr lang="en-GB" i="1" dirty="0" err="1" smtClean="0">
                <a:latin typeface="Comic Sans MS" panose="030F0702030302020204" pitchFamily="66" charset="0"/>
              </a:rPr>
              <a:t>une</a:t>
            </a:r>
            <a:r>
              <a:rPr lang="en-GB" i="1" dirty="0" smtClean="0">
                <a:latin typeface="Comic Sans MS" panose="030F0702030302020204" pitchFamily="66" charset="0"/>
              </a:rPr>
              <a:t> fleur</a:t>
            </a:r>
            <a:endParaRPr lang="en-GB" i="1" dirty="0">
              <a:latin typeface="Comic Sans MS" panose="030F0702030302020204" pitchFamily="66" charset="0"/>
            </a:endParaRPr>
          </a:p>
        </p:txBody>
      </p:sp>
      <p:pic>
        <p:nvPicPr>
          <p:cNvPr id="69634" name="Picture 2" descr="final daisy shape draw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916832"/>
            <a:ext cx="5305772" cy="396164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411760" y="602128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smtClean="0"/>
              <a:t>http://terrisnotebook.com/2009/02/21/thumbnail-drawings/</a:t>
            </a:r>
            <a:endParaRPr lang="en-GB" sz="1200" dirty="0"/>
          </a:p>
        </p:txBody>
      </p:sp>
      <p:pic>
        <p:nvPicPr>
          <p:cNvPr id="5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8610" name="Picture 2" descr="daisy thumbnai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249590" cy="4666363"/>
          </a:xfrm>
          <a:prstGeom prst="rect">
            <a:avLst/>
          </a:prstGeom>
          <a:noFill/>
        </p:spPr>
      </p:pic>
      <p:pic>
        <p:nvPicPr>
          <p:cNvPr id="4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 smtClean="0">
                <a:latin typeface="Comic Sans MS" pitchFamily="66" charset="0"/>
              </a:rPr>
              <a:t>Faites</a:t>
            </a:r>
            <a:r>
              <a:rPr lang="en-GB" sz="4400" dirty="0" smtClean="0">
                <a:latin typeface="Comic Sans MS" pitchFamily="66" charset="0"/>
              </a:rPr>
              <a:t> </a:t>
            </a:r>
            <a:r>
              <a:rPr lang="en-GB" sz="4400" dirty="0" err="1" smtClean="0">
                <a:latin typeface="Comic Sans MS" pitchFamily="66" charset="0"/>
              </a:rPr>
              <a:t>une</a:t>
            </a:r>
            <a:r>
              <a:rPr lang="en-GB" sz="4400" dirty="0" smtClean="0">
                <a:latin typeface="Comic Sans MS" pitchFamily="66" charset="0"/>
              </a:rPr>
              <a:t> fleur </a:t>
            </a:r>
            <a:r>
              <a:rPr lang="en-GB" sz="4400" dirty="0" err="1" smtClean="0">
                <a:latin typeface="Comic Sans MS" pitchFamily="66" charset="0"/>
              </a:rPr>
              <a:t>selon</a:t>
            </a:r>
            <a:r>
              <a:rPr lang="en-GB" sz="4400" dirty="0" smtClean="0">
                <a:latin typeface="Comic Sans MS" pitchFamily="66" charset="0"/>
              </a:rPr>
              <a:t> les instructions</a:t>
            </a:r>
            <a:endParaRPr lang="en-GB" sz="4400" dirty="0">
              <a:latin typeface="Comic Sans MS" pitchFamily="66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5607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332656"/>
            <a:ext cx="144016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ross 5"/>
          <p:cNvSpPr/>
          <p:nvPr/>
        </p:nvSpPr>
        <p:spPr>
          <a:xfrm>
            <a:off x="395536" y="1628800"/>
            <a:ext cx="1224136" cy="1080120"/>
          </a:xfrm>
          <a:prstGeom prst="plus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ube 7"/>
          <p:cNvSpPr/>
          <p:nvPr/>
        </p:nvSpPr>
        <p:spPr>
          <a:xfrm>
            <a:off x="7308304" y="5085184"/>
            <a:ext cx="1080120" cy="1080120"/>
          </a:xfrm>
          <a:prstGeom prst="cub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Hexagon 10"/>
          <p:cNvSpPr/>
          <p:nvPr/>
        </p:nvSpPr>
        <p:spPr>
          <a:xfrm>
            <a:off x="5004048" y="1700808"/>
            <a:ext cx="1224136" cy="1080120"/>
          </a:xfrm>
          <a:prstGeom prst="hex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Moon 11"/>
          <p:cNvSpPr/>
          <p:nvPr/>
        </p:nvSpPr>
        <p:spPr>
          <a:xfrm>
            <a:off x="7668344" y="1628800"/>
            <a:ext cx="720080" cy="1224136"/>
          </a:xfrm>
          <a:prstGeom prst="moon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lowchart: Decision 13"/>
          <p:cNvSpPr/>
          <p:nvPr/>
        </p:nvSpPr>
        <p:spPr>
          <a:xfrm>
            <a:off x="2843808" y="1700808"/>
            <a:ext cx="1152128" cy="1440160"/>
          </a:xfrm>
          <a:prstGeom prst="flowChartDecisi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220072" y="332656"/>
            <a:ext cx="936104" cy="100811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5" name="Picture 1" descr="C:\Users\Sarah English\AppData\Local\Microsoft\Windows\Temporary Internet Files\Content.IE5\560A914K\Cone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852936"/>
            <a:ext cx="1440160" cy="1946573"/>
          </a:xfrm>
          <a:prstGeom prst="rect">
            <a:avLst/>
          </a:prstGeom>
          <a:solidFill>
            <a:srgbClr val="FF6600"/>
          </a:solidFill>
        </p:spPr>
      </p:pic>
      <p:pic>
        <p:nvPicPr>
          <p:cNvPr id="1026" name="Picture 2" descr="C:\Users\Sarah English\AppData\Local\Microsoft\Windows\Temporary Internet Files\Content.IE5\367FZVZ2\pyramid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725144"/>
            <a:ext cx="1400175" cy="1066800"/>
          </a:xfrm>
          <a:prstGeom prst="rect">
            <a:avLst/>
          </a:prstGeom>
          <a:noFill/>
        </p:spPr>
      </p:pic>
      <p:pic>
        <p:nvPicPr>
          <p:cNvPr id="1028" name="Picture 4" descr="C:\Users\Sarah English\AppData\Local\Microsoft\Windows\Temporary Internet Files\Content.IE5\K8V2DNVY\15160-illustration-of-a-gold-star-pv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140968"/>
            <a:ext cx="1512168" cy="1512168"/>
          </a:xfrm>
          <a:prstGeom prst="rect">
            <a:avLst/>
          </a:prstGeom>
          <a:noFill/>
        </p:spPr>
      </p:pic>
      <p:pic>
        <p:nvPicPr>
          <p:cNvPr id="1029" name="Picture 5" descr="C:\Users\Sarah English\AppData\Local\Microsoft\Windows\Temporary Internet Files\Content.IE5\560A914K\large-Heart-0-8907[1].gif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771800" y="3573016"/>
            <a:ext cx="1118116" cy="926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 descr="C:\Users\Sarah English\AppData\Local\Microsoft\Windows\Temporary Internet Files\Content.IE5\IUZS43PA\Armed_forces_red_triangle.svg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260648"/>
            <a:ext cx="1152128" cy="1024114"/>
          </a:xfrm>
          <a:prstGeom prst="rect">
            <a:avLst/>
          </a:prstGeom>
          <a:noFill/>
        </p:spPr>
      </p:pic>
      <p:pic>
        <p:nvPicPr>
          <p:cNvPr id="1035" name="Picture 11" descr="C:\Users\Sarah English\AppData\Local\Microsoft\Windows\Temporary Internet Files\Content.IE5\5NF8NH2X\large-Simple-Glossy-Circle-Button-Red-166.6-12987[1]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80312" y="332656"/>
            <a:ext cx="1008072" cy="991271"/>
          </a:xfrm>
          <a:prstGeom prst="rect">
            <a:avLst/>
          </a:prstGeom>
          <a:noFill/>
        </p:spPr>
      </p:pic>
      <p:pic>
        <p:nvPicPr>
          <p:cNvPr id="27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1763689" y="4797152"/>
          <a:ext cx="5400600" cy="1800200"/>
        </p:xfrm>
        <a:graphic>
          <a:graphicData uri="http://schemas.openxmlformats.org/drawingml/2006/table">
            <a:tbl>
              <a:tblPr/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carré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cercle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cône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coeur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croissant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cube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l'étoile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l'hexagone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losange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l'ovale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pyramide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rectangle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triangle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8" name="Oval 17"/>
          <p:cNvSpPr/>
          <p:nvPr/>
        </p:nvSpPr>
        <p:spPr>
          <a:xfrm>
            <a:off x="7129765" y="3348449"/>
            <a:ext cx="1769641" cy="995511"/>
          </a:xfrm>
          <a:prstGeom prst="ellipse">
            <a:avLst/>
          </a:prstGeom>
          <a:solidFill>
            <a:srgbClr val="FF99F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2689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6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332656"/>
            <a:ext cx="144016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ross 5"/>
          <p:cNvSpPr/>
          <p:nvPr/>
        </p:nvSpPr>
        <p:spPr>
          <a:xfrm>
            <a:off x="395536" y="1628800"/>
            <a:ext cx="1224136" cy="1080120"/>
          </a:xfrm>
          <a:prstGeom prst="plus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ube 7"/>
          <p:cNvSpPr/>
          <p:nvPr/>
        </p:nvSpPr>
        <p:spPr>
          <a:xfrm>
            <a:off x="7334947" y="5073198"/>
            <a:ext cx="1080120" cy="1080120"/>
          </a:xfrm>
          <a:prstGeom prst="cub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Hexagon 10"/>
          <p:cNvSpPr/>
          <p:nvPr/>
        </p:nvSpPr>
        <p:spPr>
          <a:xfrm>
            <a:off x="5004048" y="1700808"/>
            <a:ext cx="1224136" cy="1080120"/>
          </a:xfrm>
          <a:prstGeom prst="hex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Moon 11"/>
          <p:cNvSpPr/>
          <p:nvPr/>
        </p:nvSpPr>
        <p:spPr>
          <a:xfrm>
            <a:off x="7668344" y="1628800"/>
            <a:ext cx="720080" cy="1224136"/>
          </a:xfrm>
          <a:prstGeom prst="moon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lowchart: Decision 13"/>
          <p:cNvSpPr/>
          <p:nvPr/>
        </p:nvSpPr>
        <p:spPr>
          <a:xfrm>
            <a:off x="2843808" y="1710100"/>
            <a:ext cx="1152128" cy="1440160"/>
          </a:xfrm>
          <a:prstGeom prst="flowChartDecisi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220072" y="332656"/>
            <a:ext cx="936104" cy="100811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Un </a:t>
            </a:r>
            <a:r>
              <a:rPr lang="en-GB" b="1" dirty="0" err="1" smtClean="0"/>
              <a:t>carré</a:t>
            </a:r>
            <a:endParaRPr lang="en-GB" b="1" dirty="0"/>
          </a:p>
        </p:txBody>
      </p:sp>
      <p:pic>
        <p:nvPicPr>
          <p:cNvPr id="1025" name="Picture 1" descr="C:\Users\Sarah English\AppData\Local\Microsoft\Windows\Temporary Internet Files\Content.IE5\560A914K\Cone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852936"/>
            <a:ext cx="1440160" cy="1946573"/>
          </a:xfrm>
          <a:prstGeom prst="rect">
            <a:avLst/>
          </a:prstGeom>
          <a:solidFill>
            <a:srgbClr val="FF6600"/>
          </a:solidFill>
        </p:spPr>
      </p:pic>
      <p:pic>
        <p:nvPicPr>
          <p:cNvPr id="1026" name="Picture 2" descr="C:\Users\Sarah English\AppData\Local\Microsoft\Windows\Temporary Internet Files\Content.IE5\367FZVZ2\pyramid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523" y="4673944"/>
            <a:ext cx="1400175" cy="1066800"/>
          </a:xfrm>
          <a:prstGeom prst="rect">
            <a:avLst/>
          </a:prstGeom>
          <a:noFill/>
        </p:spPr>
      </p:pic>
      <p:pic>
        <p:nvPicPr>
          <p:cNvPr id="1028" name="Picture 4" descr="C:\Users\Sarah English\AppData\Local\Microsoft\Windows\Temporary Internet Files\Content.IE5\K8V2DNVY\15160-illustration-of-a-gold-star-pv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523" y="2987762"/>
            <a:ext cx="1512168" cy="1512168"/>
          </a:xfrm>
          <a:prstGeom prst="rect">
            <a:avLst/>
          </a:prstGeom>
          <a:noFill/>
        </p:spPr>
      </p:pic>
      <p:pic>
        <p:nvPicPr>
          <p:cNvPr id="1029" name="Picture 5" descr="C:\Users\Sarah English\AppData\Local\Microsoft\Windows\Temporary Internet Files\Content.IE5\560A914K\large-Heart-0-8907[1].g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771800" y="3573016"/>
            <a:ext cx="1118116" cy="926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 descr="C:\Users\Sarah English\AppData\Local\Microsoft\Windows\Temporary Internet Files\Content.IE5\IUZS43PA\Armed_forces_red_triangle.svg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60648"/>
            <a:ext cx="1152128" cy="1024114"/>
          </a:xfrm>
          <a:prstGeom prst="rect">
            <a:avLst/>
          </a:prstGeom>
          <a:noFill/>
        </p:spPr>
      </p:pic>
      <p:pic>
        <p:nvPicPr>
          <p:cNvPr id="1035" name="Picture 11" descr="C:\Users\Sarah English\AppData\Local\Microsoft\Windows\Temporary Internet Files\Content.IE5\5NF8NH2X\large-Simple-Glossy-Circle-Button-Red-166.6-12987[1]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6336" y="341076"/>
            <a:ext cx="1008072" cy="991271"/>
          </a:xfrm>
          <a:prstGeom prst="rect">
            <a:avLst/>
          </a:prstGeom>
          <a:noFill/>
        </p:spPr>
      </p:pic>
      <p:pic>
        <p:nvPicPr>
          <p:cNvPr id="27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216412"/>
              </p:ext>
            </p:extLst>
          </p:nvPr>
        </p:nvGraphicFramePr>
        <p:xfrm>
          <a:off x="1889191" y="4903423"/>
          <a:ext cx="5240574" cy="1800200"/>
        </p:xfrm>
        <a:graphic>
          <a:graphicData uri="http://schemas.openxmlformats.org/drawingml/2006/table">
            <a:tbl>
              <a:tblPr/>
              <a:tblGrid>
                <a:gridCol w="17468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68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68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carré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cercle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cône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coeur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croissant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cube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l'étoile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(f)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l'hexagone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US" sz="18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 smtClean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croix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losange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l'ovale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pyramide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rectangle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triangle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31540" y="449539"/>
            <a:ext cx="140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rectangle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801389" y="125946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triangle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243211" y="6471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Un </a:t>
            </a:r>
            <a:r>
              <a:rPr lang="en-GB" dirty="0" err="1" smtClean="0"/>
              <a:t>cercle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82208" y="198419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>
                <a:solidFill>
                  <a:schemeClr val="bg1"/>
                </a:solidFill>
              </a:rPr>
              <a:t>Une</a:t>
            </a:r>
            <a:r>
              <a:rPr lang="en-GB" b="1" dirty="0" smtClean="0">
                <a:solidFill>
                  <a:schemeClr val="bg1"/>
                </a:solidFill>
              </a:rPr>
              <a:t> </a:t>
            </a:r>
            <a:r>
              <a:rPr lang="en-GB" b="1" dirty="0" err="1" smtClean="0">
                <a:solidFill>
                  <a:schemeClr val="bg1"/>
                </a:solidFill>
              </a:rPr>
              <a:t>croix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5196" y="29749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</a:t>
            </a:r>
            <a:r>
              <a:rPr lang="en-GB" dirty="0" err="1" smtClean="0"/>
              <a:t>losange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184569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Un </a:t>
            </a:r>
            <a:r>
              <a:rPr lang="en-GB" dirty="0" err="1" smtClean="0">
                <a:solidFill>
                  <a:schemeClr val="bg1"/>
                </a:solidFill>
              </a:rPr>
              <a:t>hexagone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6296" y="212269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croissant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14231" y="3573016"/>
            <a:ext cx="123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Une</a:t>
            </a:r>
            <a:r>
              <a:rPr lang="en-GB" dirty="0" smtClean="0"/>
              <a:t> </a:t>
            </a:r>
            <a:r>
              <a:rPr lang="en-GB" dirty="0" err="1" smtClean="0"/>
              <a:t>étoile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2771800" y="4517632"/>
            <a:ext cx="1118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</a:t>
            </a:r>
            <a:r>
              <a:rPr lang="en-GB" dirty="0" err="1" smtClean="0"/>
              <a:t>coeur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5329568" y="451763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Un </a:t>
            </a:r>
            <a:r>
              <a:rPr lang="en-GB" dirty="0" err="1" smtClean="0"/>
              <a:t>cône</a:t>
            </a:r>
            <a:endParaRPr lang="en-GB" dirty="0"/>
          </a:p>
        </p:txBody>
      </p:sp>
      <p:sp>
        <p:nvSpPr>
          <p:cNvPr id="22" name="Oval 21"/>
          <p:cNvSpPr/>
          <p:nvPr/>
        </p:nvSpPr>
        <p:spPr>
          <a:xfrm>
            <a:off x="7129765" y="3348449"/>
            <a:ext cx="1769641" cy="995511"/>
          </a:xfrm>
          <a:prstGeom prst="ellipse">
            <a:avLst/>
          </a:prstGeom>
          <a:solidFill>
            <a:srgbClr val="FF99F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7416336" y="3641556"/>
            <a:ext cx="1123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Un </a:t>
            </a:r>
            <a:r>
              <a:rPr lang="en-GB" dirty="0" err="1" smtClean="0"/>
              <a:t>ovale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107504" y="5642265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Une</a:t>
            </a:r>
            <a:r>
              <a:rPr lang="en-GB" dirty="0" smtClean="0"/>
              <a:t> </a:t>
            </a:r>
            <a:r>
              <a:rPr lang="en-GB" dirty="0" err="1" smtClean="0"/>
              <a:t>pyramide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7273277" y="5554735"/>
            <a:ext cx="1114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Un cube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57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4" grpId="0"/>
      <p:bldP spid="5" grpId="0"/>
      <p:bldP spid="7" grpId="0"/>
      <p:bldP spid="10" grpId="0"/>
      <p:bldP spid="13" grpId="0"/>
      <p:bldP spid="16" grpId="0"/>
      <p:bldP spid="17" grpId="0"/>
      <p:bldP spid="18" grpId="0"/>
      <p:bldP spid="20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332656"/>
            <a:ext cx="144016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Cross 5"/>
          <p:cNvSpPr/>
          <p:nvPr/>
        </p:nvSpPr>
        <p:spPr>
          <a:xfrm>
            <a:off x="422573" y="1327470"/>
            <a:ext cx="1224136" cy="1080120"/>
          </a:xfrm>
          <a:prstGeom prst="plus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Cube 7"/>
          <p:cNvSpPr/>
          <p:nvPr/>
        </p:nvSpPr>
        <p:spPr>
          <a:xfrm>
            <a:off x="7334947" y="5073198"/>
            <a:ext cx="1080120" cy="1080120"/>
          </a:xfrm>
          <a:prstGeom prst="cub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Hexagon 10"/>
          <p:cNvSpPr/>
          <p:nvPr/>
        </p:nvSpPr>
        <p:spPr>
          <a:xfrm>
            <a:off x="5004048" y="1700808"/>
            <a:ext cx="1224136" cy="1080120"/>
          </a:xfrm>
          <a:prstGeom prst="hex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Moon 11"/>
          <p:cNvSpPr/>
          <p:nvPr/>
        </p:nvSpPr>
        <p:spPr>
          <a:xfrm>
            <a:off x="7668344" y="1628800"/>
            <a:ext cx="720080" cy="1224136"/>
          </a:xfrm>
          <a:prstGeom prst="moon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4" name="Flowchart: Decision 13"/>
          <p:cNvSpPr/>
          <p:nvPr/>
        </p:nvSpPr>
        <p:spPr>
          <a:xfrm>
            <a:off x="2843808" y="1710100"/>
            <a:ext cx="1152128" cy="1440160"/>
          </a:xfrm>
          <a:prstGeom prst="flowChartDecisi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20072" y="332656"/>
            <a:ext cx="936104" cy="100811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prstClr val="white"/>
                </a:solidFill>
              </a:rPr>
              <a:t>Un </a:t>
            </a:r>
            <a:r>
              <a:rPr lang="en-GB" b="1" dirty="0" err="1" smtClean="0">
                <a:solidFill>
                  <a:prstClr val="white"/>
                </a:solidFill>
              </a:rPr>
              <a:t>carré</a:t>
            </a:r>
            <a:endParaRPr lang="en-GB" b="1" dirty="0">
              <a:solidFill>
                <a:prstClr val="white"/>
              </a:solidFill>
            </a:endParaRPr>
          </a:p>
        </p:txBody>
      </p:sp>
      <p:pic>
        <p:nvPicPr>
          <p:cNvPr id="1025" name="Picture 1" descr="C:\Users\Sarah English\AppData\Local\Microsoft\Windows\Temporary Internet Files\Content.IE5\560A914K\Cone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852936"/>
            <a:ext cx="1440160" cy="1946573"/>
          </a:xfrm>
          <a:prstGeom prst="rect">
            <a:avLst/>
          </a:prstGeom>
          <a:solidFill>
            <a:srgbClr val="FF6600"/>
          </a:solidFill>
        </p:spPr>
      </p:pic>
      <p:pic>
        <p:nvPicPr>
          <p:cNvPr id="1026" name="Picture 2" descr="C:\Users\Sarah English\AppData\Local\Microsoft\Windows\Temporary Internet Files\Content.IE5\367FZVZ2\pyramid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523" y="4673944"/>
            <a:ext cx="1400175" cy="1066800"/>
          </a:xfrm>
          <a:prstGeom prst="rect">
            <a:avLst/>
          </a:prstGeom>
          <a:noFill/>
        </p:spPr>
      </p:pic>
      <p:pic>
        <p:nvPicPr>
          <p:cNvPr id="1028" name="Picture 4" descr="C:\Users\Sarah English\AppData\Local\Microsoft\Windows\Temporary Internet Files\Content.IE5\K8V2DNVY\15160-illustration-of-a-gold-star-pv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390" y="2793684"/>
            <a:ext cx="1512168" cy="1512168"/>
          </a:xfrm>
          <a:prstGeom prst="rect">
            <a:avLst/>
          </a:prstGeom>
          <a:noFill/>
        </p:spPr>
      </p:pic>
      <p:pic>
        <p:nvPicPr>
          <p:cNvPr id="1029" name="Picture 5" descr="C:\Users\Sarah English\AppData\Local\Microsoft\Windows\Temporary Internet Files\Content.IE5\560A914K\large-Heart-0-8907[1].g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771800" y="3573016"/>
            <a:ext cx="1118116" cy="926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 descr="C:\Users\Sarah English\AppData\Local\Microsoft\Windows\Temporary Internet Files\Content.IE5\IUZS43PA\Armed_forces_red_triangle.svg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60648"/>
            <a:ext cx="1152128" cy="1024114"/>
          </a:xfrm>
          <a:prstGeom prst="rect">
            <a:avLst/>
          </a:prstGeom>
          <a:noFill/>
        </p:spPr>
      </p:pic>
      <p:pic>
        <p:nvPicPr>
          <p:cNvPr id="1035" name="Picture 11" descr="C:\Users\Sarah English\AppData\Local\Microsoft\Windows\Temporary Internet Files\Content.IE5\5NF8NH2X\large-Simple-Glossy-Circle-Button-Red-166.6-12987[1]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6336" y="341076"/>
            <a:ext cx="1008072" cy="991271"/>
          </a:xfrm>
          <a:prstGeom prst="rect">
            <a:avLst/>
          </a:prstGeom>
          <a:noFill/>
        </p:spPr>
      </p:pic>
      <p:pic>
        <p:nvPicPr>
          <p:cNvPr id="27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21511"/>
              </p:ext>
            </p:extLst>
          </p:nvPr>
        </p:nvGraphicFramePr>
        <p:xfrm>
          <a:off x="2354463" y="5224789"/>
          <a:ext cx="4164255" cy="1390650"/>
        </p:xfrm>
        <a:graphic>
          <a:graphicData uri="http://schemas.openxmlformats.org/drawingml/2006/table">
            <a:tbl>
              <a:tblPr/>
              <a:tblGrid>
                <a:gridCol w="13880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8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8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481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carré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cercle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cône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coeur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croissant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cube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l'étoile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(f)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l'hexagone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US" sz="1800" dirty="0" smtClean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croix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</a:t>
                      </a:r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losange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 err="1">
                          <a:latin typeface="Comic Sans MS" pitchFamily="66" charset="0"/>
                          <a:ea typeface="Times New Roman"/>
                          <a:cs typeface="Times New Roman"/>
                        </a:rPr>
                        <a:t>l'ovale</a:t>
                      </a:r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la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pyramide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rectangle 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  <a:p>
                      <a:r>
                        <a:rPr lang="en-US" sz="1800" dirty="0">
                          <a:latin typeface="Comic Sans MS" pitchFamily="66" charset="0"/>
                          <a:ea typeface="Times New Roman"/>
                          <a:cs typeface="Times New Roman"/>
                        </a:rPr>
                        <a:t>le triangle</a:t>
                      </a:r>
                      <a:endParaRPr lang="en-GB" sz="18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31540" y="449539"/>
            <a:ext cx="140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rectangle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1389" y="125946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triangle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3211" y="6471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prstClr val="black"/>
                </a:solidFill>
              </a:rPr>
              <a:t>Un </a:t>
            </a:r>
            <a:r>
              <a:rPr lang="en-GB" dirty="0" err="1" smtClean="0">
                <a:solidFill>
                  <a:prstClr val="black"/>
                </a:solidFill>
              </a:rPr>
              <a:t>cercle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864" y="2380818"/>
            <a:ext cx="1597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Une</a:t>
            </a: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croix</a:t>
            </a:r>
            <a:endParaRPr lang="en-GB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5196" y="29749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</a:t>
            </a:r>
            <a:r>
              <a:rPr lang="en-GB" dirty="0" err="1" smtClean="0">
                <a:solidFill>
                  <a:prstClr val="black"/>
                </a:solidFill>
              </a:rPr>
              <a:t>losange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184569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prstClr val="white"/>
                </a:solidFill>
              </a:rPr>
              <a:t>Un </a:t>
            </a:r>
            <a:r>
              <a:rPr lang="en-GB" dirty="0" err="1" smtClean="0">
                <a:solidFill>
                  <a:prstClr val="white"/>
                </a:solidFill>
              </a:rPr>
              <a:t>hexagone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6296" y="212269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croissant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523" y="4143905"/>
            <a:ext cx="1526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Une</a:t>
            </a: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étoile</a:t>
            </a:r>
            <a:endParaRPr lang="en-GB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800" y="4517632"/>
            <a:ext cx="1118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</a:t>
            </a:r>
            <a:r>
              <a:rPr lang="en-GB" dirty="0" err="1" smtClean="0">
                <a:solidFill>
                  <a:prstClr val="black"/>
                </a:solidFill>
              </a:rPr>
              <a:t>coeur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9568" y="451763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Un </a:t>
            </a:r>
            <a:r>
              <a:rPr lang="en-GB" dirty="0" err="1" smtClean="0">
                <a:solidFill>
                  <a:prstClr val="black"/>
                </a:solidFill>
              </a:rPr>
              <a:t>cône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129765" y="3348449"/>
            <a:ext cx="1769641" cy="995511"/>
          </a:xfrm>
          <a:prstGeom prst="ellipse">
            <a:avLst/>
          </a:prstGeom>
          <a:solidFill>
            <a:srgbClr val="FF99FF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16336" y="3641556"/>
            <a:ext cx="1123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prstClr val="black"/>
                </a:solidFill>
              </a:rPr>
              <a:t>Un </a:t>
            </a:r>
            <a:r>
              <a:rPr lang="en-GB" dirty="0" err="1" smtClean="0">
                <a:solidFill>
                  <a:prstClr val="black"/>
                </a:solidFill>
              </a:rPr>
              <a:t>ovale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5642265"/>
            <a:ext cx="1488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Une</a:t>
            </a: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pyramide</a:t>
            </a:r>
            <a:endParaRPr lang="en-GB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73277" y="5554735"/>
            <a:ext cx="1114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white"/>
                </a:solidFill>
              </a:rPr>
              <a:t>Un cube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7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0839" y="936087"/>
            <a:ext cx="2454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D’abord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8688" y="1920605"/>
            <a:ext cx="1370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Puis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8638" y="2852936"/>
            <a:ext cx="229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Ensuite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7401" y="3925614"/>
            <a:ext cx="1839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Après</a:t>
            </a:r>
            <a:endParaRPr lang="en-GB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1207" y="4992140"/>
            <a:ext cx="3419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Finalement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30416" y="764704"/>
            <a:ext cx="1450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First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67776" y="1711690"/>
            <a:ext cx="1645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Then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67776" y="2843935"/>
            <a:ext cx="15620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Next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20734" y="3925614"/>
            <a:ext cx="3505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After (that)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24228" y="5025950"/>
            <a:ext cx="20986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Finally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7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43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triangles font un </a:t>
            </a:r>
            <a:r>
              <a:rPr lang="en-GB" dirty="0" err="1" smtClean="0"/>
              <a:t>oiseau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67586" name="Picture 2" descr="Rooster Shape Draw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412776"/>
            <a:ext cx="5817543" cy="434376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187624" y="5949280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 smtClean="0"/>
              <a:t>http://terrisnotebook.com/2009/02/21/thumbnail-drawings/</a:t>
            </a:r>
            <a:endParaRPr lang="en-GB" sz="1200" dirty="0"/>
          </a:p>
        </p:txBody>
      </p:sp>
      <p:pic>
        <p:nvPicPr>
          <p:cNvPr id="5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7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latin typeface="Comic Sans MS" pitchFamily="66" charset="0"/>
              </a:rPr>
              <a:t>Faire</a:t>
            </a:r>
            <a:r>
              <a:rPr lang="en-GB" sz="3600" dirty="0" smtClean="0">
                <a:latin typeface="Comic Sans MS" pitchFamily="66" charset="0"/>
              </a:rPr>
              <a:t>	to do		to make</a:t>
            </a:r>
            <a:endParaRPr lang="en-GB" sz="36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433" y="908720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Comic Sans MS" pitchFamily="66" charset="0"/>
              </a:rPr>
              <a:t>Je </a:t>
            </a:r>
            <a:r>
              <a:rPr lang="en-GB" sz="3200" dirty="0" err="1" smtClean="0">
                <a:latin typeface="Comic Sans MS" pitchFamily="66" charset="0"/>
              </a:rPr>
              <a:t>fais</a:t>
            </a:r>
            <a:r>
              <a:rPr lang="en-GB" sz="3200" dirty="0" smtClean="0">
                <a:latin typeface="Comic Sans MS" pitchFamily="66" charset="0"/>
              </a:rPr>
              <a:t>			I make/I do</a:t>
            </a:r>
          </a:p>
          <a:p>
            <a:r>
              <a:rPr lang="en-GB" sz="3200" dirty="0" err="1" smtClean="0">
                <a:latin typeface="Comic Sans MS" pitchFamily="66" charset="0"/>
              </a:rPr>
              <a:t>Tu</a:t>
            </a:r>
            <a:r>
              <a:rPr lang="en-GB" sz="3200" dirty="0" smtClean="0">
                <a:latin typeface="Comic Sans MS" pitchFamily="66" charset="0"/>
              </a:rPr>
              <a:t> </a:t>
            </a:r>
            <a:r>
              <a:rPr lang="en-GB" sz="3200" dirty="0" err="1" smtClean="0">
                <a:latin typeface="Comic Sans MS" pitchFamily="66" charset="0"/>
              </a:rPr>
              <a:t>fais</a:t>
            </a:r>
            <a:r>
              <a:rPr lang="en-GB" sz="3200" dirty="0" smtClean="0">
                <a:latin typeface="Comic Sans MS" pitchFamily="66" charset="0"/>
              </a:rPr>
              <a:t>			You make/You do </a:t>
            </a:r>
          </a:p>
          <a:p>
            <a:r>
              <a:rPr lang="en-GB" sz="3200" dirty="0" smtClean="0">
                <a:solidFill>
                  <a:srgbClr val="0070C0"/>
                </a:solidFill>
                <a:latin typeface="Comic Sans MS" pitchFamily="66" charset="0"/>
              </a:rPr>
              <a:t>Il</a:t>
            </a:r>
            <a:r>
              <a:rPr lang="en-GB" sz="3200" dirty="0" smtClean="0">
                <a:latin typeface="Comic Sans MS" pitchFamily="66" charset="0"/>
              </a:rPr>
              <a:t> fait			He makes/He does</a:t>
            </a:r>
          </a:p>
          <a:p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Elle</a:t>
            </a:r>
            <a:r>
              <a:rPr lang="en-GB" sz="3200" dirty="0" smtClean="0">
                <a:latin typeface="Comic Sans MS" pitchFamily="66" charset="0"/>
              </a:rPr>
              <a:t> fait			She makes/She does</a:t>
            </a:r>
          </a:p>
          <a:p>
            <a:r>
              <a:rPr lang="en-GB" sz="3200" dirty="0" smtClean="0">
                <a:latin typeface="Comic Sans MS" pitchFamily="66" charset="0"/>
              </a:rPr>
              <a:t>On fait			We make/We do</a:t>
            </a:r>
          </a:p>
          <a:p>
            <a:r>
              <a:rPr lang="en-GB" sz="3200" dirty="0" smtClean="0">
                <a:latin typeface="Comic Sans MS" pitchFamily="66" charset="0"/>
              </a:rPr>
              <a:t>				 (One makes/One does)</a:t>
            </a:r>
          </a:p>
          <a:p>
            <a:endParaRPr lang="en-GB" sz="3200" dirty="0" smtClean="0">
              <a:latin typeface="Comic Sans MS" pitchFamily="66" charset="0"/>
            </a:endParaRPr>
          </a:p>
          <a:p>
            <a:r>
              <a:rPr lang="en-GB" sz="3200" dirty="0" smtClean="0">
                <a:latin typeface="Comic Sans MS" pitchFamily="66" charset="0"/>
              </a:rPr>
              <a:t>Nous </a:t>
            </a:r>
            <a:r>
              <a:rPr lang="en-GB" sz="3200" dirty="0" err="1" smtClean="0">
                <a:latin typeface="Comic Sans MS" pitchFamily="66" charset="0"/>
              </a:rPr>
              <a:t>faisons</a:t>
            </a:r>
            <a:r>
              <a:rPr lang="en-GB" sz="3200" dirty="0" smtClean="0">
                <a:latin typeface="Comic Sans MS" pitchFamily="66" charset="0"/>
              </a:rPr>
              <a:t>		We make/We do</a:t>
            </a:r>
          </a:p>
          <a:p>
            <a:r>
              <a:rPr lang="en-GB" sz="3200" dirty="0" err="1" smtClean="0">
                <a:latin typeface="Comic Sans MS" pitchFamily="66" charset="0"/>
              </a:rPr>
              <a:t>Vous</a:t>
            </a:r>
            <a:r>
              <a:rPr lang="en-GB" sz="3200" dirty="0" smtClean="0">
                <a:latin typeface="Comic Sans MS" pitchFamily="66" charset="0"/>
              </a:rPr>
              <a:t> </a:t>
            </a:r>
            <a:r>
              <a:rPr lang="en-GB" sz="3200" dirty="0" err="1" smtClean="0">
                <a:latin typeface="Comic Sans MS" pitchFamily="66" charset="0"/>
              </a:rPr>
              <a:t>faites</a:t>
            </a:r>
            <a:r>
              <a:rPr lang="en-GB" sz="3200" dirty="0" smtClean="0">
                <a:latin typeface="Comic Sans MS" pitchFamily="66" charset="0"/>
              </a:rPr>
              <a:t>		You make/You do</a:t>
            </a:r>
          </a:p>
          <a:p>
            <a:r>
              <a:rPr lang="en-GB" sz="3200" dirty="0" err="1" smtClean="0">
                <a:solidFill>
                  <a:srgbClr val="0070C0"/>
                </a:solidFill>
                <a:latin typeface="Comic Sans MS" pitchFamily="66" charset="0"/>
              </a:rPr>
              <a:t>Ils</a:t>
            </a:r>
            <a:r>
              <a:rPr lang="en-GB" sz="3200" dirty="0" smtClean="0">
                <a:latin typeface="Comic Sans MS" pitchFamily="66" charset="0"/>
              </a:rPr>
              <a:t> font			They make/They do (m)</a:t>
            </a:r>
          </a:p>
          <a:p>
            <a:r>
              <a:rPr lang="en-GB" sz="3200" dirty="0" err="1" smtClean="0">
                <a:solidFill>
                  <a:srgbClr val="FF0000"/>
                </a:solidFill>
                <a:latin typeface="Comic Sans MS" pitchFamily="66" charset="0"/>
              </a:rPr>
              <a:t>Elles</a:t>
            </a:r>
            <a:r>
              <a:rPr lang="en-GB" sz="3200" dirty="0" smtClean="0">
                <a:latin typeface="Comic Sans MS" pitchFamily="66" charset="0"/>
              </a:rPr>
              <a:t> font		They make/They do (f)</a:t>
            </a:r>
          </a:p>
        </p:txBody>
      </p:sp>
      <p:pic>
        <p:nvPicPr>
          <p:cNvPr id="4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40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Comic Sans MS" pitchFamily="66" charset="0"/>
              </a:rPr>
              <a:t>Les triangles font un </a:t>
            </a:r>
            <a:r>
              <a:rPr lang="en-GB" sz="3600" dirty="0" err="1" smtClean="0">
                <a:latin typeface="Comic Sans MS" pitchFamily="66" charset="0"/>
              </a:rPr>
              <a:t>oiseau</a:t>
            </a:r>
            <a:r>
              <a:rPr lang="en-GB" sz="3600" dirty="0" smtClean="0">
                <a:latin typeface="Comic Sans MS" pitchFamily="66" charset="0"/>
              </a:rPr>
              <a:t>.</a:t>
            </a:r>
            <a:br>
              <a:rPr lang="en-GB" sz="3600" dirty="0" smtClean="0">
                <a:latin typeface="Comic Sans MS" pitchFamily="66" charset="0"/>
              </a:rPr>
            </a:br>
            <a:r>
              <a:rPr lang="en-GB" sz="3600" dirty="0" smtClean="0">
                <a:latin typeface="Comic Sans MS" pitchFamily="66" charset="0"/>
              </a:rPr>
              <a:t>Nous </a:t>
            </a:r>
            <a:r>
              <a:rPr lang="en-GB" sz="3600" dirty="0" err="1" smtClean="0">
                <a:latin typeface="Comic Sans MS" pitchFamily="66" charset="0"/>
              </a:rPr>
              <a:t>allons</a:t>
            </a:r>
            <a:r>
              <a:rPr lang="en-GB" sz="3600" dirty="0" smtClean="0">
                <a:latin typeface="Comic Sans MS" pitchFamily="66" charset="0"/>
              </a:rPr>
              <a:t> faire un </a:t>
            </a:r>
            <a:r>
              <a:rPr lang="en-GB" sz="3600" dirty="0" err="1" smtClean="0">
                <a:latin typeface="Comic Sans MS" pitchFamily="66" charset="0"/>
              </a:rPr>
              <a:t>oiseau</a:t>
            </a:r>
            <a:r>
              <a:rPr lang="en-GB" sz="3600" dirty="0" smtClean="0">
                <a:latin typeface="Comic Sans MS" pitchFamily="66" charset="0"/>
              </a:rPr>
              <a:t>.</a:t>
            </a:r>
            <a:endParaRPr lang="en-GB" sz="3600" dirty="0">
              <a:latin typeface="Comic Sans MS" pitchFamily="66" charset="0"/>
            </a:endParaRPr>
          </a:p>
        </p:txBody>
      </p:sp>
      <p:pic>
        <p:nvPicPr>
          <p:cNvPr id="67586" name="Picture 2" descr="Rooster Shape Draw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628800"/>
            <a:ext cx="5817543" cy="434376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115616" y="6165304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 smtClean="0"/>
              <a:t>http://terrisnotebook.com/2009/02/21/thumbnail-drawings/</a:t>
            </a:r>
            <a:endParaRPr lang="en-GB" sz="1200" dirty="0"/>
          </a:p>
        </p:txBody>
      </p:sp>
      <p:pic>
        <p:nvPicPr>
          <p:cNvPr id="5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5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en-GB" sz="3200" b="1" dirty="0" smtClean="0">
                <a:latin typeface="Comic Sans MS" pitchFamily="66" charset="0"/>
              </a:rPr>
              <a:t>Years 5 and 6</a:t>
            </a:r>
            <a:br>
              <a:rPr lang="en-GB" sz="3200" b="1" dirty="0" smtClean="0">
                <a:latin typeface="Comic Sans MS" pitchFamily="66" charset="0"/>
              </a:rPr>
            </a:br>
            <a:r>
              <a:rPr lang="en-GB" sz="3200" b="1" dirty="0" smtClean="0">
                <a:latin typeface="Comic Sans MS" pitchFamily="66" charset="0"/>
              </a:rPr>
              <a:t>Instructions to make designs using the verb </a:t>
            </a:r>
            <a:r>
              <a:rPr lang="en-GB" sz="3200" b="1" i="1" dirty="0" smtClean="0">
                <a:latin typeface="Comic Sans MS" pitchFamily="66" charset="0"/>
              </a:rPr>
              <a:t>“faire”</a:t>
            </a:r>
            <a:r>
              <a:rPr lang="en-GB" sz="3200" b="1" dirty="0" smtClean="0">
                <a:latin typeface="Comic Sans MS" pitchFamily="66" charset="0"/>
              </a:rPr>
              <a:t> “to do” or “to make”</a:t>
            </a:r>
            <a:endParaRPr lang="en-GB" sz="3200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060848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1.  </a:t>
            </a:r>
            <a:r>
              <a:rPr lang="en-GB" sz="2800" dirty="0" err="1" smtClean="0">
                <a:latin typeface="Comic Sans MS" pitchFamily="66" charset="0"/>
              </a:rPr>
              <a:t>D’abord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la </a:t>
            </a:r>
            <a:r>
              <a:rPr lang="en-GB" sz="2800" dirty="0" err="1" smtClean="0">
                <a:latin typeface="Comic Sans MS" pitchFamily="66" charset="0"/>
              </a:rPr>
              <a:t>tête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5" name="Right Triangle 4"/>
          <p:cNvSpPr/>
          <p:nvPr/>
        </p:nvSpPr>
        <p:spPr>
          <a:xfrm rot="15115121">
            <a:off x="1609455" y="2476735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55576" y="407707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2. </a:t>
            </a:r>
            <a:r>
              <a:rPr lang="en-GB" sz="2800" dirty="0" err="1" smtClean="0">
                <a:latin typeface="Comic Sans MS" pitchFamily="66" charset="0"/>
              </a:rPr>
              <a:t>Puis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vous</a:t>
            </a:r>
            <a:r>
              <a:rPr lang="en-GB" sz="2800" dirty="0" smtClean="0">
                <a:latin typeface="Comic Sans MS" pitchFamily="66" charset="0"/>
              </a:rPr>
              <a:t> </a:t>
            </a:r>
            <a:r>
              <a:rPr lang="en-GB" sz="2800" dirty="0" err="1" smtClean="0">
                <a:latin typeface="Comic Sans MS" pitchFamily="66" charset="0"/>
              </a:rPr>
              <a:t>faites</a:t>
            </a:r>
            <a:r>
              <a:rPr lang="en-GB" sz="2800" dirty="0" smtClean="0">
                <a:latin typeface="Comic Sans MS" pitchFamily="66" charset="0"/>
              </a:rPr>
              <a:t> le </a:t>
            </a:r>
            <a:r>
              <a:rPr lang="en-GB" sz="2800" dirty="0" err="1" smtClean="0">
                <a:latin typeface="Comic Sans MS" pitchFamily="66" charset="0"/>
              </a:rPr>
              <a:t>cou</a:t>
            </a:r>
            <a:r>
              <a:rPr lang="en-GB" sz="2800" dirty="0" smtClean="0">
                <a:latin typeface="Comic Sans MS" pitchFamily="66" charset="0"/>
              </a:rPr>
              <a:t>.</a:t>
            </a:r>
            <a:endParaRPr lang="en-GB" sz="2800" dirty="0"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2267744" y="5661248"/>
            <a:ext cx="1512168" cy="576064"/>
          </a:xfrm>
          <a:prstGeom prst="rtTriangl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 rot="15115121">
            <a:off x="1681463" y="4420951"/>
            <a:ext cx="791949" cy="1765010"/>
          </a:xfrm>
          <a:prstGeom prst="rt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131840" y="2564904"/>
            <a:ext cx="1728192" cy="720080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059832" y="4725144"/>
            <a:ext cx="1368152" cy="1152128"/>
          </a:xfrm>
          <a:prstGeom prst="straightConnector1">
            <a:avLst/>
          </a:prstGeom>
          <a:ln w="3175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" descr="C:\Users\Sarah English\AppData\Local\Microsoft\Windows\Temporary Internet Files\Content.IE5\367FZVZ2\world_Clipart2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6021288"/>
            <a:ext cx="696436" cy="64807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8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370</Words>
  <Application>Microsoft Office PowerPoint</Application>
  <PresentationFormat>On-screen Show (4:3)</PresentationFormat>
  <Paragraphs>156</Paragraphs>
  <Slides>18</Slides>
  <Notes>10</Notes>
  <HiddenSlides>0</HiddenSlides>
  <MMClips>13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 triangles font un oiseau.</vt:lpstr>
      <vt:lpstr>PowerPoint Presentation</vt:lpstr>
      <vt:lpstr>Les triangles font un oiseau. Nous allons faire un oiseau.</vt:lpstr>
      <vt:lpstr>Years 5 and 6 Instructions to make designs using the verb “faire” “to do” or “to make”</vt:lpstr>
      <vt:lpstr>Years 5 and 6 Instructions to make designs using the verb “faire” “to do” or “to make”</vt:lpstr>
      <vt:lpstr>Years 5 and 6 Instructions to make designs using the verb “faire” “to do” or “to make”</vt:lpstr>
      <vt:lpstr>Years 5 and 6 Instructions to make designs using the verb “faire” “to do” or “to make”</vt:lpstr>
      <vt:lpstr>Years 5 and 6 Instructions to make designs using the verb “faire” “to do” or “to make”</vt:lpstr>
      <vt:lpstr>Les triangles font un oiseau.</vt:lpstr>
      <vt:lpstr>Instructions for drawing with shapes</vt:lpstr>
      <vt:lpstr>Les triangles et les circles font une fleur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English</dc:creator>
  <cp:lastModifiedBy>Julie Thain</cp:lastModifiedBy>
  <cp:revision>134</cp:revision>
  <dcterms:created xsi:type="dcterms:W3CDTF">2016-01-30T08:03:41Z</dcterms:created>
  <dcterms:modified xsi:type="dcterms:W3CDTF">2016-04-01T13:41:14Z</dcterms:modified>
</cp:coreProperties>
</file>