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6" r:id="rId3"/>
    <p:sldId id="268" r:id="rId4"/>
    <p:sldId id="257" r:id="rId5"/>
    <p:sldId id="269" r:id="rId6"/>
    <p:sldId id="271" r:id="rId7"/>
    <p:sldId id="270" r:id="rId8"/>
    <p:sldId id="272" r:id="rId9"/>
    <p:sldId id="273" r:id="rId10"/>
    <p:sldId id="274" r:id="rId11"/>
    <p:sldId id="275" r:id="rId12"/>
    <p:sldId id="278" r:id="rId13"/>
    <p:sldId id="283" r:id="rId14"/>
    <p:sldId id="277" r:id="rId15"/>
    <p:sldId id="279" r:id="rId16"/>
    <p:sldId id="280" r:id="rId17"/>
    <p:sldId id="282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660"/>
  </p:normalViewPr>
  <p:slideViewPr>
    <p:cSldViewPr>
      <p:cViewPr varScale="1">
        <p:scale>
          <a:sx n="84" d="100"/>
          <a:sy n="84" d="100"/>
        </p:scale>
        <p:origin x="859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4A050-40CD-4D87-9E02-EC2517D1F4B6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7ED37-1BB1-4282-90E6-B7FFF0EC431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523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Example of finished robot.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7ED37-1BB1-4282-90E6-B7FFF0EC4314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532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7ED37-1BB1-4282-90E6-B7FFF0EC4314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725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http://topbestappsforkids.com/bestappsforkids/Shape-the-Village-toddlers-apps-27.jpg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7ED37-1BB1-4282-90E6-B7FFF0EC4314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725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509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065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3383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41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957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5079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828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39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852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623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07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6A7E6-8665-411C-B1F8-4E3FB1D6C3BC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C3BEC-A455-45FB-8799-0C0FE9738C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69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3.bp.blogspot.com/-vC6UbtEzMlU/Vk41hNk4ZRI/AAAAAAAAaKQ/oXj2SFDniRI/s1600/sponge-painted-shape-robots-craft-8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://3.bp.blogspot.com/-vC6UbtEzMlU/Vk41hNk4ZRI/AAAAAAAAaKQ/oXj2SFDniRI/s1600/sponge-painted-shape-robots-craft-8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3.bp.blogspot.com/-vC6UbtEzMlU/Vk41hNk4ZRI/AAAAAAAAaKQ/oXj2SFDniRI/s1600/sponge-painted-shape-robots-craft-8.jp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.uk/url?sa=i&amp;rct=j&amp;q=&amp;esrc=s&amp;source=images&amp;cd=&amp;cad=rja&amp;uact=8&amp;ved=0ahUKEwiRuMz5xp3LAhWFQBoKHb5GDxEQjRwIBw&amp;url=http://www.esa.int/Our_Activities/Space_Science/ESA_selects_planet-hunting_PLATO_mission&amp;psig=AFQjCNENpXdq46QZmJlNhVFQz93T-MTcFw&amp;ust=1456855263447286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hyperlink" Target="http://3.bp.blogspot.com/-vC6UbtEzMlU/Vk41hNk4ZRI/AAAAAAAAaKQ/oXj2SFDniRI/s1600/sponge-painted-shape-robots-craft-8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6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6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.uk/url?sa=i&amp;rct=j&amp;q=&amp;esrc=s&amp;source=images&amp;cd=&amp;cad=rja&amp;uact=8&amp;ved=0ahUKEwipq5eRy53LAhUK5xoKHZ4TCzMQjRwIBw&amp;url=http://childrenstech.com/blog/archives/5288&amp;bvm=bv.115339255,d.d2s&amp;psig=AFQjCNGrTodlw42APlCIHQ9Fn6P2LrNM9Q&amp;ust=1456856370896784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6.png"/><Relationship Id="rId5" Type="http://schemas.openxmlformats.org/officeDocument/2006/relationships/image" Target="../media/image11.jpeg"/><Relationship Id="rId4" Type="http://schemas.openxmlformats.org/officeDocument/2006/relationships/hyperlink" Target="http://www.google.co.uk/url?sa=i&amp;rct=j&amp;q=&amp;esrc=s&amp;source=images&amp;cd=&amp;cad=rja&amp;uact=8&amp;ved=0ahUKEwiPn7nBy53LAhVDrxoKHakSA5IQjRwIBw&amp;url=http://www.planetpals.com/green-summer-journal.html&amp;bvm=bv.115339255,d.d2s&amp;psig=AFQjCNGrTodlw42APlCIHQ9Fn6P2LrNM9Q&amp;ust=145685637089678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uk/url?sa=i&amp;rct=j&amp;q=&amp;esrc=s&amp;source=images&amp;cd=&amp;cad=rja&amp;uact=8&amp;ved=0ahUKEwiRuMz5xp3LAhWFQBoKHb5GDxEQjRwIBw&amp;url=http://www.esa.int/Our_Activities/Space_Science/ESA_selects_planet-hunting_PLATO_mission&amp;psig=AFQjCNENpXdq46QZmJlNhVFQz93T-MTcFw&amp;ust=1456855263447286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hyperlink" Target="http://3.bp.blogspot.com/-vC6UbtEzMlU/Vk41hNk4ZRI/AAAAAAAAaKQ/oXj2SFDniRI/s1600/sponge-painted-shape-robots-craft-8.jpg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://3.bp.blogspot.com/-vC6UbtEzMlU/Vk41hNk4ZRI/AAAAAAAAaKQ/oXj2SFDniRI/s1600/sponge-painted-shape-robots-craft-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://3.bp.blogspot.com/-vC6UbtEzMlU/Vk41hNk4ZRI/AAAAAAAAaKQ/oXj2SFDniRI/s1600/sponge-painted-shape-robots-craft-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://3.bp.blogspot.com/-vC6UbtEzMlU/Vk41hNk4ZRI/AAAAAAAAaKQ/oXj2SFDniRI/s1600/sponge-painted-shape-robots-craft-8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3.bp.blogspot.com/-vC6UbtEzMlU/Vk41hNk4ZRI/AAAAAAAAaKQ/oXj2SFDniRI/s1600/sponge-painted-shape-robots-craft-8.jpg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://3.bp.blogspot.com/-vC6UbtEzMlU/Vk41hNk4ZRI/AAAAAAAAaKQ/oXj2SFDniRI/s1600/sponge-painted-shape-robots-craft-8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://3.bp.blogspot.com/-vC6UbtEzMlU/Vk41hNk4ZRI/AAAAAAAAaKQ/oXj2SFDniRI/s1600/sponge-painted-shape-robots-craft-8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://3.bp.blogspot.com/-vC6UbtEzMlU/Vk41hNk4ZRI/AAAAAAAAaKQ/oXj2SFDniRI/s1600/sponge-painted-shape-robots-craft-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772400" cy="1470025"/>
          </a:xfrm>
        </p:spPr>
        <p:txBody>
          <a:bodyPr/>
          <a:lstStyle/>
          <a:p>
            <a:r>
              <a:rPr lang="en-GB" dirty="0" smtClean="0"/>
              <a:t>Partner work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1843454"/>
            <a:ext cx="6400800" cy="1752600"/>
          </a:xfrm>
        </p:spPr>
        <p:txBody>
          <a:bodyPr/>
          <a:lstStyle/>
          <a:p>
            <a:r>
              <a:rPr lang="en-GB" dirty="0" smtClean="0"/>
              <a:t>Give your partner instructions in French to draw a robot</a:t>
            </a:r>
          </a:p>
          <a:p>
            <a:r>
              <a:rPr lang="en-GB" dirty="0" smtClean="0"/>
              <a:t>Year 4 facile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3573016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latin typeface="Comic Sans MS" panose="030F0702030302020204" pitchFamily="66" charset="0"/>
              </a:rPr>
              <a:t>Children should use a range of vocabulary accurately to enable their partner to recreate the picture described.  Here is an example.  Vocabulary will include shape, body, prepositions of place, sequencing.</a:t>
            </a:r>
          </a:p>
          <a:p>
            <a:r>
              <a:rPr lang="en-GB" sz="2400" b="1" dirty="0" smtClean="0">
                <a:latin typeface="Comic Sans MS" panose="030F0702030302020204" pitchFamily="66" charset="0"/>
              </a:rPr>
              <a:t>Resources:  A variety of shape robot pictures the children can use to describe to each other.</a:t>
            </a:r>
            <a:endParaRPr lang="en-GB" sz="2400" b="1" dirty="0">
              <a:latin typeface="Comic Sans MS" panose="030F0702030302020204" pitchFamily="66" charset="0"/>
            </a:endParaRPr>
          </a:p>
        </p:txBody>
      </p:sp>
      <p:pic>
        <p:nvPicPr>
          <p:cNvPr id="5" name="Picture 5" descr="http://3.bp.blogspot.com/-vC6UbtEzMlU/Vk41hNk4ZRI/AAAAAAAAaKQ/oXj2SFDniRI/s1600/sponge-painted-shape-robots-craft-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304" y="188640"/>
            <a:ext cx="1605116" cy="160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9659"/>
            <a:ext cx="1088288" cy="8900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74464"/>
            <a:ext cx="1097657" cy="86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3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854" y="254201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3992" y="2564904"/>
            <a:ext cx="1296144" cy="21602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3773992" y="1268760"/>
            <a:ext cx="1296144" cy="129614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68594" y="2996952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076056" y="2990294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764615" y="4721452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572000" y="4725144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>
            <a:off x="4824028" y="6241004"/>
            <a:ext cx="1188132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Triangle 10"/>
          <p:cNvSpPr/>
          <p:nvPr/>
        </p:nvSpPr>
        <p:spPr>
          <a:xfrm flipH="1">
            <a:off x="2915816" y="6237312"/>
            <a:ext cx="1185087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art 8"/>
          <p:cNvSpPr/>
          <p:nvPr/>
        </p:nvSpPr>
        <p:spPr>
          <a:xfrm rot="16200000">
            <a:off x="1770862" y="2793313"/>
            <a:ext cx="725259" cy="826009"/>
          </a:xfrm>
          <a:prstGeom prst="hear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Heart 12"/>
          <p:cNvSpPr/>
          <p:nvPr/>
        </p:nvSpPr>
        <p:spPr>
          <a:xfrm rot="5400000">
            <a:off x="6365356" y="2795531"/>
            <a:ext cx="725259" cy="826009"/>
          </a:xfrm>
          <a:prstGeom prst="hear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3976411" y="1628800"/>
            <a:ext cx="248983" cy="28803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4564679" y="1637184"/>
            <a:ext cx="248983" cy="28803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4331798" y="1925458"/>
            <a:ext cx="153393" cy="144016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Heart 16"/>
          <p:cNvSpPr/>
          <p:nvPr/>
        </p:nvSpPr>
        <p:spPr>
          <a:xfrm>
            <a:off x="4239454" y="2276872"/>
            <a:ext cx="365219" cy="150776"/>
          </a:xfrm>
          <a:prstGeom prst="hear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Curved Connector 19"/>
          <p:cNvCxnSpPr/>
          <p:nvPr/>
        </p:nvCxnSpPr>
        <p:spPr>
          <a:xfrm flipV="1">
            <a:off x="4824028" y="660715"/>
            <a:ext cx="972108" cy="608045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21"/>
          <p:cNvCxnSpPr/>
          <p:nvPr/>
        </p:nvCxnSpPr>
        <p:spPr>
          <a:xfrm flipV="1">
            <a:off x="4976428" y="862927"/>
            <a:ext cx="972108" cy="608045"/>
          </a:xfrm>
          <a:prstGeom prst="curvedConnector3">
            <a:avLst>
              <a:gd name="adj1" fmla="val 436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urved Connector 22"/>
          <p:cNvCxnSpPr/>
          <p:nvPr/>
        </p:nvCxnSpPr>
        <p:spPr>
          <a:xfrm flipV="1">
            <a:off x="5103184" y="1074051"/>
            <a:ext cx="972108" cy="608045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>
            <a:off x="2699793" y="660716"/>
            <a:ext cx="971899" cy="71053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27"/>
          <p:cNvCxnSpPr/>
          <p:nvPr/>
        </p:nvCxnSpPr>
        <p:spPr>
          <a:xfrm rot="10800000">
            <a:off x="2792716" y="1070663"/>
            <a:ext cx="971899" cy="71053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 rot="10800000">
            <a:off x="3022409" y="667537"/>
            <a:ext cx="971899" cy="71053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urved Connector 29"/>
          <p:cNvCxnSpPr/>
          <p:nvPr/>
        </p:nvCxnSpPr>
        <p:spPr>
          <a:xfrm rot="10800000">
            <a:off x="2768888" y="1358937"/>
            <a:ext cx="971899" cy="71053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 flipV="1">
            <a:off x="5103184" y="1410182"/>
            <a:ext cx="972108" cy="608045"/>
          </a:xfrm>
          <a:prstGeom prst="curvedConnector3">
            <a:avLst>
              <a:gd name="adj1" fmla="val 436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589238" y="4221088"/>
            <a:ext cx="301521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Comic Sans MS" panose="030F0702030302020204" pitchFamily="66" charset="0"/>
              </a:rPr>
              <a:t>Dessine</a:t>
            </a:r>
            <a:r>
              <a:rPr lang="en-GB" sz="3200" dirty="0" smtClean="0">
                <a:latin typeface="Comic Sans MS" panose="030F0702030302020204" pitchFamily="66" charset="0"/>
              </a:rPr>
              <a:t> les </a:t>
            </a:r>
            <a:r>
              <a:rPr lang="en-GB" sz="3200" dirty="0" err="1" smtClean="0">
                <a:latin typeface="Comic Sans MS" panose="030F0702030302020204" pitchFamily="66" charset="0"/>
              </a:rPr>
              <a:t>cheveux</a:t>
            </a:r>
            <a:r>
              <a:rPr lang="en-GB" sz="3200" dirty="0" smtClean="0">
                <a:latin typeface="Comic Sans MS" panose="030F0702030302020204" pitchFamily="66" charset="0"/>
              </a:rPr>
              <a:t>.  </a:t>
            </a:r>
            <a:r>
              <a:rPr lang="en-GB" sz="3200" dirty="0" err="1" smtClean="0">
                <a:latin typeface="Comic Sans MS" panose="030F0702030302020204" pitchFamily="66" charset="0"/>
              </a:rPr>
              <a:t>Dessine</a:t>
            </a:r>
            <a:r>
              <a:rPr lang="en-GB" sz="3200" dirty="0" smtClean="0">
                <a:latin typeface="Comic Sans MS" panose="030F0702030302020204" pitchFamily="66" charset="0"/>
              </a:rPr>
              <a:t>  les </a:t>
            </a:r>
            <a:r>
              <a:rPr lang="en-GB" sz="3200" dirty="0" err="1" smtClean="0">
                <a:latin typeface="Comic Sans MS" panose="030F0702030302020204" pitchFamily="66" charset="0"/>
              </a:rPr>
              <a:t>lignes</a:t>
            </a:r>
            <a:r>
              <a:rPr lang="en-GB" sz="3200" dirty="0" smtClean="0">
                <a:latin typeface="Comic Sans MS" panose="030F0702030302020204" pitchFamily="66" charset="0"/>
              </a:rPr>
              <a:t>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4365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32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4882" y="4911574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3992" y="2564904"/>
            <a:ext cx="1296144" cy="21602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3837119" y="1255193"/>
            <a:ext cx="1296144" cy="129614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68594" y="2996952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076056" y="2990294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764615" y="4721452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572000" y="4725144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>
            <a:off x="4824028" y="6241004"/>
            <a:ext cx="1188132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Triangle 10"/>
          <p:cNvSpPr/>
          <p:nvPr/>
        </p:nvSpPr>
        <p:spPr>
          <a:xfrm flipH="1">
            <a:off x="2915816" y="6237312"/>
            <a:ext cx="1185087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art 8"/>
          <p:cNvSpPr/>
          <p:nvPr/>
        </p:nvSpPr>
        <p:spPr>
          <a:xfrm rot="16200000">
            <a:off x="1770862" y="2793313"/>
            <a:ext cx="725259" cy="826009"/>
          </a:xfrm>
          <a:prstGeom prst="hear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Heart 12"/>
          <p:cNvSpPr/>
          <p:nvPr/>
        </p:nvSpPr>
        <p:spPr>
          <a:xfrm rot="5400000">
            <a:off x="6365356" y="2795531"/>
            <a:ext cx="725259" cy="826009"/>
          </a:xfrm>
          <a:prstGeom prst="hear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3976411" y="1628800"/>
            <a:ext cx="248983" cy="28803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4564679" y="1637184"/>
            <a:ext cx="248983" cy="28803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4331798" y="1925458"/>
            <a:ext cx="153393" cy="144016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Heart 16"/>
          <p:cNvSpPr/>
          <p:nvPr/>
        </p:nvSpPr>
        <p:spPr>
          <a:xfrm>
            <a:off x="4239454" y="2276872"/>
            <a:ext cx="365219" cy="150776"/>
          </a:xfrm>
          <a:prstGeom prst="hear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Curved Connector 19"/>
          <p:cNvCxnSpPr/>
          <p:nvPr/>
        </p:nvCxnSpPr>
        <p:spPr>
          <a:xfrm flipV="1">
            <a:off x="4824028" y="660715"/>
            <a:ext cx="972108" cy="608045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21"/>
          <p:cNvCxnSpPr/>
          <p:nvPr/>
        </p:nvCxnSpPr>
        <p:spPr>
          <a:xfrm flipV="1">
            <a:off x="4976428" y="862927"/>
            <a:ext cx="972108" cy="608045"/>
          </a:xfrm>
          <a:prstGeom prst="curvedConnector3">
            <a:avLst>
              <a:gd name="adj1" fmla="val 436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urved Connector 22"/>
          <p:cNvCxnSpPr/>
          <p:nvPr/>
        </p:nvCxnSpPr>
        <p:spPr>
          <a:xfrm flipV="1">
            <a:off x="5103184" y="1074051"/>
            <a:ext cx="972108" cy="608045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>
            <a:off x="2699793" y="660716"/>
            <a:ext cx="971899" cy="71053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27"/>
          <p:cNvCxnSpPr/>
          <p:nvPr/>
        </p:nvCxnSpPr>
        <p:spPr>
          <a:xfrm rot="10800000">
            <a:off x="2792716" y="1070663"/>
            <a:ext cx="971899" cy="71053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 rot="10800000">
            <a:off x="3022409" y="667537"/>
            <a:ext cx="971899" cy="71053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urved Connector 29"/>
          <p:cNvCxnSpPr/>
          <p:nvPr/>
        </p:nvCxnSpPr>
        <p:spPr>
          <a:xfrm rot="10800000">
            <a:off x="2768888" y="1358937"/>
            <a:ext cx="971899" cy="710537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 flipV="1">
            <a:off x="5103184" y="1410182"/>
            <a:ext cx="972108" cy="608045"/>
          </a:xfrm>
          <a:prstGeom prst="curvedConnector3">
            <a:avLst>
              <a:gd name="adj1" fmla="val 436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604673" y="1835552"/>
            <a:ext cx="126756" cy="6455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4037525" y="1835551"/>
            <a:ext cx="126756" cy="6455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98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1" grpId="0" animBg="1"/>
      <p:bldP spid="3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sa.int/var/esa/storage/images/esa_multimedia/images/2014/02/searching_for_exoplanetary_systems/14282306-1-eng-GB/Searching_for_exoplanetary_system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9" y="0"/>
            <a:ext cx="9071659" cy="6737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4882" y="4911574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5458" y="2561212"/>
            <a:ext cx="1296144" cy="216024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3837119" y="1255193"/>
            <a:ext cx="1296144" cy="1296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68594" y="2957296"/>
            <a:ext cx="1224136" cy="432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133263" y="3035802"/>
            <a:ext cx="1224136" cy="432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775458" y="4721452"/>
            <a:ext cx="504056" cy="151586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604673" y="4721452"/>
            <a:ext cx="504056" cy="151586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>
            <a:off x="4824028" y="6237312"/>
            <a:ext cx="1188132" cy="500364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Triangle 10"/>
          <p:cNvSpPr/>
          <p:nvPr/>
        </p:nvSpPr>
        <p:spPr>
          <a:xfrm flipH="1">
            <a:off x="2915816" y="6237312"/>
            <a:ext cx="1185087" cy="500364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art 8"/>
          <p:cNvSpPr/>
          <p:nvPr/>
        </p:nvSpPr>
        <p:spPr>
          <a:xfrm rot="16200000">
            <a:off x="1770862" y="2793313"/>
            <a:ext cx="725259" cy="826009"/>
          </a:xfrm>
          <a:prstGeom prst="hear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Heart 12"/>
          <p:cNvSpPr/>
          <p:nvPr/>
        </p:nvSpPr>
        <p:spPr>
          <a:xfrm rot="5400000">
            <a:off x="6365356" y="2795531"/>
            <a:ext cx="725259" cy="826009"/>
          </a:xfrm>
          <a:prstGeom prst="hear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3976411" y="1628800"/>
            <a:ext cx="248983" cy="288032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4564679" y="1637184"/>
            <a:ext cx="248983" cy="288032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4331798" y="1925458"/>
            <a:ext cx="153393" cy="14401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Heart 16"/>
          <p:cNvSpPr/>
          <p:nvPr/>
        </p:nvSpPr>
        <p:spPr>
          <a:xfrm>
            <a:off x="4239454" y="2276872"/>
            <a:ext cx="365219" cy="150776"/>
          </a:xfrm>
          <a:prstGeom prst="hear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9" name="Curved Connector 28"/>
          <p:cNvCxnSpPr/>
          <p:nvPr/>
        </p:nvCxnSpPr>
        <p:spPr>
          <a:xfrm rot="10800000">
            <a:off x="3022409" y="667537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604673" y="1835552"/>
            <a:ext cx="126756" cy="6455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4037525" y="1835551"/>
            <a:ext cx="126756" cy="6455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2" name="Curved Connector 31"/>
          <p:cNvCxnSpPr/>
          <p:nvPr/>
        </p:nvCxnSpPr>
        <p:spPr>
          <a:xfrm rot="10800000">
            <a:off x="3253495" y="576391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urved Connector 33"/>
          <p:cNvCxnSpPr/>
          <p:nvPr/>
        </p:nvCxnSpPr>
        <p:spPr>
          <a:xfrm rot="10800000">
            <a:off x="2915815" y="918263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/>
          <p:nvPr/>
        </p:nvCxnSpPr>
        <p:spPr>
          <a:xfrm rot="10800000">
            <a:off x="2865220" y="1184395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35"/>
          <p:cNvCxnSpPr/>
          <p:nvPr/>
        </p:nvCxnSpPr>
        <p:spPr>
          <a:xfrm rot="10800000">
            <a:off x="3530693" y="535282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urved Connector 36"/>
          <p:cNvCxnSpPr/>
          <p:nvPr/>
        </p:nvCxnSpPr>
        <p:spPr>
          <a:xfrm flipV="1">
            <a:off x="4564679" y="585766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urved Connector 37"/>
          <p:cNvCxnSpPr/>
          <p:nvPr/>
        </p:nvCxnSpPr>
        <p:spPr>
          <a:xfrm flipV="1">
            <a:off x="4824028" y="660715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urved Connector 38"/>
          <p:cNvCxnSpPr/>
          <p:nvPr/>
        </p:nvCxnSpPr>
        <p:spPr>
          <a:xfrm flipV="1">
            <a:off x="5016420" y="849681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39"/>
          <p:cNvCxnSpPr/>
          <p:nvPr/>
        </p:nvCxnSpPr>
        <p:spPr>
          <a:xfrm flipV="1">
            <a:off x="5115740" y="1043360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urved Connector 40"/>
          <p:cNvCxnSpPr/>
          <p:nvPr/>
        </p:nvCxnSpPr>
        <p:spPr>
          <a:xfrm flipV="1">
            <a:off x="5133263" y="1266137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urved Connector 41"/>
          <p:cNvCxnSpPr/>
          <p:nvPr/>
        </p:nvCxnSpPr>
        <p:spPr>
          <a:xfrm rot="10800000">
            <a:off x="2833713" y="1501274"/>
            <a:ext cx="1003407" cy="568201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urved Connector 42"/>
          <p:cNvCxnSpPr/>
          <p:nvPr/>
        </p:nvCxnSpPr>
        <p:spPr>
          <a:xfrm flipV="1">
            <a:off x="5133263" y="1582119"/>
            <a:ext cx="1027500" cy="5507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080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1" grpId="0" animBg="1"/>
      <p:bldP spid="3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Dessine</a:t>
            </a: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avec les </a:t>
            </a:r>
            <a:r>
              <a:rPr lang="en-GB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formes</a:t>
            </a: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en-GB" sz="40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Some ideas and an example</a:t>
            </a:r>
            <a:endParaRPr lang="en-GB" sz="4000" i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Learn Shapes And Build A Tra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56992"/>
            <a:ext cx="2777885" cy="208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Learn Shapes and  A Hou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56993"/>
            <a:ext cx="2777883" cy="208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1970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7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earn Shapes And Build A Trai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00808"/>
            <a:ext cx="5826224" cy="436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 err="1" smtClean="0">
                <a:latin typeface="Comic Sans MS" panose="030F0702030302020204" pitchFamily="66" charset="0"/>
              </a:rPr>
              <a:t>Voici</a:t>
            </a:r>
            <a:r>
              <a:rPr lang="en-GB" sz="3200" dirty="0" smtClean="0">
                <a:latin typeface="Comic Sans MS" panose="030F0702030302020204" pitchFamily="66" charset="0"/>
              </a:rPr>
              <a:t> un train.  </a:t>
            </a:r>
            <a:br>
              <a:rPr lang="en-GB" sz="3200" dirty="0" smtClean="0">
                <a:latin typeface="Comic Sans MS" panose="030F0702030302020204" pitchFamily="66" charset="0"/>
              </a:rPr>
            </a:br>
            <a:r>
              <a:rPr lang="en-GB" sz="3200" dirty="0" err="1" smtClean="0">
                <a:latin typeface="Comic Sans MS" panose="030F0702030302020204" pitchFamily="66" charset="0"/>
              </a:rPr>
              <a:t>Dessine</a:t>
            </a:r>
            <a:r>
              <a:rPr lang="en-GB" sz="3200" dirty="0" smtClean="0">
                <a:latin typeface="Comic Sans MS" panose="030F0702030302020204" pitchFamily="66" charset="0"/>
              </a:rPr>
              <a:t> un train avec les </a:t>
            </a:r>
            <a:r>
              <a:rPr lang="en-GB" sz="3200" dirty="0" err="1" smtClean="0">
                <a:latin typeface="Comic Sans MS" panose="030F0702030302020204" pitchFamily="66" charset="0"/>
              </a:rPr>
              <a:t>formes</a:t>
            </a:r>
            <a:r>
              <a:rPr lang="en-GB" sz="3200" dirty="0" smtClean="0">
                <a:latin typeface="Comic Sans MS" panose="030F0702030302020204" pitchFamily="66" charset="0"/>
              </a:rPr>
              <a:t>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83968" y="3140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7226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30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earn Shapes and  A Hou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677" y="1916832"/>
            <a:ext cx="5754216" cy="431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err="1" smtClean="0">
                <a:latin typeface="Comic Sans MS" panose="030F0702030302020204" pitchFamily="66" charset="0"/>
              </a:rPr>
              <a:t>Voici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une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maison</a:t>
            </a:r>
            <a:r>
              <a:rPr lang="en-GB" sz="3200" dirty="0" smtClean="0">
                <a:latin typeface="Comic Sans MS" panose="030F0702030302020204" pitchFamily="66" charset="0"/>
              </a:rPr>
              <a:t>.  </a:t>
            </a:r>
            <a:br>
              <a:rPr lang="en-GB" sz="3200" dirty="0" smtClean="0">
                <a:latin typeface="Comic Sans MS" panose="030F0702030302020204" pitchFamily="66" charset="0"/>
              </a:rPr>
            </a:br>
            <a:r>
              <a:rPr lang="en-GB" sz="3200" dirty="0" err="1" smtClean="0">
                <a:latin typeface="Comic Sans MS" panose="030F0702030302020204" pitchFamily="66" charset="0"/>
              </a:rPr>
              <a:t>Dessine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une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maison</a:t>
            </a:r>
            <a:r>
              <a:rPr lang="en-GB" sz="3200" dirty="0" smtClean="0">
                <a:latin typeface="Comic Sans MS" panose="030F0702030302020204" pitchFamily="66" charset="0"/>
              </a:rPr>
              <a:t> avec les </a:t>
            </a:r>
            <a:r>
              <a:rPr lang="en-GB" sz="3200" dirty="0" err="1" smtClean="0">
                <a:latin typeface="Comic Sans MS" panose="030F0702030302020204" pitchFamily="66" charset="0"/>
              </a:rPr>
              <a:t>formes</a:t>
            </a:r>
            <a:r>
              <a:rPr lang="en-GB" sz="3200" dirty="0" smtClean="0">
                <a:latin typeface="Comic Sans MS" panose="030F0702030302020204" pitchFamily="66" charset="0"/>
              </a:rPr>
              <a:t>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6150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3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1417638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dirty="0" err="1" smtClean="0">
                <a:latin typeface="Comic Sans MS" panose="030F0702030302020204" pitchFamily="66" charset="0"/>
              </a:rPr>
              <a:t>Voici</a:t>
            </a:r>
            <a:r>
              <a:rPr lang="en-GB" sz="3200" dirty="0" smtClean="0">
                <a:latin typeface="Comic Sans MS" panose="030F0702030302020204" pitchFamily="66" charset="0"/>
              </a:rPr>
              <a:t> un village.  </a:t>
            </a:r>
            <a:br>
              <a:rPr lang="en-GB" sz="3200" dirty="0" smtClean="0">
                <a:latin typeface="Comic Sans MS" panose="030F0702030302020204" pitchFamily="66" charset="0"/>
              </a:rPr>
            </a:br>
            <a:r>
              <a:rPr lang="en-GB" sz="3200" dirty="0" err="1" smtClean="0">
                <a:latin typeface="Comic Sans MS" panose="030F0702030302020204" pitchFamily="66" charset="0"/>
              </a:rPr>
              <a:t>Faites</a:t>
            </a:r>
            <a:r>
              <a:rPr lang="en-GB" sz="3200" dirty="0" smtClean="0">
                <a:latin typeface="Comic Sans MS" panose="030F0702030302020204" pitchFamily="66" charset="0"/>
              </a:rPr>
              <a:t> un village avec les </a:t>
            </a:r>
            <a:r>
              <a:rPr lang="en-GB" sz="3200" dirty="0" err="1" smtClean="0">
                <a:latin typeface="Comic Sans MS" panose="030F0702030302020204" pitchFamily="66" charset="0"/>
              </a:rPr>
              <a:t>formes</a:t>
            </a:r>
            <a:r>
              <a:rPr lang="en-GB" sz="3200" dirty="0" smtClean="0">
                <a:latin typeface="Comic Sans MS" panose="030F0702030302020204" pitchFamily="66" charset="0"/>
              </a:rPr>
              <a:t>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 descr="http://topbestappsforkids.com/bestappsforkids/Shape-the-Village-toddlers-apps-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0928"/>
            <a:ext cx="51435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Whole class or group collage ideas using shape and colour or scenes to create and describe.</a:t>
            </a:r>
            <a:endParaRPr lang="en-GB" sz="2800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7344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7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Voici</a:t>
            </a:r>
            <a:r>
              <a:rPr lang="en-GB" dirty="0" smtClean="0"/>
              <a:t> le </a:t>
            </a:r>
            <a:r>
              <a:rPr lang="en-GB" dirty="0" err="1" smtClean="0"/>
              <a:t>parc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err="1" smtClean="0"/>
              <a:t>Faites</a:t>
            </a:r>
            <a:r>
              <a:rPr lang="en-GB" dirty="0" smtClean="0"/>
              <a:t> un </a:t>
            </a:r>
            <a:r>
              <a:rPr lang="en-GB" dirty="0" err="1" smtClean="0"/>
              <a:t>parc</a:t>
            </a:r>
            <a:r>
              <a:rPr lang="en-GB" dirty="0" smtClean="0"/>
              <a:t> avec des </a:t>
            </a:r>
            <a:r>
              <a:rPr lang="en-GB" dirty="0" err="1" smtClean="0"/>
              <a:t>formes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6146" name="Picture 2" descr="http://childrenstech.com/files/2011/09/kids1-300x22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5800907" cy="437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92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Voici</a:t>
            </a:r>
            <a:r>
              <a:rPr lang="en-GB" dirty="0" smtClean="0"/>
              <a:t> </a:t>
            </a:r>
            <a:r>
              <a:rPr lang="en-GB" dirty="0" err="1" smtClean="0"/>
              <a:t>une</a:t>
            </a:r>
            <a:r>
              <a:rPr lang="en-GB" dirty="0" smtClean="0"/>
              <a:t> </a:t>
            </a:r>
            <a:r>
              <a:rPr lang="en-GB" dirty="0" err="1" smtClean="0"/>
              <a:t>plage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err="1" smtClean="0"/>
              <a:t>Faites</a:t>
            </a:r>
            <a:r>
              <a:rPr lang="en-GB" dirty="0" smtClean="0"/>
              <a:t> </a:t>
            </a:r>
            <a:r>
              <a:rPr lang="en-GB" dirty="0" err="1" smtClean="0"/>
              <a:t>une</a:t>
            </a:r>
            <a:r>
              <a:rPr lang="en-GB" dirty="0" smtClean="0"/>
              <a:t> </a:t>
            </a:r>
            <a:r>
              <a:rPr lang="en-GB" dirty="0" err="1" smtClean="0"/>
              <a:t>plage</a:t>
            </a:r>
            <a:r>
              <a:rPr lang="en-GB" dirty="0" smtClean="0"/>
              <a:t> avec les </a:t>
            </a:r>
            <a:r>
              <a:rPr lang="en-GB" dirty="0" err="1" smtClean="0"/>
              <a:t>formes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7170" name="Picture 2" descr="http://www.planetpals.com/images/PP_beach_scene_5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341480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6016" y="1916832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Children can create a class or group picture and use French phrases to write about it.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283968" y="3140968"/>
            <a:ext cx="4392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latin typeface="Comic Sans MS" panose="030F0702030302020204" pitchFamily="66" charset="0"/>
              </a:rPr>
              <a:t>Dans</a:t>
            </a:r>
            <a:r>
              <a:rPr lang="en-GB" sz="2800" b="1" dirty="0" smtClean="0">
                <a:latin typeface="Comic Sans MS" panose="030F0702030302020204" pitchFamily="66" charset="0"/>
              </a:rPr>
              <a:t> mon tableau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il</a:t>
            </a:r>
            <a:r>
              <a:rPr lang="en-GB" sz="2800" b="1" dirty="0" smtClean="0">
                <a:latin typeface="Comic Sans MS" panose="030F0702030302020204" pitchFamily="66" charset="0"/>
              </a:rPr>
              <a:t> y a la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plage</a:t>
            </a:r>
            <a:r>
              <a:rPr lang="en-GB" sz="2800" b="1" dirty="0" smtClean="0">
                <a:latin typeface="Comic Sans MS" panose="030F0702030302020204" pitchFamily="66" charset="0"/>
              </a:rPr>
              <a:t>,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une</a:t>
            </a:r>
            <a:r>
              <a:rPr lang="en-GB" sz="2800" b="1" dirty="0" smtClean="0">
                <a:latin typeface="Comic Sans MS" panose="030F0702030302020204" pitchFamily="66" charset="0"/>
              </a:rPr>
              <a:t>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étoile</a:t>
            </a:r>
            <a:r>
              <a:rPr lang="en-GB" sz="2800" b="1" dirty="0" smtClean="0">
                <a:latin typeface="Comic Sans MS" panose="030F0702030302020204" pitchFamily="66" charset="0"/>
              </a:rPr>
              <a:t> de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mer</a:t>
            </a:r>
            <a:r>
              <a:rPr lang="en-GB" sz="2800" b="1" dirty="0" smtClean="0">
                <a:latin typeface="Comic Sans MS" panose="030F0702030302020204" pitchFamily="66" charset="0"/>
              </a:rPr>
              <a:t>, trois croissants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blancs</a:t>
            </a:r>
            <a:r>
              <a:rPr lang="en-GB" sz="2800" b="1" dirty="0" smtClean="0">
                <a:latin typeface="Comic Sans MS" panose="030F0702030302020204" pitchFamily="66" charset="0"/>
              </a:rPr>
              <a:t>, un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soleil</a:t>
            </a:r>
            <a:r>
              <a:rPr lang="en-GB" sz="2800" b="1" dirty="0" smtClean="0">
                <a:latin typeface="Comic Sans MS" panose="030F0702030302020204" pitchFamily="66" charset="0"/>
              </a:rPr>
              <a:t> orange et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jaune</a:t>
            </a:r>
            <a:r>
              <a:rPr lang="en-GB" sz="2800" b="1" dirty="0" smtClean="0">
                <a:latin typeface="Comic Sans MS" panose="030F0702030302020204" pitchFamily="66" charset="0"/>
              </a:rPr>
              <a:t> et trois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cabines</a:t>
            </a:r>
            <a:r>
              <a:rPr lang="en-GB" sz="2800" b="1" dirty="0" smtClean="0">
                <a:latin typeface="Comic Sans MS" panose="030F0702030302020204" pitchFamily="66" charset="0"/>
              </a:rPr>
              <a:t> de </a:t>
            </a:r>
            <a:r>
              <a:rPr lang="en-GB" sz="2800" b="1" dirty="0" err="1" smtClean="0">
                <a:latin typeface="Comic Sans MS" panose="030F0702030302020204" pitchFamily="66" charset="0"/>
              </a:rPr>
              <a:t>plage</a:t>
            </a:r>
            <a:r>
              <a:rPr lang="en-GB" sz="2800" b="1" dirty="0" smtClean="0">
                <a:latin typeface="Comic Sans MS" panose="030F0702030302020204" pitchFamily="66" charset="0"/>
              </a:rPr>
              <a:t>.</a:t>
            </a:r>
            <a:endParaRPr lang="en-GB" sz="2800" b="1" dirty="0">
              <a:latin typeface="Comic Sans MS" panose="030F0702030302020204" pitchFamily="66" charset="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9025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29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sa.int/var/esa/storage/images/esa_multimedia/images/2014/02/searching_for_exoplanetary_systems/14282306-1-eng-GB/Searching_for_exoplanetary_system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9" y="0"/>
            <a:ext cx="9071659" cy="6737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4882" y="4911574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5458" y="2561212"/>
            <a:ext cx="1296144" cy="216024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3837119" y="1255193"/>
            <a:ext cx="1296144" cy="1296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68594" y="2957296"/>
            <a:ext cx="1224136" cy="432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133263" y="3035802"/>
            <a:ext cx="1224136" cy="432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775458" y="4721452"/>
            <a:ext cx="504056" cy="151586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604673" y="4721452"/>
            <a:ext cx="504056" cy="151586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>
            <a:off x="4824028" y="6237312"/>
            <a:ext cx="1188132" cy="500364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Triangle 10"/>
          <p:cNvSpPr/>
          <p:nvPr/>
        </p:nvSpPr>
        <p:spPr>
          <a:xfrm flipH="1">
            <a:off x="2915816" y="6237312"/>
            <a:ext cx="1185087" cy="500364"/>
          </a:xfrm>
          <a:prstGeom prst="rtTriangl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art 8"/>
          <p:cNvSpPr/>
          <p:nvPr/>
        </p:nvSpPr>
        <p:spPr>
          <a:xfrm rot="16200000">
            <a:off x="1770862" y="2793313"/>
            <a:ext cx="725259" cy="826009"/>
          </a:xfrm>
          <a:prstGeom prst="hear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Heart 12"/>
          <p:cNvSpPr/>
          <p:nvPr/>
        </p:nvSpPr>
        <p:spPr>
          <a:xfrm rot="5400000">
            <a:off x="6365356" y="2795531"/>
            <a:ext cx="725259" cy="826009"/>
          </a:xfrm>
          <a:prstGeom prst="hear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3976411" y="1628800"/>
            <a:ext cx="248983" cy="288032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4564679" y="1637184"/>
            <a:ext cx="248983" cy="288032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4331798" y="1925458"/>
            <a:ext cx="153393" cy="14401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Heart 16"/>
          <p:cNvSpPr/>
          <p:nvPr/>
        </p:nvSpPr>
        <p:spPr>
          <a:xfrm>
            <a:off x="4239454" y="2276872"/>
            <a:ext cx="365219" cy="150776"/>
          </a:xfrm>
          <a:prstGeom prst="hear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9" name="Curved Connector 28"/>
          <p:cNvCxnSpPr/>
          <p:nvPr/>
        </p:nvCxnSpPr>
        <p:spPr>
          <a:xfrm rot="10800000">
            <a:off x="3022409" y="667537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604673" y="1835552"/>
            <a:ext cx="126756" cy="6455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4037525" y="1835551"/>
            <a:ext cx="126756" cy="6455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2" name="Curved Connector 31"/>
          <p:cNvCxnSpPr/>
          <p:nvPr/>
        </p:nvCxnSpPr>
        <p:spPr>
          <a:xfrm rot="10800000">
            <a:off x="3253495" y="576391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urved Connector 33"/>
          <p:cNvCxnSpPr/>
          <p:nvPr/>
        </p:nvCxnSpPr>
        <p:spPr>
          <a:xfrm rot="10800000">
            <a:off x="2915815" y="918263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/>
          <p:nvPr/>
        </p:nvCxnSpPr>
        <p:spPr>
          <a:xfrm rot="10800000">
            <a:off x="2865220" y="1184395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35"/>
          <p:cNvCxnSpPr/>
          <p:nvPr/>
        </p:nvCxnSpPr>
        <p:spPr>
          <a:xfrm rot="10800000">
            <a:off x="3530693" y="535282"/>
            <a:ext cx="971899" cy="710537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urved Connector 36"/>
          <p:cNvCxnSpPr/>
          <p:nvPr/>
        </p:nvCxnSpPr>
        <p:spPr>
          <a:xfrm flipV="1">
            <a:off x="4564679" y="585766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urved Connector 37"/>
          <p:cNvCxnSpPr/>
          <p:nvPr/>
        </p:nvCxnSpPr>
        <p:spPr>
          <a:xfrm flipV="1">
            <a:off x="4824028" y="660715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urved Connector 38"/>
          <p:cNvCxnSpPr/>
          <p:nvPr/>
        </p:nvCxnSpPr>
        <p:spPr>
          <a:xfrm flipV="1">
            <a:off x="5016420" y="849681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39"/>
          <p:cNvCxnSpPr/>
          <p:nvPr/>
        </p:nvCxnSpPr>
        <p:spPr>
          <a:xfrm flipV="1">
            <a:off x="5115740" y="1043360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urved Connector 40"/>
          <p:cNvCxnSpPr/>
          <p:nvPr/>
        </p:nvCxnSpPr>
        <p:spPr>
          <a:xfrm flipV="1">
            <a:off x="5133263" y="1266137"/>
            <a:ext cx="995740" cy="66942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urved Connector 41"/>
          <p:cNvCxnSpPr/>
          <p:nvPr/>
        </p:nvCxnSpPr>
        <p:spPr>
          <a:xfrm rot="10800000">
            <a:off x="2833713" y="1501274"/>
            <a:ext cx="1003407" cy="568201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urved Connector 42"/>
          <p:cNvCxnSpPr/>
          <p:nvPr/>
        </p:nvCxnSpPr>
        <p:spPr>
          <a:xfrm flipV="1">
            <a:off x="5133263" y="1582119"/>
            <a:ext cx="1027500" cy="550737"/>
          </a:xfrm>
          <a:prstGeom prst="curvedConnector3">
            <a:avLst>
              <a:gd name="adj1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32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1" grpId="0" animBg="1"/>
      <p:bldP spid="3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11" y="131386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4572000" y="1906856"/>
            <a:ext cx="1296144" cy="129614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95536" y="1770098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Comic Sans MS" panose="030F0702030302020204" pitchFamily="66" charset="0"/>
              </a:rPr>
              <a:t>D’abord</a:t>
            </a:r>
            <a:r>
              <a:rPr lang="en-GB" sz="3200" dirty="0" smtClean="0">
                <a:latin typeface="Comic Sans MS" panose="030F0702030302020204" pitchFamily="66" charset="0"/>
              </a:rPr>
              <a:t> un </a:t>
            </a:r>
            <a:r>
              <a:rPr lang="en-GB" sz="3200" dirty="0" err="1" smtClean="0">
                <a:latin typeface="Comic Sans MS" panose="030F0702030302020204" pitchFamily="66" charset="0"/>
              </a:rPr>
              <a:t>cercle</a:t>
            </a:r>
            <a:r>
              <a:rPr lang="en-GB" sz="3200" dirty="0" smtClean="0">
                <a:latin typeface="Comic Sans MS" panose="030F0702030302020204" pitchFamily="66" charset="0"/>
              </a:rPr>
              <a:t> pour la tête.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90310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29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3.bp.blogspot.com/-vC6UbtEzMlU/Vk41hNk4ZRI/AAAAAAAAaKQ/oXj2SFDniRI/s1600/sponge-painted-shape-robots-craft-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499992" y="3216179"/>
            <a:ext cx="1296144" cy="21602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9992" y="1890685"/>
            <a:ext cx="1296144" cy="129614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50411" y="131386"/>
            <a:ext cx="3285485" cy="1143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Dessine un robot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50411" y="2204864"/>
            <a:ext cx="35015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Comic Sans MS" panose="030F0702030302020204" pitchFamily="66" charset="0"/>
              </a:rPr>
              <a:t>Puis</a:t>
            </a:r>
            <a:r>
              <a:rPr lang="en-GB" sz="3200" dirty="0" smtClean="0">
                <a:latin typeface="Comic Sans MS" panose="030F0702030302020204" pitchFamily="66" charset="0"/>
              </a:rPr>
              <a:t>, un rectangle pour le corps.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2600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9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11" y="131386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3992" y="2564904"/>
            <a:ext cx="1296144" cy="21602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3773992" y="1268760"/>
            <a:ext cx="1296144" cy="129614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68594" y="2996952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076056" y="2990294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899592" y="5301208"/>
            <a:ext cx="698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err="1" smtClean="0">
                <a:latin typeface="Comic Sans MS" panose="030F0702030302020204" pitchFamily="66" charset="0"/>
              </a:rPr>
              <a:t>Ensuite</a:t>
            </a:r>
            <a:r>
              <a:rPr lang="en-GB" sz="3200" dirty="0" smtClean="0">
                <a:latin typeface="Comic Sans MS" panose="030F0702030302020204" pitchFamily="66" charset="0"/>
              </a:rPr>
              <a:t>, </a:t>
            </a:r>
            <a:r>
              <a:rPr lang="en-GB" sz="3200" dirty="0" err="1" smtClean="0">
                <a:latin typeface="Comic Sans MS" panose="030F0702030302020204" pitchFamily="66" charset="0"/>
              </a:rPr>
              <a:t>deux</a:t>
            </a:r>
            <a:r>
              <a:rPr lang="en-GB" sz="3200" dirty="0" smtClean="0">
                <a:latin typeface="Comic Sans MS" panose="030F0702030302020204" pitchFamily="66" charset="0"/>
              </a:rPr>
              <a:t> rectangles pour les bras.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8866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8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11" y="131386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3992" y="2564904"/>
            <a:ext cx="1296144" cy="21602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3773992" y="1268760"/>
            <a:ext cx="1296144" cy="129614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68594" y="2996952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076056" y="2990294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764615" y="4721452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572000" y="4725144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508104" y="4005064"/>
            <a:ext cx="324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atin typeface="Comic Sans MS" panose="030F0702030302020204" pitchFamily="66" charset="0"/>
              </a:rPr>
              <a:t>Après, </a:t>
            </a:r>
            <a:r>
              <a:rPr lang="en-GB" sz="3200" b="1" dirty="0" err="1" smtClean="0">
                <a:latin typeface="Comic Sans MS" panose="030F0702030302020204" pitchFamily="66" charset="0"/>
              </a:rPr>
              <a:t>deux</a:t>
            </a:r>
            <a:r>
              <a:rPr lang="en-GB" sz="3200" b="1" dirty="0" smtClean="0">
                <a:latin typeface="Comic Sans MS" panose="030F0702030302020204" pitchFamily="66" charset="0"/>
              </a:rPr>
              <a:t> rectangles pour les </a:t>
            </a:r>
            <a:r>
              <a:rPr lang="en-GB" sz="3200" b="1" dirty="0" err="1" smtClean="0">
                <a:latin typeface="Comic Sans MS" panose="030F0702030302020204" pitchFamily="66" charset="0"/>
              </a:rPr>
              <a:t>jambes</a:t>
            </a:r>
            <a:r>
              <a:rPr lang="en-GB" sz="3200" b="1" dirty="0" smtClean="0">
                <a:latin typeface="Comic Sans MS" panose="030F0702030302020204" pitchFamily="66" charset="0"/>
              </a:rPr>
              <a:t>.</a:t>
            </a:r>
            <a:endParaRPr lang="en-GB" sz="32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08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11" y="131386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3992" y="2564904"/>
            <a:ext cx="1296144" cy="21602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3773992" y="1268760"/>
            <a:ext cx="1296144" cy="129614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68594" y="2996952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076056" y="2990294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764615" y="4721452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572000" y="4725144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>
            <a:off x="4824028" y="6241004"/>
            <a:ext cx="1188132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Triangle 10"/>
          <p:cNvSpPr/>
          <p:nvPr/>
        </p:nvSpPr>
        <p:spPr>
          <a:xfrm flipH="1">
            <a:off x="2915816" y="6237312"/>
            <a:ext cx="1185087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5688124" y="4509120"/>
            <a:ext cx="32717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Comic Sans MS" panose="030F0702030302020204" pitchFamily="66" charset="0"/>
              </a:rPr>
              <a:t>Puis</a:t>
            </a:r>
            <a:r>
              <a:rPr lang="en-GB" sz="3200" dirty="0" smtClean="0">
                <a:latin typeface="Comic Sans MS" panose="030F0702030302020204" pitchFamily="66" charset="0"/>
              </a:rPr>
              <a:t>, </a:t>
            </a:r>
            <a:r>
              <a:rPr lang="en-GB" sz="3200" dirty="0" err="1" smtClean="0">
                <a:latin typeface="Comic Sans MS" panose="030F0702030302020204" pitchFamily="66" charset="0"/>
              </a:rPr>
              <a:t>deux</a:t>
            </a:r>
            <a:r>
              <a:rPr lang="en-GB" sz="3200" dirty="0" smtClean="0">
                <a:latin typeface="Comic Sans MS" panose="030F0702030302020204" pitchFamily="66" charset="0"/>
              </a:rPr>
              <a:t> triangles pour les </a:t>
            </a:r>
            <a:r>
              <a:rPr lang="en-GB" sz="3200" dirty="0" err="1" smtClean="0">
                <a:latin typeface="Comic Sans MS" panose="030F0702030302020204" pitchFamily="66" charset="0"/>
              </a:rPr>
              <a:t>pieds</a:t>
            </a:r>
            <a:r>
              <a:rPr lang="en-GB" sz="3200" dirty="0" smtClean="0">
                <a:latin typeface="Comic Sans MS" panose="030F0702030302020204" pitchFamily="66" charset="0"/>
              </a:rPr>
              <a:t>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4695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16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11" y="131386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3992" y="2564904"/>
            <a:ext cx="1296144" cy="21602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3773992" y="1268760"/>
            <a:ext cx="1296144" cy="129614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68594" y="2996952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076056" y="2990294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764615" y="4721452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572000" y="4725144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>
            <a:off x="4824028" y="6241004"/>
            <a:ext cx="1188132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Triangle 10"/>
          <p:cNvSpPr/>
          <p:nvPr/>
        </p:nvSpPr>
        <p:spPr>
          <a:xfrm flipH="1">
            <a:off x="2915816" y="6237312"/>
            <a:ext cx="1185087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art 8"/>
          <p:cNvSpPr/>
          <p:nvPr/>
        </p:nvSpPr>
        <p:spPr>
          <a:xfrm rot="16200000">
            <a:off x="1770862" y="2793313"/>
            <a:ext cx="725259" cy="826009"/>
          </a:xfrm>
          <a:prstGeom prst="hear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Heart 12"/>
          <p:cNvSpPr/>
          <p:nvPr/>
        </p:nvSpPr>
        <p:spPr>
          <a:xfrm rot="5400000">
            <a:off x="6365356" y="2795531"/>
            <a:ext cx="725259" cy="826009"/>
          </a:xfrm>
          <a:prstGeom prst="hear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399932" y="4256221"/>
            <a:ext cx="2947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Comic Sans MS" panose="030F0702030302020204" pitchFamily="66" charset="0"/>
              </a:rPr>
              <a:t>Ensuite</a:t>
            </a:r>
            <a:r>
              <a:rPr lang="en-GB" sz="3200" dirty="0" smtClean="0">
                <a:latin typeface="Comic Sans MS" panose="030F0702030302020204" pitchFamily="66" charset="0"/>
              </a:rPr>
              <a:t>, </a:t>
            </a:r>
            <a:r>
              <a:rPr lang="en-GB" sz="3200" dirty="0" err="1" smtClean="0">
                <a:latin typeface="Comic Sans MS" panose="030F0702030302020204" pitchFamily="66" charset="0"/>
              </a:rPr>
              <a:t>deux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cœurs</a:t>
            </a:r>
            <a:r>
              <a:rPr lang="en-GB" sz="3200" dirty="0" smtClean="0">
                <a:latin typeface="Comic Sans MS" panose="030F0702030302020204" pitchFamily="66" charset="0"/>
              </a:rPr>
              <a:t> pour les mains.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9689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14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11" y="131386"/>
            <a:ext cx="3285485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GB" dirty="0" err="1" smtClean="0"/>
              <a:t>Dessine</a:t>
            </a:r>
            <a:r>
              <a:rPr lang="en-GB" dirty="0" smtClean="0"/>
              <a:t> un robot</a:t>
            </a:r>
            <a:endParaRPr lang="en-GB" dirty="0"/>
          </a:p>
        </p:txBody>
      </p:sp>
      <p:pic>
        <p:nvPicPr>
          <p:cNvPr id="1029" name="Picture 5" descr="http://3.bp.blogspot.com/-vC6UbtEzMlU/Vk41hNk4ZRI/AAAAAAAAaKQ/oXj2SFDniRI/s1600/sponge-painted-shape-robots-craft-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46866" y="254201"/>
            <a:ext cx="813028" cy="8130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3992" y="2564904"/>
            <a:ext cx="1296144" cy="21602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3773992" y="1268760"/>
            <a:ext cx="1296144" cy="129614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68594" y="2996952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076056" y="2990294"/>
            <a:ext cx="1224136" cy="43204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764615" y="4721452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572000" y="4725144"/>
            <a:ext cx="504056" cy="1515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>
            <a:off x="4824028" y="6241004"/>
            <a:ext cx="1188132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Triangle 10"/>
          <p:cNvSpPr/>
          <p:nvPr/>
        </p:nvSpPr>
        <p:spPr>
          <a:xfrm flipH="1">
            <a:off x="2915816" y="6237312"/>
            <a:ext cx="1185087" cy="500364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art 8"/>
          <p:cNvSpPr/>
          <p:nvPr/>
        </p:nvSpPr>
        <p:spPr>
          <a:xfrm rot="16200000">
            <a:off x="1770862" y="2793313"/>
            <a:ext cx="725259" cy="826009"/>
          </a:xfrm>
          <a:prstGeom prst="hear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Heart 12"/>
          <p:cNvSpPr/>
          <p:nvPr/>
        </p:nvSpPr>
        <p:spPr>
          <a:xfrm rot="5400000">
            <a:off x="6365356" y="2795531"/>
            <a:ext cx="725259" cy="826009"/>
          </a:xfrm>
          <a:prstGeom prst="hear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3976411" y="1628800"/>
            <a:ext cx="248983" cy="28803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4564679" y="1637184"/>
            <a:ext cx="248983" cy="28803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4331798" y="1925458"/>
            <a:ext cx="153393" cy="144016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Heart 16"/>
          <p:cNvSpPr/>
          <p:nvPr/>
        </p:nvSpPr>
        <p:spPr>
          <a:xfrm>
            <a:off x="4239454" y="2276872"/>
            <a:ext cx="365219" cy="150776"/>
          </a:xfrm>
          <a:prstGeom prst="hear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136100" y="3571165"/>
            <a:ext cx="3541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latin typeface="Comic Sans MS" panose="030F0702030302020204" pitchFamily="66" charset="0"/>
              </a:rPr>
              <a:t>Après, </a:t>
            </a:r>
            <a:r>
              <a:rPr lang="en-GB" sz="2400" b="1" dirty="0" err="1" smtClean="0">
                <a:latin typeface="Comic Sans MS" panose="030F0702030302020204" pitchFamily="66" charset="0"/>
              </a:rPr>
              <a:t>dessine</a:t>
            </a:r>
            <a:r>
              <a:rPr lang="en-GB" sz="2400" b="1" dirty="0" smtClean="0">
                <a:latin typeface="Comic Sans MS" panose="030F0702030302020204" pitchFamily="66" charset="0"/>
              </a:rPr>
              <a:t> le visage </a:t>
            </a:r>
            <a:r>
              <a:rPr lang="en-GB" sz="2400" b="1" dirty="0" err="1" smtClean="0">
                <a:latin typeface="Comic Sans MS" panose="030F0702030302020204" pitchFamily="66" charset="0"/>
              </a:rPr>
              <a:t>comme</a:t>
            </a:r>
            <a:r>
              <a:rPr lang="en-GB" sz="2400" b="1" dirty="0" smtClean="0">
                <a:latin typeface="Comic Sans MS" panose="030F0702030302020204" pitchFamily="66" charset="0"/>
              </a:rPr>
              <a:t> </a:t>
            </a:r>
            <a:r>
              <a:rPr lang="en-GB" sz="2400" b="1" dirty="0" err="1" smtClean="0">
                <a:latin typeface="Comic Sans MS" panose="030F0702030302020204" pitchFamily="66" charset="0"/>
              </a:rPr>
              <a:t>ça</a:t>
            </a:r>
            <a:r>
              <a:rPr lang="en-GB" sz="2400" b="1" dirty="0" smtClean="0">
                <a:latin typeface="Comic Sans MS" panose="030F0702030302020204" pitchFamily="66" charset="0"/>
              </a:rPr>
              <a:t>:</a:t>
            </a:r>
          </a:p>
          <a:p>
            <a:r>
              <a:rPr lang="en-GB" sz="2400" b="1" dirty="0" err="1" smtClean="0">
                <a:latin typeface="Comic Sans MS" panose="030F0702030302020204" pitchFamily="66" charset="0"/>
              </a:rPr>
              <a:t>Dessine</a:t>
            </a:r>
            <a:r>
              <a:rPr lang="en-GB" sz="2400" b="1" dirty="0" smtClean="0">
                <a:latin typeface="Comic Sans MS" panose="030F0702030302020204" pitchFamily="66" charset="0"/>
              </a:rPr>
              <a:t> </a:t>
            </a:r>
            <a:r>
              <a:rPr lang="en-GB" sz="2400" b="1" dirty="0" err="1" smtClean="0">
                <a:latin typeface="Comic Sans MS" panose="030F0702030302020204" pitchFamily="66" charset="0"/>
              </a:rPr>
              <a:t>deux</a:t>
            </a:r>
            <a:r>
              <a:rPr lang="en-GB" sz="2400" b="1" dirty="0" smtClean="0">
                <a:latin typeface="Comic Sans MS" panose="030F0702030302020204" pitchFamily="66" charset="0"/>
              </a:rPr>
              <a:t> </a:t>
            </a:r>
            <a:r>
              <a:rPr lang="en-GB" sz="2400" b="1" dirty="0" err="1" smtClean="0">
                <a:latin typeface="Comic Sans MS" panose="030F0702030302020204" pitchFamily="66" charset="0"/>
              </a:rPr>
              <a:t>cercles</a:t>
            </a:r>
            <a:r>
              <a:rPr lang="en-GB" sz="2400" b="1" dirty="0" smtClean="0">
                <a:latin typeface="Comic Sans MS" panose="030F0702030302020204" pitchFamily="66" charset="0"/>
              </a:rPr>
              <a:t> pour les </a:t>
            </a:r>
            <a:r>
              <a:rPr lang="en-GB" sz="2400" b="1" dirty="0" err="1" smtClean="0">
                <a:latin typeface="Comic Sans MS" panose="030F0702030302020204" pitchFamily="66" charset="0"/>
              </a:rPr>
              <a:t>yeux</a:t>
            </a:r>
            <a:r>
              <a:rPr lang="en-GB" sz="2400" b="1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b="1" dirty="0" err="1" smtClean="0">
                <a:latin typeface="Comic Sans MS" panose="030F0702030302020204" pitchFamily="66" charset="0"/>
              </a:rPr>
              <a:t>Dessine</a:t>
            </a:r>
            <a:r>
              <a:rPr lang="en-GB" sz="2400" b="1" dirty="0" smtClean="0">
                <a:latin typeface="Comic Sans MS" panose="030F0702030302020204" pitchFamily="66" charset="0"/>
              </a:rPr>
              <a:t> un petit </a:t>
            </a:r>
            <a:r>
              <a:rPr lang="en-GB" sz="2400" b="1" dirty="0" err="1" smtClean="0">
                <a:latin typeface="Comic Sans MS" panose="030F0702030302020204" pitchFamily="66" charset="0"/>
              </a:rPr>
              <a:t>cercle</a:t>
            </a:r>
            <a:r>
              <a:rPr lang="en-GB" sz="2400" b="1" dirty="0" smtClean="0">
                <a:latin typeface="Comic Sans MS" panose="030F0702030302020204" pitchFamily="66" charset="0"/>
              </a:rPr>
              <a:t> pour le </a:t>
            </a:r>
            <a:r>
              <a:rPr lang="en-GB" sz="2400" b="1" dirty="0" err="1" smtClean="0">
                <a:latin typeface="Comic Sans MS" panose="030F0702030302020204" pitchFamily="66" charset="0"/>
              </a:rPr>
              <a:t>nez</a:t>
            </a:r>
            <a:r>
              <a:rPr lang="en-GB" sz="2400" b="1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b="1" dirty="0" err="1" smtClean="0">
                <a:latin typeface="Comic Sans MS" panose="030F0702030302020204" pitchFamily="66" charset="0"/>
              </a:rPr>
              <a:t>Dessine</a:t>
            </a:r>
            <a:r>
              <a:rPr lang="en-GB" sz="2400" b="1" dirty="0" smtClean="0">
                <a:latin typeface="Comic Sans MS" panose="030F0702030302020204" pitchFamily="66" charset="0"/>
              </a:rPr>
              <a:t> un </a:t>
            </a:r>
            <a:r>
              <a:rPr lang="en-GB" sz="2400" b="1" dirty="0" err="1" smtClean="0">
                <a:latin typeface="Comic Sans MS" panose="030F0702030302020204" pitchFamily="66" charset="0"/>
              </a:rPr>
              <a:t>cœur</a:t>
            </a:r>
            <a:r>
              <a:rPr lang="en-GB" sz="2400" b="1" dirty="0" smtClean="0">
                <a:latin typeface="Comic Sans MS" panose="030F0702030302020204" pitchFamily="66" charset="0"/>
              </a:rPr>
              <a:t> pour la bouche.</a:t>
            </a:r>
          </a:p>
        </p:txBody>
      </p:sp>
      <p:pic>
        <p:nvPicPr>
          <p:cNvPr id="1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56314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907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285</Words>
  <Application>Microsoft Office PowerPoint</Application>
  <PresentationFormat>On-screen Show (4:3)</PresentationFormat>
  <Paragraphs>41</Paragraphs>
  <Slides>18</Slides>
  <Notes>3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Agency FB</vt:lpstr>
      <vt:lpstr>Arial</vt:lpstr>
      <vt:lpstr>Calibri</vt:lpstr>
      <vt:lpstr>Comic Sans MS</vt:lpstr>
      <vt:lpstr>Office Theme</vt:lpstr>
      <vt:lpstr>Partner work</vt:lpstr>
      <vt:lpstr>Dessine un robot</vt:lpstr>
      <vt:lpstr>Dessine un robot</vt:lpstr>
      <vt:lpstr>PowerPoint Presentation</vt:lpstr>
      <vt:lpstr>Dessine un robot</vt:lpstr>
      <vt:lpstr>Dessine un robot</vt:lpstr>
      <vt:lpstr>Dessine un robot</vt:lpstr>
      <vt:lpstr>Dessine un robot</vt:lpstr>
      <vt:lpstr>Dessine un robot</vt:lpstr>
      <vt:lpstr>Dessine un robot</vt:lpstr>
      <vt:lpstr>Dessine un robot</vt:lpstr>
      <vt:lpstr>Dessine un robot</vt:lpstr>
      <vt:lpstr>Dessine avec les formes Some ideas and an example</vt:lpstr>
      <vt:lpstr>Voici un train.   Dessine un train avec les formes.</vt:lpstr>
      <vt:lpstr>PowerPoint Presentation</vt:lpstr>
      <vt:lpstr>Voici un village.   Faites un village avec les formes.</vt:lpstr>
      <vt:lpstr>Voici le parc. Faites un parc avec des formes.</vt:lpstr>
      <vt:lpstr>Voici une plage. Faites une plage avec les formes.</vt:lpstr>
    </vt:vector>
  </TitlesOfParts>
  <Company>University Of Nottingham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Partner work</dc:title>
  <dc:creator>saenglish</dc:creator>
  <cp:lastModifiedBy>Julie Thain</cp:lastModifiedBy>
  <cp:revision>57</cp:revision>
  <dcterms:created xsi:type="dcterms:W3CDTF">2016-02-29T16:42:39Z</dcterms:created>
  <dcterms:modified xsi:type="dcterms:W3CDTF">2016-04-01T13:31:02Z</dcterms:modified>
</cp:coreProperties>
</file>