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2"/>
  </p:notesMasterIdLst>
  <p:sldIdLst>
    <p:sldId id="263" r:id="rId2"/>
    <p:sldId id="265" r:id="rId3"/>
    <p:sldId id="267" r:id="rId4"/>
    <p:sldId id="266" r:id="rId5"/>
    <p:sldId id="270" r:id="rId6"/>
    <p:sldId id="271" r:id="rId7"/>
    <p:sldId id="274" r:id="rId8"/>
    <p:sldId id="268" r:id="rId9"/>
    <p:sldId id="276" r:id="rId10"/>
    <p:sldId id="275" r:id="rId11"/>
    <p:sldId id="277" r:id="rId12"/>
    <p:sldId id="278" r:id="rId13"/>
    <p:sldId id="279" r:id="rId14"/>
    <p:sldId id="280" r:id="rId15"/>
    <p:sldId id="281" r:id="rId16"/>
    <p:sldId id="273" r:id="rId17"/>
    <p:sldId id="283" r:id="rId18"/>
    <p:sldId id="284" r:id="rId19"/>
    <p:sldId id="285" r:id="rId20"/>
    <p:sldId id="286" r:id="rId21"/>
    <p:sldId id="287" r:id="rId22"/>
    <p:sldId id="288" r:id="rId23"/>
    <p:sldId id="282" r:id="rId24"/>
    <p:sldId id="314" r:id="rId25"/>
    <p:sldId id="316" r:id="rId26"/>
    <p:sldId id="318" r:id="rId27"/>
    <p:sldId id="319" r:id="rId28"/>
    <p:sldId id="262" r:id="rId29"/>
    <p:sldId id="269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>
        <p:scale>
          <a:sx n="90" d="100"/>
          <a:sy n="90" d="100"/>
        </p:scale>
        <p:origin x="-588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33423-B6FA-4C40-8733-C8506EE3B29B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3EF2-0A05-47F8-9098-E4A63ABA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Younger children – practise saying the alphabet</a:t>
            </a:r>
            <a:r>
              <a:rPr lang="en-GB" baseline="0" dirty="0" smtClean="0"/>
              <a:t> in French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156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Sequences: Tuesday’s sequence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40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Sequences:</a:t>
            </a:r>
            <a:r>
              <a:rPr lang="en-GB" baseline="0" dirty="0" smtClean="0"/>
              <a:t> </a:t>
            </a:r>
            <a:r>
              <a:rPr lang="en-GB" dirty="0" smtClean="0"/>
              <a:t>Wednesday’s sequence.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40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Sequences:</a:t>
            </a:r>
            <a:r>
              <a:rPr lang="en-GB" baseline="0" dirty="0" smtClean="0"/>
              <a:t> Thur</a:t>
            </a:r>
            <a:r>
              <a:rPr lang="en-GB" dirty="0" smtClean="0"/>
              <a:t>sday’s sequence.  The coloured letters are in the same pronunciation family.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406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Sequences:</a:t>
            </a:r>
            <a:r>
              <a:rPr lang="en-GB" baseline="0" dirty="0" smtClean="0"/>
              <a:t> Fri</a:t>
            </a:r>
            <a:r>
              <a:rPr lang="en-GB" dirty="0" smtClean="0"/>
              <a:t>day’s sequence. What</a:t>
            </a:r>
            <a:r>
              <a:rPr lang="en-GB" baseline="0" dirty="0" smtClean="0"/>
              <a:t> might be the issues with the coloured pairs of letters?  Discuss with the children. Can they come up with suggestions as to how to remember them?  E.g.  They could make a mnemonic or rhyme.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40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Snakes</a:t>
            </a:r>
            <a:r>
              <a:rPr lang="en-GB" baseline="0" dirty="0" smtClean="0"/>
              <a:t> and ladders alphabet game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06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common French.</a:t>
            </a:r>
            <a:r>
              <a:rPr lang="en-GB" baseline="0" dirty="0" smtClean="0"/>
              <a:t> NB qualifying “r” after </a:t>
            </a:r>
            <a:r>
              <a:rPr lang="en-GB" baseline="0" dirty="0" err="1" smtClean="0"/>
              <a:t>eu</a:t>
            </a:r>
            <a:r>
              <a:rPr lang="en-GB" baseline="0" dirty="0" smtClean="0"/>
              <a:t> in </a:t>
            </a:r>
            <a:r>
              <a:rPr lang="en-GB" baseline="0" dirty="0" err="1" smtClean="0"/>
              <a:t>couleur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07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Snakes</a:t>
            </a:r>
            <a:r>
              <a:rPr lang="en-GB" baseline="0" dirty="0" smtClean="0"/>
              <a:t> and ladders alphabet </a:t>
            </a:r>
            <a:r>
              <a:rPr lang="en-GB" baseline="0" dirty="0" smtClean="0"/>
              <a:t>and common grapheme game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06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Pronunciation chart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279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Older children practise saying the alphabet</a:t>
            </a:r>
            <a:r>
              <a:rPr lang="en-GB" baseline="0" dirty="0" smtClean="0"/>
              <a:t> in French.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55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Insert</a:t>
            </a:r>
            <a:r>
              <a:rPr lang="en-GB" baseline="0" dirty="0" smtClean="0"/>
              <a:t> a French alphabet song here.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35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The letters appear one by one. Dictate </a:t>
            </a:r>
            <a:r>
              <a:rPr lang="en-GB" baseline="0" dirty="0" smtClean="0"/>
              <a:t>a series of letters which the children must write in the correct order. Repeat with different letters. Some examples are done for you.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57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 and J are tricky.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247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 and I</a:t>
            </a:r>
            <a:r>
              <a:rPr lang="en-GB" baseline="0" dirty="0" smtClean="0"/>
              <a:t> are tricky so the children need lots of practice with these two.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190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Second half of the alphabet</a:t>
            </a:r>
            <a:r>
              <a:rPr lang="en-GB" baseline="0" dirty="0" smtClean="0"/>
              <a:t> – same as for first half.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50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040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EB0835-9632-4A9D-A10C-70D673CAF850}" type="datetimeFigureOut">
              <a:rPr lang="en-GB" smtClean="0"/>
              <a:t>07/03/2016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3.gif"/><Relationship Id="rId4" Type="http://schemas.openxmlformats.org/officeDocument/2006/relationships/image" Target="../media/image13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46918"/>
            <a:ext cx="6512511" cy="1143000"/>
          </a:xfrm>
        </p:spPr>
        <p:txBody>
          <a:bodyPr>
            <a:noAutofit/>
          </a:bodyPr>
          <a:lstStyle/>
          <a:p>
            <a:r>
              <a:rPr lang="en-GB" sz="7200" i="1" dirty="0" smtClean="0">
                <a:latin typeface="Comic Sans MS" panose="030F0702030302020204" pitchFamily="66" charset="0"/>
              </a:rPr>
              <a:t>Alphabet practice and games</a:t>
            </a:r>
            <a:endParaRPr lang="en-GB" sz="7200" i="1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373216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0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f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5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b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4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g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62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j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17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3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1431" y="40466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 smtClean="0">
                <a:latin typeface="Comic Sans MS" panose="030F0702030302020204" pitchFamily="66" charset="0"/>
              </a:rPr>
              <a:t>Dictées</a:t>
            </a:r>
            <a:r>
              <a:rPr lang="en-GB" sz="3200" dirty="0" smtClean="0">
                <a:latin typeface="Comic Sans MS" panose="030F0702030302020204" pitchFamily="66" charset="0"/>
              </a:rPr>
              <a:t> de </a:t>
            </a:r>
            <a:r>
              <a:rPr lang="en-GB" sz="3200" dirty="0" err="1" smtClean="0">
                <a:latin typeface="Comic Sans MS" panose="030F0702030302020204" pitchFamily="66" charset="0"/>
              </a:rPr>
              <a:t>lettres</a:t>
            </a:r>
            <a:r>
              <a:rPr lang="en-GB" sz="3200" dirty="0" smtClean="0">
                <a:latin typeface="Comic Sans MS" panose="030F0702030302020204" pitchFamily="66" charset="0"/>
              </a:rPr>
              <a:t> de </a:t>
            </a:r>
            <a:r>
              <a:rPr lang="en-GB" sz="3200" dirty="0" err="1" smtClean="0">
                <a:latin typeface="Comic Sans MS" panose="030F0702030302020204" pitchFamily="66" charset="0"/>
              </a:rPr>
              <a:t>l’aphabet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12290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1244202" cy="58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9344" y="2305671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1020" y="3068960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10844" y="4332755"/>
            <a:ext cx="513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26145" y="4941168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6038" y="4608994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93935" y="2012629"/>
            <a:ext cx="460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68137" y="4794420"/>
            <a:ext cx="460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z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6182" y="5256085"/>
            <a:ext cx="700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2355" y="2012629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52091" y="2784847"/>
            <a:ext cx="431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52247" y="2323182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44208" y="2767336"/>
            <a:ext cx="425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74995" y="2023141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q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3953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79293" y="1860848"/>
            <a:ext cx="128592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513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79293" y="1860848"/>
            <a:ext cx="128592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9050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79293" y="1860848"/>
            <a:ext cx="128592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396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bzse\AppData\Local\Microsoft\Windows\Temporary Internet Files\Content.IE5\43TBXCZ1\alphabet-160205_64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7" y="381000"/>
            <a:ext cx="522922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21288"/>
            <a:ext cx="1280424" cy="60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4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65241" y="1860848"/>
            <a:ext cx="91403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462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44214" y="1860848"/>
            <a:ext cx="115608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197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398413"/>
            <a:ext cx="8884460" cy="59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665292" y="1860848"/>
            <a:ext cx="171393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</a:t>
            </a:r>
            <a:endParaRPr lang="en-US" sz="1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360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882" y="211270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a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3547" y="357301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b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200335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p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207536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o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3645024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v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672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25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882" y="211270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c</a:t>
            </a:r>
            <a:r>
              <a:rPr lang="en-GB" sz="9600" dirty="0" smtClean="0">
                <a:latin typeface="Comic Sans MS" panose="030F0702030302020204" pitchFamily="66" charset="0"/>
              </a:rPr>
              <a:t> 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3547" y="357301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b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200335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t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207536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d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3645024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v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2656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882" y="211270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q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3547" y="357301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x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200335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r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207536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w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3645024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y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535" y="260648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2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195772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j</a:t>
            </a:r>
            <a:endParaRPr lang="en-GB" sz="96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07591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rgbClr val="7030A0"/>
                </a:solidFill>
                <a:latin typeface="Comic Sans MS" panose="030F0702030302020204" pitchFamily="66" charset="0"/>
              </a:rPr>
              <a:t>x</a:t>
            </a:r>
            <a:endParaRPr lang="en-GB" sz="96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8417" y="442985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r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42985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e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6592" y="1958046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y</a:t>
            </a:r>
            <a:endParaRPr lang="en-GB" sz="96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535" y="260648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96136" y="442985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w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2075916"/>
            <a:ext cx="1188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</a:t>
            </a:r>
            <a:endParaRPr lang="en-GB" sz="96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9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6006" y="1968127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j</a:t>
            </a:r>
            <a:endParaRPr lang="en-GB" sz="9600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8525" y="1970335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latin typeface="Comic Sans MS" panose="030F0702030302020204" pitchFamily="66" charset="0"/>
              </a:rPr>
              <a:t>x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8417" y="442985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r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429854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</a:t>
            </a:r>
            <a:endParaRPr lang="en-GB" sz="9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969231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latin typeface="Comic Sans MS" panose="030F0702030302020204" pitchFamily="66" charset="0"/>
              </a:rPr>
              <a:t>y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535" y="260648"/>
            <a:ext cx="2288537" cy="10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28535" y="4293096"/>
            <a:ext cx="1116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g</a:t>
            </a:r>
            <a:endParaRPr lang="en-GB" sz="9600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2055239"/>
            <a:ext cx="1188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endParaRPr lang="en-GB" sz="9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9" y="0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39203"/>
              </p:ext>
            </p:extLst>
          </p:nvPr>
        </p:nvGraphicFramePr>
        <p:xfrm>
          <a:off x="431540" y="836712"/>
          <a:ext cx="8280918" cy="46085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911573"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Yy</a:t>
                      </a:r>
                      <a:endParaRPr lang="en-GB" sz="24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Zz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(fin)</a:t>
                      </a:r>
                      <a:endParaRPr lang="en-GB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L’alphabet</a:t>
                      </a:r>
                      <a:r>
                        <a:rPr lang="en-GB" sz="36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600" b="1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français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Xx</a:t>
                      </a:r>
                      <a:endParaRPr lang="en-GB" sz="24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Ww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Vv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Uu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Tt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Mm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Nn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Oo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Pp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Qq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Rr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Ll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Kk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Jj</a:t>
                      </a:r>
                      <a:endParaRPr lang="en-GB" sz="24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Ii</a:t>
                      </a:r>
                      <a:endParaRPr lang="en-GB" sz="24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Hh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Gg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Aa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 (</a:t>
                      </a:r>
                      <a:r>
                        <a:rPr lang="en-GB" sz="20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départ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)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Bb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Cc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00B050"/>
                          </a:solidFill>
                          <a:latin typeface="Comic Sans MS" panose="030F0702030302020204" pitchFamily="66" charset="0"/>
                        </a:rPr>
                        <a:t>Dd</a:t>
                      </a:r>
                      <a:endParaRPr lang="en-GB" sz="2400" b="1" dirty="0">
                        <a:solidFill>
                          <a:srgbClr val="00B05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Ee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Ff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9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28882">
            <a:off x="5451501" y="1887121"/>
            <a:ext cx="704602" cy="168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1719">
            <a:off x="929349" y="3065275"/>
            <a:ext cx="573025" cy="1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688450" cy="13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bzse\AppData\Local\Microsoft\Windows\Temporary Internet Files\Content.IE5\3HP5GVUC\large-Green-snake-with-red-belly-166.6-12422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3"/>
            <a:ext cx="604261" cy="146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mbzse\AppData\Local\Microsoft\Windows\Temporary Internet Files\Content.IE5\3HP5GVUC\large-Green-snake-with-red-belly-166.6-12422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861048"/>
            <a:ext cx="604261" cy="146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mbzse\AppData\Local\Microsoft\Windows\Temporary Internet Files\Content.IE5\NTSJ8XYF\1410608271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6439">
            <a:off x="2267744" y="3002694"/>
            <a:ext cx="899150" cy="136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C:\Users\mbzse\AppData\Local\Microsoft\Windows\Temporary Internet Files\Content.IE5\NTSJ8XYF\1410608271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4901">
            <a:off x="6888903" y="1739796"/>
            <a:ext cx="1087827" cy="187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5" y="5805264"/>
            <a:ext cx="4464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anose="02000500030200090000" pitchFamily="2" charset="0"/>
                <a:cs typeface="MV Boli" panose="02000500030200090000" pitchFamily="2" charset="0"/>
              </a:rPr>
              <a:t>Pronunciation game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082573" y="5325375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69345" y="5318517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30938" y="5318517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13131" y="5338245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779524" y="3429000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996740" y="3443407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162956" y="2900585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041604" y="5350414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01730" y="4341020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967462" y="4354702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082660" y="4341020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826480" y="2492896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874716" y="2530152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8074704" y="2492896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90339" y="2530152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627377" y="2540672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215861" y="4389536"/>
            <a:ext cx="53047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849302" y="1605336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2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bzse\AppData\Local\Microsoft\Windows\Temporary Internet Files\Content.IE5\43TBXCZ1\PhonÃ©tique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605" y="444548"/>
            <a:ext cx="4847675" cy="574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7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mbzse\AppData\Local\Microsoft\Windows\Temporary Internet Files\Content.IE5\H7PFX7Y2\CC-Poster-Alphabet-Fr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608512" cy="641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937619"/>
            <a:ext cx="1424440" cy="66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9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9" y="-34944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880103"/>
              </p:ext>
            </p:extLst>
          </p:nvPr>
        </p:nvGraphicFramePr>
        <p:xfrm>
          <a:off x="431540" y="836712"/>
          <a:ext cx="8280918" cy="46901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911573"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Yy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e 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(fin)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Les </a:t>
                      </a:r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lettes</a:t>
                      </a:r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et les</a:t>
                      </a:r>
                      <a:r>
                        <a:rPr lang="en-GB" sz="36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sons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Xx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Ww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Vv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Uu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ez</a:t>
                      </a:r>
                      <a:endParaRPr lang="en-GB" sz="36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Ss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oi</a:t>
                      </a:r>
                      <a:endParaRPr lang="en-GB" sz="3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eu</a:t>
                      </a:r>
                      <a:endParaRPr lang="en-GB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Pp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Qq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Rr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k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Jj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Ii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Hh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Gg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err="1" smtClean="0">
                          <a:solidFill>
                            <a:schemeClr val="accent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ou</a:t>
                      </a:r>
                      <a:r>
                        <a:rPr lang="en-GB" sz="3600" b="1" dirty="0" smtClean="0">
                          <a:solidFill>
                            <a:schemeClr val="accent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(début)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Bb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Cc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on</a:t>
                      </a:r>
                      <a:endParaRPr lang="en-GB" sz="36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Ee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err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anose="030F0702030302020204" pitchFamily="66" charset="0"/>
                        </a:rPr>
                        <a:t>i</a:t>
                      </a:r>
                      <a:endParaRPr lang="en-GB" sz="36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9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28882">
            <a:off x="5451501" y="1887121"/>
            <a:ext cx="704602" cy="168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8647">
            <a:off x="1335145" y="1962009"/>
            <a:ext cx="458271" cy="161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688450" cy="13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QZSOZJ0H\136026355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1492821" cy="160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mbzse\AppData\Local\Microsoft\Windows\Temporary Internet Files\Content.IE5\QZSOZJ0H\Green-snake-with-red-belly-12422-larg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33068" flipH="1">
            <a:off x="1459566" y="2674180"/>
            <a:ext cx="598227" cy="194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mbzse\AppData\Local\Microsoft\Windows\Temporary Internet Files\Content.IE5\QZSOZJ0H\Green-snake-with-red-belly-12422-large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9372">
            <a:off x="7955667" y="2113290"/>
            <a:ext cx="476919" cy="206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bzse\AppData\Local\Microsoft\Windows\Temporary Internet Files\Content.IE5\2L64SSYR\snake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04" y="1172586"/>
            <a:ext cx="740016" cy="124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95535" y="5805264"/>
            <a:ext cx="4464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anose="02000500030200090000" pitchFamily="2" charset="0"/>
                <a:cs typeface="MV Boli" panose="02000500030200090000" pitchFamily="2" charset="0"/>
              </a:rPr>
              <a:t>Pronunciation game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444797" y="4365104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444797" y="249289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746719" y="249289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564543" y="4365104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613131" y="249289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37652" y="4416725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06050" y="249289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524328" y="4365104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555776" y="5373216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721868" y="5380534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921521" y="5373216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712893" y="5369902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994473" y="3460041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851144" y="3460041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375361" y="3460041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5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mbzse\AppData\Local\Microsoft\Windows\Temporary Internet Files\Content.IE5\UVAHEWGG\alphabet-letters-clip-art-1364385276fGC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2" y="500062"/>
            <a:ext cx="5857875" cy="5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499" y="6089004"/>
            <a:ext cx="1144269" cy="53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1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bzse\AppData\Local\Microsoft\Windows\Temporary Internet Files\Content.IE5\UVAHEWGG\hqdefaul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5328592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mbzse\AppData\Local\Microsoft\Windows\Temporary Internet Files\Content.IE5\QZSOZJ0H\alphabet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792088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09827"/>
            <a:ext cx="1208416" cy="56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6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6792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Les </a:t>
            </a:r>
            <a:r>
              <a:rPr lang="en-GB" sz="3200" dirty="0" err="1" smtClean="0">
                <a:latin typeface="Comic Sans MS" panose="030F0702030302020204" pitchFamily="66" charset="0"/>
              </a:rPr>
              <a:t>lettres</a:t>
            </a:r>
            <a:r>
              <a:rPr lang="en-GB" sz="3200" dirty="0" smtClean="0">
                <a:latin typeface="Comic Sans MS" panose="030F0702030302020204" pitchFamily="66" charset="0"/>
              </a:rPr>
              <a:t> de </a:t>
            </a:r>
            <a:r>
              <a:rPr lang="en-GB" sz="3200" dirty="0" err="1" smtClean="0">
                <a:latin typeface="Comic Sans MS" panose="030F0702030302020204" pitchFamily="66" charset="0"/>
              </a:rPr>
              <a:t>l’aphabet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français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11267" name="Picture 3" descr="C:\Users\mbzse\AppData\Local\Microsoft\Windows\Temporary Internet Files\Content.IE5\PW05QY7B\1-les-alpha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66930"/>
            <a:ext cx="7626443" cy="54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725" y="251607"/>
            <a:ext cx="920384" cy="43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1431" y="40466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 smtClean="0">
                <a:latin typeface="Comic Sans MS" panose="030F0702030302020204" pitchFamily="66" charset="0"/>
              </a:rPr>
              <a:t>Dictées</a:t>
            </a:r>
            <a:r>
              <a:rPr lang="en-GB" sz="3200" dirty="0" smtClean="0">
                <a:latin typeface="Comic Sans MS" panose="030F0702030302020204" pitchFamily="66" charset="0"/>
              </a:rPr>
              <a:t> de </a:t>
            </a:r>
            <a:r>
              <a:rPr lang="en-GB" sz="3200" dirty="0" err="1" smtClean="0">
                <a:latin typeface="Comic Sans MS" panose="030F0702030302020204" pitchFamily="66" charset="0"/>
              </a:rPr>
              <a:t>lettres</a:t>
            </a:r>
            <a:r>
              <a:rPr lang="en-GB" sz="3200" dirty="0" smtClean="0">
                <a:latin typeface="Comic Sans MS" panose="030F0702030302020204" pitchFamily="66" charset="0"/>
              </a:rPr>
              <a:t> de </a:t>
            </a:r>
            <a:r>
              <a:rPr lang="en-GB" sz="3200" dirty="0" err="1" smtClean="0">
                <a:latin typeface="Comic Sans MS" panose="030F0702030302020204" pitchFamily="66" charset="0"/>
              </a:rPr>
              <a:t>l’aphabet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12290" name="Picture 2" descr="C:\Users\mbzse\AppData\Local\Microsoft\Windows\Temporary Internet Files\Content.IE5\T7P09VOG\DJI_SeptDoodlers_ABC_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1244202" cy="58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6499" y="2694285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3371" y="3398672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6349" y="3172062"/>
            <a:ext cx="474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28672" y="2935154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7886" y="317206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6" y="3527357"/>
            <a:ext cx="537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f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16101" y="3037933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g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19539" y="2959149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4072" y="3155950"/>
            <a:ext cx="321308" cy="955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65927" y="3054320"/>
            <a:ext cx="4685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18012" y="3522218"/>
            <a:ext cx="516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308304" y="3192881"/>
            <a:ext cx="498600" cy="9481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70070" y="2694285"/>
            <a:ext cx="747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003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4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bzse\AppData\Local\Microsoft\Windows\Temporary Internet Files\Content.IE5\EBMM7O49\alphab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" y="476672"/>
            <a:ext cx="8767917" cy="588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1916832"/>
            <a:ext cx="23762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h</a:t>
            </a:r>
            <a:endParaRPr lang="en-US" sz="1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96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374</TotalTime>
  <Words>371</Words>
  <Application>Microsoft Office PowerPoint</Application>
  <PresentationFormat>On-screen Show (4:3)</PresentationFormat>
  <Paragraphs>161</Paragraphs>
  <Slides>30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Slipstream</vt:lpstr>
      <vt:lpstr>Alphabet practice and games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Playing with numbers</dc:title>
  <dc:creator>SAE</dc:creator>
  <cp:lastModifiedBy>UoN User</cp:lastModifiedBy>
  <cp:revision>94</cp:revision>
  <dcterms:created xsi:type="dcterms:W3CDTF">2016-02-08T12:43:36Z</dcterms:created>
  <dcterms:modified xsi:type="dcterms:W3CDTF">2016-03-07T10:48:26Z</dcterms:modified>
</cp:coreProperties>
</file>