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75" r:id="rId3"/>
    <p:sldId id="309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74" r:id="rId15"/>
    <p:sldId id="286" r:id="rId16"/>
    <p:sldId id="289" r:id="rId17"/>
    <p:sldId id="287" r:id="rId18"/>
    <p:sldId id="288" r:id="rId19"/>
    <p:sldId id="290" r:id="rId20"/>
    <p:sldId id="293" r:id="rId21"/>
    <p:sldId id="292" r:id="rId22"/>
    <p:sldId id="291" r:id="rId23"/>
    <p:sldId id="294" r:id="rId24"/>
    <p:sldId id="296" r:id="rId25"/>
    <p:sldId id="298" r:id="rId26"/>
    <p:sldId id="299" r:id="rId27"/>
    <p:sldId id="314" r:id="rId28"/>
    <p:sldId id="312" r:id="rId29"/>
    <p:sldId id="313" r:id="rId30"/>
    <p:sldId id="310" r:id="rId31"/>
    <p:sldId id="311" r:id="rId32"/>
    <p:sldId id="300" r:id="rId33"/>
    <p:sldId id="304" r:id="rId34"/>
    <p:sldId id="297" r:id="rId35"/>
    <p:sldId id="303" r:id="rId36"/>
    <p:sldId id="301" r:id="rId37"/>
    <p:sldId id="302" r:id="rId38"/>
    <p:sldId id="306" r:id="rId39"/>
    <p:sldId id="305" r:id="rId40"/>
    <p:sldId id="307" r:id="rId41"/>
    <p:sldId id="308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8" autoAdjust="0"/>
    <p:restoredTop sz="94638" autoAdjust="0"/>
  </p:normalViewPr>
  <p:slideViewPr>
    <p:cSldViewPr>
      <p:cViewPr varScale="1">
        <p:scale>
          <a:sx n="84" d="100"/>
          <a:sy n="84" d="100"/>
        </p:scale>
        <p:origin x="1349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33423-B6FA-4C40-8733-C8506EE3B29B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13EF2-0A05-47F8-9098-E4A63ABA2B7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3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King_(playing_card)" TargetMode="External"/><Relationship Id="rId3" Type="http://schemas.openxmlformats.org/officeDocument/2006/relationships/hyperlink" Target="https://en.wikipedia.org/wiki/Playing_cards" TargetMode="External"/><Relationship Id="rId7" Type="http://schemas.openxmlformats.org/officeDocument/2006/relationships/hyperlink" Target="https://en.wikipedia.org/wiki/Queen_(playing_card)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Jack_(playing_card)" TargetMode="External"/><Relationship Id="rId5" Type="http://schemas.openxmlformats.org/officeDocument/2006/relationships/hyperlink" Target="https://en.wikipedia.org/wiki/Face_cards" TargetMode="External"/><Relationship Id="rId4" Type="http://schemas.openxmlformats.org/officeDocument/2006/relationships/hyperlink" Target="https://en.wikipedia.org/wiki/Suit_(cards)" TargetMode="External"/><Relationship Id="rId9" Type="http://schemas.openxmlformats.org/officeDocument/2006/relationships/hyperlink" Target="https://en.wikipedia.org/wiki/Stripped_deck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Teach the numbers to older children</a:t>
            </a:r>
            <a:r>
              <a:rPr lang="en-GB" baseline="0" dirty="0" smtClean="0"/>
              <a:t> using card games.  See next slide.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7600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Clubs</a:t>
            </a:r>
            <a:r>
              <a:rPr lang="en-GB" baseline="0" dirty="0" smtClean="0"/>
              <a:t> – les </a:t>
            </a:r>
            <a:r>
              <a:rPr lang="en-GB" baseline="0" dirty="0" err="1" smtClean="0"/>
              <a:t>trèfles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08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Challenge</a:t>
            </a:r>
            <a:r>
              <a:rPr lang="en-GB" baseline="0" dirty="0" smtClean="0"/>
              <a:t> children to name the cards in French e.g. cinq piques, six piques, sept piques, </a:t>
            </a:r>
            <a:r>
              <a:rPr lang="en-GB" baseline="0" dirty="0" err="1" smtClean="0"/>
              <a:t>neuf</a:t>
            </a:r>
            <a:r>
              <a:rPr lang="en-GB" baseline="0" dirty="0" smtClean="0"/>
              <a:t> piques, as piques.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512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Play SPLAT:</a:t>
            </a:r>
            <a:r>
              <a:rPr lang="en-GB" baseline="0" dirty="0" smtClean="0"/>
              <a:t> Call out a card.  Two children compete to splat the correct card.  E.g. dix </a:t>
            </a:r>
            <a:r>
              <a:rPr lang="en-GB" baseline="0" dirty="0" err="1" smtClean="0"/>
              <a:t>coeurs</a:t>
            </a:r>
            <a:r>
              <a:rPr lang="en-GB" baseline="0" dirty="0" smtClean="0"/>
              <a:t>.  Take away a point if the children get it wrong.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219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carreaux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068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Les </a:t>
            </a:r>
            <a:r>
              <a:rPr lang="en-GB" dirty="0" err="1" smtClean="0"/>
              <a:t>trèfles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528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 valet – valet</a:t>
            </a:r>
            <a:r>
              <a:rPr lang="en-GB" baseline="0" dirty="0" smtClean="0"/>
              <a:t> de pique, valet de </a:t>
            </a:r>
            <a:r>
              <a:rPr lang="en-GB" baseline="0" dirty="0" err="1" smtClean="0"/>
              <a:t>carreau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513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La</a:t>
            </a:r>
            <a:r>
              <a:rPr lang="en-GB" baseline="0" dirty="0" smtClean="0"/>
              <a:t> dame – dame de pique, dame de </a:t>
            </a:r>
            <a:r>
              <a:rPr lang="en-GB" baseline="0" dirty="0" err="1" smtClean="0"/>
              <a:t>carreau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14587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 </a:t>
            </a:r>
            <a:r>
              <a:rPr lang="en-GB" dirty="0" err="1" smtClean="0"/>
              <a:t>roi</a:t>
            </a:r>
            <a:r>
              <a:rPr lang="en-GB" dirty="0" smtClean="0"/>
              <a:t> – Le </a:t>
            </a:r>
            <a:r>
              <a:rPr lang="en-GB" dirty="0" err="1" smtClean="0"/>
              <a:t>roi</a:t>
            </a:r>
            <a:r>
              <a:rPr lang="en-GB" dirty="0" smtClean="0"/>
              <a:t> de pique,</a:t>
            </a:r>
            <a:r>
              <a:rPr lang="en-GB" baseline="0" dirty="0" smtClean="0"/>
              <a:t> le </a:t>
            </a:r>
            <a:r>
              <a:rPr lang="en-GB" baseline="0" dirty="0" err="1" smtClean="0"/>
              <a:t>roi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trèfle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7977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Le </a:t>
            </a:r>
            <a:r>
              <a:rPr lang="en-GB" dirty="0" err="1" smtClean="0"/>
              <a:t>roi</a:t>
            </a:r>
            <a:r>
              <a:rPr lang="en-GB" dirty="0" smtClean="0"/>
              <a:t> – </a:t>
            </a:r>
            <a:r>
              <a:rPr lang="en-GB" dirty="0" err="1" smtClean="0"/>
              <a:t>roi</a:t>
            </a:r>
            <a:r>
              <a:rPr lang="en-GB" dirty="0" smtClean="0"/>
              <a:t> de </a:t>
            </a:r>
            <a:r>
              <a:rPr lang="en-GB" dirty="0" err="1" smtClean="0"/>
              <a:t>carreau</a:t>
            </a:r>
            <a:r>
              <a:rPr lang="en-GB" dirty="0" smtClean="0"/>
              <a:t>, </a:t>
            </a:r>
            <a:r>
              <a:rPr lang="en-GB" dirty="0" err="1" smtClean="0"/>
              <a:t>roi</a:t>
            </a:r>
            <a:r>
              <a:rPr lang="en-GB" dirty="0" smtClean="0"/>
              <a:t> de </a:t>
            </a:r>
            <a:r>
              <a:rPr lang="en-GB" dirty="0" err="1" smtClean="0"/>
              <a:t>coeur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754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Short game:  two teams – first child comes to the front and starts to name the cards.  If she/he</a:t>
            </a:r>
            <a:r>
              <a:rPr lang="en-GB" baseline="0" dirty="0" smtClean="0"/>
              <a:t> gets them all right then the game is finished.  If not, he/she is succeeded by the next child who starts again and then continues until all the cards are named correctly.  </a:t>
            </a:r>
            <a:r>
              <a:rPr lang="en-GB" dirty="0" smtClean="0"/>
              <a:t>Name the cards:  </a:t>
            </a:r>
            <a:r>
              <a:rPr lang="en-GB" dirty="0" err="1" smtClean="0"/>
              <a:t>roi</a:t>
            </a:r>
            <a:r>
              <a:rPr lang="en-GB" dirty="0" smtClean="0"/>
              <a:t> de pique, </a:t>
            </a:r>
            <a:r>
              <a:rPr lang="en-GB" dirty="0" err="1" smtClean="0"/>
              <a:t>roi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trèfle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roi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carreau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roi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coeur</a:t>
            </a:r>
            <a:endParaRPr lang="en-GB" baseline="0" dirty="0" smtClean="0"/>
          </a:p>
          <a:p>
            <a:r>
              <a:rPr lang="en-GB" baseline="0" dirty="0" smtClean="0"/>
              <a:t>As de pique, as de </a:t>
            </a:r>
            <a:r>
              <a:rPr lang="en-GB" baseline="0" dirty="0" err="1" smtClean="0"/>
              <a:t>trèfle</a:t>
            </a:r>
            <a:r>
              <a:rPr lang="en-GB" baseline="0" dirty="0" smtClean="0"/>
              <a:t>, as de </a:t>
            </a:r>
            <a:r>
              <a:rPr lang="en-GB" baseline="0" dirty="0" err="1" smtClean="0"/>
              <a:t>carreau</a:t>
            </a:r>
            <a:r>
              <a:rPr lang="en-GB" baseline="0" dirty="0" smtClean="0"/>
              <a:t>, as de </a:t>
            </a:r>
            <a:r>
              <a:rPr lang="en-GB" baseline="0" dirty="0" err="1" smtClean="0"/>
              <a:t>coeur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964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French playing cards</a:t>
            </a:r>
            <a:r>
              <a:rPr lang="en-GB" dirty="0" smtClean="0"/>
              <a:t> (</a:t>
            </a:r>
            <a:r>
              <a:rPr lang="en-GB" i="1" dirty="0" err="1" smtClean="0"/>
              <a:t>jeu</a:t>
            </a:r>
            <a:r>
              <a:rPr lang="en-GB" i="1" dirty="0" smtClean="0"/>
              <a:t> de </a:t>
            </a:r>
            <a:r>
              <a:rPr lang="en-GB" i="1" dirty="0" err="1" smtClean="0"/>
              <a:t>cartes</a:t>
            </a:r>
            <a:r>
              <a:rPr lang="en-GB" dirty="0" smtClean="0"/>
              <a:t>) are </a:t>
            </a:r>
            <a:r>
              <a:rPr lang="en-GB" dirty="0" smtClean="0">
                <a:hlinkClick r:id="rId3" tooltip="Playing cards"/>
              </a:rPr>
              <a:t>cards</a:t>
            </a:r>
            <a:r>
              <a:rPr lang="en-GB" dirty="0" smtClean="0"/>
              <a:t> that use the French </a:t>
            </a:r>
            <a:r>
              <a:rPr lang="en-GB" dirty="0" smtClean="0">
                <a:hlinkClick r:id="rId4" tooltip="Suit (cards)"/>
              </a:rPr>
              <a:t>suits</a:t>
            </a:r>
            <a:r>
              <a:rPr lang="en-GB" dirty="0" smtClean="0"/>
              <a:t> of </a:t>
            </a:r>
            <a:r>
              <a:rPr lang="en-GB" i="1" dirty="0" err="1" smtClean="0"/>
              <a:t>trèfles</a:t>
            </a:r>
            <a:r>
              <a:rPr lang="en-GB" dirty="0" smtClean="0"/>
              <a:t> (clovers or clubs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♣</a:t>
            </a:r>
            <a:r>
              <a:rPr lang="en-GB" dirty="0" smtClean="0"/>
              <a:t>), </a:t>
            </a:r>
            <a:r>
              <a:rPr lang="en-GB" i="1" dirty="0" err="1" smtClean="0"/>
              <a:t>carreaux</a:t>
            </a:r>
            <a:r>
              <a:rPr lang="en-GB" dirty="0" smtClean="0"/>
              <a:t> (tiles or diamonds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♦</a:t>
            </a:r>
            <a:r>
              <a:rPr lang="en-GB" dirty="0" smtClean="0"/>
              <a:t>), </a:t>
            </a:r>
            <a:r>
              <a:rPr lang="en-GB" i="1" dirty="0" err="1" smtClean="0"/>
              <a:t>cœurs</a:t>
            </a:r>
            <a:r>
              <a:rPr lang="en-GB" dirty="0" smtClean="0"/>
              <a:t> (hearts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♥</a:t>
            </a:r>
            <a:r>
              <a:rPr lang="en-GB" dirty="0" smtClean="0"/>
              <a:t>), and </a:t>
            </a:r>
            <a:r>
              <a:rPr lang="en-GB" i="1" dirty="0" smtClean="0"/>
              <a:t>piques</a:t>
            </a:r>
            <a:r>
              <a:rPr lang="en-GB" dirty="0" smtClean="0"/>
              <a:t> (pikes or spades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♠</a:t>
            </a:r>
            <a:r>
              <a:rPr lang="en-GB" dirty="0" smtClean="0"/>
              <a:t>). Each suit contains three </a:t>
            </a:r>
            <a:r>
              <a:rPr lang="en-GB" dirty="0" smtClean="0">
                <a:hlinkClick r:id="rId5" tooltip="Face cards"/>
              </a:rPr>
              <a:t>face cards</a:t>
            </a:r>
            <a:r>
              <a:rPr lang="en-GB" dirty="0" smtClean="0"/>
              <a:t>; the </a:t>
            </a:r>
            <a:r>
              <a:rPr lang="en-GB" i="1" dirty="0" smtClean="0"/>
              <a:t>Valet</a:t>
            </a:r>
            <a:r>
              <a:rPr lang="en-GB" dirty="0" smtClean="0"/>
              <a:t> (</a:t>
            </a:r>
            <a:r>
              <a:rPr lang="en-GB" dirty="0" smtClean="0">
                <a:hlinkClick r:id="rId6" tooltip="Jack (playing card)"/>
              </a:rPr>
              <a:t>Knave or Jack</a:t>
            </a:r>
            <a:r>
              <a:rPr lang="en-GB" dirty="0" smtClean="0"/>
              <a:t>), the </a:t>
            </a:r>
            <a:r>
              <a:rPr lang="en-GB" i="1" dirty="0" smtClean="0"/>
              <a:t>Dame</a:t>
            </a:r>
            <a:r>
              <a:rPr lang="en-GB" dirty="0" smtClean="0"/>
              <a:t> (</a:t>
            </a:r>
            <a:r>
              <a:rPr lang="en-GB" dirty="0" smtClean="0">
                <a:hlinkClick r:id="rId7" tooltip="Queen (playing card)"/>
              </a:rPr>
              <a:t>Lady or Queen</a:t>
            </a:r>
            <a:r>
              <a:rPr lang="en-GB" dirty="0" smtClean="0"/>
              <a:t>), and the </a:t>
            </a:r>
            <a:r>
              <a:rPr lang="en-GB" i="1" dirty="0" err="1" smtClean="0"/>
              <a:t>Roi</a:t>
            </a:r>
            <a:r>
              <a:rPr lang="en-GB" dirty="0" smtClean="0"/>
              <a:t> (</a:t>
            </a:r>
            <a:r>
              <a:rPr lang="en-GB" dirty="0" smtClean="0">
                <a:hlinkClick r:id="rId8" tooltip="King (playing card)"/>
              </a:rPr>
              <a:t>King</a:t>
            </a:r>
            <a:r>
              <a:rPr lang="en-GB" dirty="0" smtClean="0"/>
              <a:t>). Aside from these aspects, decks can include a wide variety of regional and national patterns which often have </a:t>
            </a:r>
            <a:r>
              <a:rPr lang="en-GB" dirty="0" smtClean="0">
                <a:hlinkClick r:id="rId9" tooltip="Stripped deck"/>
              </a:rPr>
              <a:t>different deck sizes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0921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Name the cards:  </a:t>
            </a:r>
            <a:r>
              <a:rPr lang="en-GB" dirty="0" err="1" smtClean="0"/>
              <a:t>roi</a:t>
            </a:r>
            <a:r>
              <a:rPr lang="en-GB" dirty="0" smtClean="0"/>
              <a:t> de pique, as de </a:t>
            </a:r>
            <a:r>
              <a:rPr lang="en-GB" dirty="0" err="1" smtClean="0"/>
              <a:t>coeur</a:t>
            </a:r>
            <a:r>
              <a:rPr lang="en-GB" dirty="0" smtClean="0"/>
              <a:t>,</a:t>
            </a:r>
            <a:r>
              <a:rPr lang="en-GB" baseline="0" dirty="0" smtClean="0"/>
              <a:t> valet de </a:t>
            </a:r>
            <a:r>
              <a:rPr lang="en-GB" baseline="0" dirty="0" err="1" smtClean="0"/>
              <a:t>carreau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huit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coeur</a:t>
            </a:r>
            <a:r>
              <a:rPr lang="en-GB" baseline="0" dirty="0" smtClean="0"/>
              <a:t>, cinq de </a:t>
            </a:r>
            <a:r>
              <a:rPr lang="en-GB" baseline="0" dirty="0" err="1" smtClean="0"/>
              <a:t>coeur</a:t>
            </a:r>
            <a:r>
              <a:rPr lang="en-GB" baseline="0" dirty="0" smtClean="0"/>
              <a:t>, dame de pique, </a:t>
            </a:r>
            <a:r>
              <a:rPr lang="en-GB" baseline="0" dirty="0" err="1" smtClean="0"/>
              <a:t>deux</a:t>
            </a:r>
            <a:r>
              <a:rPr lang="en-GB" baseline="0" dirty="0" smtClean="0"/>
              <a:t> de pique, </a:t>
            </a:r>
            <a:r>
              <a:rPr lang="en-GB" baseline="0" dirty="0" err="1" smtClean="0"/>
              <a:t>neuf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trèfle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964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These could be made into a game of snap with the Alice</a:t>
            </a:r>
            <a:r>
              <a:rPr lang="en-GB" baseline="0" dirty="0" smtClean="0"/>
              <a:t> cards as either just part of the fun or having a face value of different quantities. </a:t>
            </a:r>
            <a:r>
              <a:rPr lang="en-GB" baseline="0" dirty="0" err="1" smtClean="0"/>
              <a:t>E.g</a:t>
            </a:r>
            <a:r>
              <a:rPr lang="en-GB" baseline="0" dirty="0" smtClean="0"/>
              <a:t>  Alice Drink Me = 8; Alice captured = 10; Alice on her own = 7 and so on.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917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Introduce</a:t>
            </a:r>
            <a:r>
              <a:rPr lang="en-GB" baseline="0" dirty="0" smtClean="0"/>
              <a:t> as 1 (and then as an ace – </a:t>
            </a:r>
            <a:r>
              <a:rPr lang="en-GB" baseline="0" dirty="0" err="1" smtClean="0"/>
              <a:t>l’as</a:t>
            </a:r>
            <a:r>
              <a:rPr lang="en-GB" baseline="0" dirty="0" smtClean="0"/>
              <a:t>) as de </a:t>
            </a:r>
            <a:r>
              <a:rPr lang="en-GB" baseline="0" dirty="0" err="1" smtClean="0"/>
              <a:t>coeur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024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Deux</a:t>
            </a:r>
            <a:r>
              <a:rPr lang="en-GB" dirty="0" smtClean="0"/>
              <a:t> – </a:t>
            </a:r>
            <a:r>
              <a:rPr lang="en-GB" dirty="0" err="1" smtClean="0"/>
              <a:t>deux</a:t>
            </a:r>
            <a:r>
              <a:rPr lang="en-GB" dirty="0" smtClean="0"/>
              <a:t> de pique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67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Trois</a:t>
            </a:r>
            <a:r>
              <a:rPr lang="en-GB" baseline="0" dirty="0" smtClean="0"/>
              <a:t> – trois de </a:t>
            </a:r>
            <a:r>
              <a:rPr lang="en-GB" baseline="0" dirty="0" err="1" smtClean="0"/>
              <a:t>trèfle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919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 an extra dimension</a:t>
            </a:r>
            <a:r>
              <a:rPr lang="en-GB" baseline="0" dirty="0" smtClean="0"/>
              <a:t> for older children they can be taught the French for the suits of cards and play any card game but with French substituted for English.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85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Spades – Les piques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43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Hearts – les </a:t>
            </a:r>
            <a:r>
              <a:rPr lang="en-GB" dirty="0" err="1" smtClean="0"/>
              <a:t>coeurs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329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Diamonds – les </a:t>
            </a:r>
            <a:r>
              <a:rPr lang="en-GB" dirty="0" err="1" smtClean="0"/>
              <a:t>carreaux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13EF2-0A05-47F8-9098-E4A63ABA2B73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692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06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105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13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71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252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048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63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43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788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946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0835-9632-4A9D-A10C-70D673CAF850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267D4-B237-4A27-9773-72EE3AC70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84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2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12" Type="http://schemas.openxmlformats.org/officeDocument/2006/relationships/image" Target="../media/image1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2.png"/><Relationship Id="rId10" Type="http://schemas.openxmlformats.org/officeDocument/2006/relationships/image" Target="../media/image42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1cSjVrzqDQ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6.png"/><Relationship Id="rId12" Type="http://schemas.openxmlformats.org/officeDocument/2006/relationships/image" Target="../media/image32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12" Type="http://schemas.openxmlformats.org/officeDocument/2006/relationships/image" Target="../media/image13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2.png"/><Relationship Id="rId11" Type="http://schemas.openxmlformats.org/officeDocument/2006/relationships/image" Target="../media/image32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7.png"/><Relationship Id="rId12" Type="http://schemas.openxmlformats.org/officeDocument/2006/relationships/image" Target="../media/image13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6.png"/><Relationship Id="rId11" Type="http://schemas.openxmlformats.org/officeDocument/2006/relationships/image" Target="../media/image32.png"/><Relationship Id="rId5" Type="http://schemas.openxmlformats.org/officeDocument/2006/relationships/image" Target="../media/image38.png"/><Relationship Id="rId10" Type="http://schemas.openxmlformats.org/officeDocument/2006/relationships/image" Target="../media/image60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11" Type="http://schemas.openxmlformats.org/officeDocument/2006/relationships/image" Target="../media/image32.png"/><Relationship Id="rId5" Type="http://schemas.openxmlformats.org/officeDocument/2006/relationships/image" Target="../media/image71.png"/><Relationship Id="rId10" Type="http://schemas.openxmlformats.org/officeDocument/2006/relationships/image" Target="../media/image75.jpeg"/><Relationship Id="rId4" Type="http://schemas.openxmlformats.org/officeDocument/2006/relationships/image" Target="../media/image70.png"/><Relationship Id="rId9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11" Type="http://schemas.openxmlformats.org/officeDocument/2006/relationships/image" Target="../media/image32.png"/><Relationship Id="rId5" Type="http://schemas.openxmlformats.org/officeDocument/2006/relationships/image" Target="../media/image76.png"/><Relationship Id="rId10" Type="http://schemas.openxmlformats.org/officeDocument/2006/relationships/image" Target="../media/image62.png"/><Relationship Id="rId4" Type="http://schemas.openxmlformats.org/officeDocument/2006/relationships/image" Target="../media/image73.png"/><Relationship Id="rId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youtube.com/watch?v=vq9lrlU-42Q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8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9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gif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6076" y="476672"/>
            <a:ext cx="7739042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Revising Numbers 1 – 10</a:t>
            </a:r>
            <a:br>
              <a:rPr lang="en-GB" dirty="0" smtClean="0"/>
            </a:br>
            <a:r>
              <a:rPr lang="en-GB" dirty="0" smtClean="0"/>
              <a:t>Years 4 - 6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5776" y="1988840"/>
            <a:ext cx="4317882" cy="394481"/>
          </a:xfrm>
        </p:spPr>
        <p:txBody>
          <a:bodyPr>
            <a:normAutofit/>
          </a:bodyPr>
          <a:lstStyle/>
          <a:p>
            <a:r>
              <a:rPr lang="en-GB" sz="1600" dirty="0" smtClean="0"/>
              <a:t>Par Madame English</a:t>
            </a:r>
            <a:endParaRPr lang="en-GB" sz="1600" dirty="0"/>
          </a:p>
        </p:txBody>
      </p:sp>
      <p:pic>
        <p:nvPicPr>
          <p:cNvPr id="6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4904"/>
            <a:ext cx="2871396" cy="383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85184"/>
            <a:ext cx="1792726" cy="14661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274950"/>
            <a:ext cx="16192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3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bzse\AppData\Local\Microsoft\Windows\Temporary Internet Files\Content.IE5\NTSJ8XYF\Playing_card_spade_7-turnierbild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69" y="0"/>
            <a:ext cx="54850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1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bzse\AppData\Local\Microsoft\Windows\Temporary Internet Files\Content.IE5\EBMM7O49\Playing_card_spade_8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86" y="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7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mbzse\AppData\Local\Microsoft\Windows\Temporary Internet Files\Content.IE5\PW05QY7B\Playing_card_diamond_9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86" y="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mbzse\AppData\Local\Microsoft\Windows\Temporary Internet Files\Content.IE5\PW05QY7B\Playing_card_diamond_9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86" y="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5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mbzse\AppData\Local\Microsoft\Windows\Temporary Internet Files\Content.IE5\3HP5GVUC\Playing_card_diamond_10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86" y="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8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bzse\AppData\Local\Microsoft\Windows\Temporary Internet Files\Content.IE5\WZRYZAAU\10_of_spades_-_David_Bellot.sv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532" y="3789041"/>
            <a:ext cx="1548852" cy="22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3HP5GVUC\Playing_card_diamond_10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1733677" cy="216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bzse\AppData\Local\Microsoft\Windows\Temporary Internet Files\Content.IE5\NTSJ8XYF\1024px-French_suits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2094161" cy="209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bzse\AppData\Local\Microsoft\Windows\Temporary Internet Files\Content.IE5\WZRYZAAU\15528-illustration-of-a-ten-of-clubs-playing-card-pv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96223"/>
            <a:ext cx="1734821" cy="235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bzse\AppData\Local\Microsoft\Windows\Temporary Internet Files\Content.IE5\UVAHEWGG\1024px-10_playing_cards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5181"/>
            <a:ext cx="3701975" cy="246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bzse\AppData\Local\Microsoft\Windows\Temporary Internet Files\Content.IE5\PW05QY7B\428px-Cards-10-Heart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61" y="3789040"/>
            <a:ext cx="1649623" cy="230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05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NTSJ8XYF\1024px-French_suits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mbzse\AppData\Local\Microsoft\Windows\Temporary Internet Files\Content.IE5\2L64SSYR\outlinedspade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836712"/>
            <a:ext cx="4748076" cy="47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6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NTSJ8XYF\1024px-French_suits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mbzse\AppData\Local\Microsoft\Windows\Temporary Internet Files\Content.IE5\H7PFX7Y2\heart-48942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8"/>
            <a:ext cx="347663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NTSJ8XYF\1024px-French_suits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mbzse\AppData\Local\Microsoft\Windows\Temporary Internet Files\Content.IE5\NTSJ8XYF\outlineddiamond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3291825" cy="386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NTSJ8XYF\1024px-French_suits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43TBXCZ1\outlinedclub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18710"/>
            <a:ext cx="4500500" cy="45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3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mbzse\AppData\Local\Microsoft\Windows\Temporary Internet Files\Content.IE5\NTSJ8XYF\large-White-deck-7-of-spades-166.6-11663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042" y="4221088"/>
            <a:ext cx="1717348" cy="233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mbzse\AppData\Local\Microsoft\Windows\Temporary Internet Files\Content.IE5\43TBXCZ1\thumb-White-deck-9-of-spades-0-11671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08054"/>
            <a:ext cx="1836184" cy="249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Users\mbzse\AppData\Local\Microsoft\Windows\Temporary Internet Files\Content.IE5\NTSJ8XYF\Cards-6-Spade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39335"/>
            <a:ext cx="2038343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mbzse\AppData\Local\Microsoft\Windows\Temporary Internet Files\Content.IE5\2L64SSYR\outlinedspade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C:\Users\mbzse\AppData\Local\Microsoft\Windows\Temporary Internet Files\Content.IE5\NTSJ8XYF\Playing_card_spade_A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92" y="4005064"/>
            <a:ext cx="1648276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C:\Users\mbzse\AppData\Local\Microsoft\Windows\Temporary Internet Files\Content.IE5\UVAHEWGG\15494-illustration-of-a-five-of-spades-playing-card-pv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918" y="844378"/>
            <a:ext cx="1022219" cy="138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Links to video aids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ensure these are suitable for your children.</a:t>
            </a:r>
            <a:endParaRPr lang="en-GB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494116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www.youtube.com/watch?v=01cSjVrzqDQ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777880" y="4941167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Song – Numbers to 10 up to year 3</a:t>
            </a:r>
            <a:endParaRPr lang="en-GB" dirty="0"/>
          </a:p>
        </p:txBody>
      </p:sp>
      <p:pic>
        <p:nvPicPr>
          <p:cNvPr id="1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276872"/>
            <a:ext cx="1728192" cy="230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3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bzse\AppData\Local\Microsoft\Windows\Temporary Internet Files\Content.IE5\3HP5GVUC\Playing_card_heart_A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28" y="4620509"/>
            <a:ext cx="1533091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mbzse\AppData\Local\Microsoft\Windows\Temporary Internet Files\Content.IE5\EBMM7O49\15506-illustration-of-a-six-of-hearts-playing-card-pv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55769"/>
            <a:ext cx="1730943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mbzse\AppData\Local\Microsoft\Windows\Temporary Internet Files\Content.IE5\H7PFX7Y2\heart-48942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08" y="836712"/>
            <a:ext cx="180785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mbzse\AppData\Local\Microsoft\Windows\Temporary Internet Files\Content.IE5\PW05QY7B\Playing_card_heart_5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28" y="476672"/>
            <a:ext cx="120943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mbzse\AppData\Local\Microsoft\Windows\Temporary Internet Files\Content.IE5\EBMM7O49\Playing_card_heart_10.sv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153246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mbzse\AppData\Local\Microsoft\Windows\Temporary Internet Files\Content.IE5\43TBXCZ1\Playing_card_heart_4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609" y="1074883"/>
            <a:ext cx="1882755" cy="235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mbzse\AppData\Local\Microsoft\Windows\Temporary Internet Files\Content.IE5\QZSOZJ0H\15510-illustration-of-a-two-of-hearts-playing-card-pv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538" y="2181879"/>
            <a:ext cx="1837072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mbzse\AppData\Local\Microsoft\Windows\Temporary Internet Files\Content.IE5\NTSJ8XYF\15524-illustration-of-an-ace-of-diamonds-playing-card-pv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217" y="3356992"/>
            <a:ext cx="167787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mbzse\AppData\Local\Microsoft\Windows\Temporary Internet Files\Content.IE5\43TBXCZ1\Playing_card_diamond_9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20" y="4149080"/>
            <a:ext cx="1832004" cy="22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mbzse\AppData\Local\Microsoft\Windows\Temporary Internet Files\Content.IE5\UVAHEWGG\15517-illustration-of-an-eight-of-diamonds-playing-card-pv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83520"/>
            <a:ext cx="167787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mbzse\AppData\Local\Microsoft\Windows\Temporary Internet Files\Content.IE5\NTSJ8XYF\outlineddiamond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26" y="332656"/>
            <a:ext cx="2248392" cy="263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mbzse\AppData\Local\Microsoft\Windows\Temporary Internet Files\Content.IE5\43TBXCZ1\75px-Playing_card_diamond_5.sv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44824"/>
            <a:ext cx="714375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mbzse\AppData\Local\Microsoft\Windows\Temporary Internet Files\Content.IE5\UVAHEWGG\Playing_card_diamond_6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061"/>
            <a:ext cx="1878434" cy="234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9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bzse\AppData\Local\Microsoft\Windows\Temporary Internet Files\Content.IE5\43TBXCZ1\outlinedclub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mbzse\AppData\Local\Microsoft\Windows\Temporary Internet Files\Content.IE5\NTSJ8XYF\15535-illustration-of-a-three-of-clubs-playing-card-pv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4664"/>
            <a:ext cx="1606611" cy="218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mbzse\AppData\Local\Microsoft\Windows\Temporary Internet Files\Content.IE5\3HP5GVUC\15537-illustration-of-an-ace-of-clubs-playing-card-pv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05384"/>
            <a:ext cx="212257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mbzse\AppData\Local\Microsoft\Windows\Temporary Internet Files\Content.IE5\QRK45OD6\731px-Cards-4-Club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495" y="3789040"/>
            <a:ext cx="1676788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mbzse\AppData\Local\Microsoft\Windows\Temporary Internet Files\Content.IE5\QZSOZJ0H\15530-illustration-of-an-eight-of-clubs-playing-card-pv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194320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mbzse\AppData\Local\Microsoft\Windows\Temporary Internet Files\Content.IE5\43TBXCZ1\Playing_card_club_5.svg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349" y="4581128"/>
            <a:ext cx="1537117" cy="192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bzse\AppData\Local\Microsoft\Windows\Temporary Internet Files\Content.IE5\UVAHEWGG\Playing_card_spade_J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56" y="1340768"/>
            <a:ext cx="337604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bzse\AppData\Local\Microsoft\Windows\Temporary Internet Files\Content.IE5\3HP5GVUC\Poker-sm-234-Jd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90159"/>
            <a:ext cx="2979783" cy="417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bzse\AppData\Local\Microsoft\Windows\Temporary Internet Files\Content.IE5\43TBXCZ1\White-deck-Queen-of-spades-11688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3600400" cy="489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bzse\AppData\Local\Microsoft\Windows\Temporary Internet Files\Content.IE5\EBMM7O49\Poker-sm-233-Qd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01713"/>
            <a:ext cx="3257528" cy="45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5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bzse\AppData\Local\Microsoft\Windows\Temporary Internet Files\Content.IE5\NTSJ8XYF\King_of_clubs2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38772"/>
            <a:ext cx="3255708" cy="472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mbzse\AppData\Local\Microsoft\Windows\Temporary Internet Files\Content.IE5\43TBXCZ1\poker-sm-212-ks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3456384" cy="483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4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bzse\AppData\Local\Microsoft\Windows\Temporary Internet Files\Content.IE5\QRK45OD6\1395639439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3351490" cy="452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bzse\AppData\Local\Microsoft\Windows\Temporary Internet Files\Content.IE5\QZSOZJ0H\150px-Poker-sm-222-Kh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643" y="1052736"/>
            <a:ext cx="3168352" cy="443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6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203134"/>
            <a:ext cx="5987008" cy="1143000"/>
          </a:xfrm>
          <a:solidFill>
            <a:srgbClr val="FFC000"/>
          </a:solidFill>
        </p:spPr>
        <p:txBody>
          <a:bodyPr/>
          <a:lstStyle/>
          <a:p>
            <a:r>
              <a:rPr lang="en-GB" dirty="0" smtClean="0"/>
              <a:t>Name that card!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55576" y="3552110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Short game:  two teams – first child </a:t>
            </a:r>
            <a:r>
              <a:rPr lang="en-GB" sz="2800" dirty="0" smtClean="0">
                <a:latin typeface="Comic Sans MS" panose="030F0702030302020204" pitchFamily="66" charset="0"/>
              </a:rPr>
              <a:t>from Team A comes </a:t>
            </a:r>
            <a:r>
              <a:rPr lang="en-GB" sz="2800" dirty="0">
                <a:latin typeface="Comic Sans MS" panose="030F0702030302020204" pitchFamily="66" charset="0"/>
              </a:rPr>
              <a:t>to the front and starts to name the cards.  If she/he gets them all right then the game is finished.  If not, he/she is succeeded by the </a:t>
            </a:r>
            <a:r>
              <a:rPr lang="en-GB" sz="2800" dirty="0" smtClean="0">
                <a:latin typeface="Comic Sans MS" panose="030F0702030302020204" pitchFamily="66" charset="0"/>
              </a:rPr>
              <a:t>first child from Team B </a:t>
            </a:r>
            <a:r>
              <a:rPr lang="en-GB" sz="2800" dirty="0">
                <a:latin typeface="Comic Sans MS" panose="030F0702030302020204" pitchFamily="66" charset="0"/>
              </a:rPr>
              <a:t>who starts again and then continues until all the cards are named correctly.  </a:t>
            </a:r>
          </a:p>
        </p:txBody>
      </p:sp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4663"/>
            <a:ext cx="2050676" cy="273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14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Win points for your team:</a:t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>Name that card (</a:t>
            </a:r>
            <a:r>
              <a:rPr lang="en-GB" dirty="0" err="1" smtClean="0">
                <a:latin typeface="Comic Sans MS" panose="030F0702030302020204" pitchFamily="66" charset="0"/>
              </a:rPr>
              <a:t>en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français</a:t>
            </a:r>
            <a:r>
              <a:rPr lang="en-GB" dirty="0" smtClean="0">
                <a:latin typeface="Comic Sans MS" panose="030F0702030302020204" pitchFamily="66" charset="0"/>
              </a:rPr>
              <a:t>)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" name="Picture 4" descr="C:\Users\mbzse\AppData\Local\Microsoft\Windows\Temporary Internet Files\Content.IE5\43TBXCZ1\poker-sm-212-k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1141841" cy="159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NTSJ8XYF\King_of_clubs2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1141643" cy="165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QRK45OD6\1395639439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72816"/>
            <a:ext cx="1537274" cy="20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bzse\AppData\Local\Microsoft\Windows\Temporary Internet Files\Content.IE5\QZSOZJ0H\150px-Poker-sm-222-Kh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114" y="1844824"/>
            <a:ext cx="1399012" cy="195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bzse\AppData\Local\Microsoft\Windows\Temporary Internet Files\Content.IE5\PW05QY7B\819px-Playing_card_club_A.svg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93096"/>
            <a:ext cx="1302722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bzse\AppData\Local\Microsoft\Windows\Temporary Internet Files\Content.IE5\T7P09VOG\ace-of-hearts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894" y="4293096"/>
            <a:ext cx="1294232" cy="175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bzse\AppData\Local\Microsoft\Windows\Temporary Internet Files\Content.IE5\3HP5GVUC\Playing_card_spade_A.sv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68" y="4232244"/>
            <a:ext cx="1351392" cy="168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bzse\AppData\Local\Microsoft\Windows\Temporary Internet Files\Content.IE5\WZRYZAAU\the_ace_of_diamonds_by_omegalpha-d4blq3a-752x1024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240" y="4077072"/>
            <a:ext cx="1724959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046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3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Win points for your team:</a:t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>Name that card (</a:t>
            </a:r>
            <a:r>
              <a:rPr lang="en-GB" dirty="0" err="1" smtClean="0">
                <a:latin typeface="Comic Sans MS" panose="030F0702030302020204" pitchFamily="66" charset="0"/>
              </a:rPr>
              <a:t>en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latin typeface="Comic Sans MS" panose="030F0702030302020204" pitchFamily="66" charset="0"/>
              </a:rPr>
              <a:t>français</a:t>
            </a:r>
            <a:r>
              <a:rPr lang="en-GB" dirty="0" smtClean="0">
                <a:latin typeface="Comic Sans MS" panose="030F0702030302020204" pitchFamily="66" charset="0"/>
              </a:rPr>
              <a:t>)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" name="Picture 4" descr="C:\Users\mbzse\AppData\Local\Microsoft\Windows\Temporary Internet Files\Content.IE5\43TBXCZ1\poker-sm-212-k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1141841" cy="159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bzse\AppData\Local\Microsoft\Windows\Temporary Internet Files\Content.IE5\T7P09VOG\ace-of-hearts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254" y="1797303"/>
            <a:ext cx="1294232" cy="175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mbzse\AppData\Local\Microsoft\Windows\Temporary Internet Files\Content.IE5\EBMM7O49\747px-Cards-8-Heart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458" y="1685697"/>
            <a:ext cx="1266055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bzse\AppData\Local\Microsoft\Windows\Temporary Internet Files\Content.IE5\WZRYZAAU\343px-Cards-5-Heart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25632"/>
            <a:ext cx="1227631" cy="171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bzse\AppData\Local\Microsoft\Windows\Temporary Internet Files\Content.IE5\PW05QY7B\15497-illustration-of-a-two-of-spades-playing-card-pv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581" y="4307605"/>
            <a:ext cx="1364538" cy="185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bzse\AppData\Local\Microsoft\Windows\Temporary Internet Files\Content.IE5\43TBXCZ1\Cards-9-Club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458" y="4370216"/>
            <a:ext cx="1569131" cy="167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bzse\AppData\Local\Microsoft\Windows\Temporary Internet Files\Content.IE5\43TBXCZ1\White-deck-Queen-of-spades-11688-large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370216"/>
            <a:ext cx="1296144" cy="176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mbzse\AppData\Local\Microsoft\Windows\Temporary Internet Files\Content.IE5\3HP5GVUC\Poker-sm-234-Jd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871" y="1734415"/>
            <a:ext cx="1438606" cy="20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531" y="4046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3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473" y="332656"/>
            <a:ext cx="8229600" cy="11430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latin typeface="Comic Sans MS" panose="030F0702030302020204" pitchFamily="66" charset="0"/>
              </a:rPr>
              <a:t>Card games to encourage speaking and teach lower numbers to older children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71196"/>
            <a:ext cx="1435698" cy="191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769687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Vocabulary:</a:t>
            </a:r>
          </a:p>
          <a:p>
            <a:r>
              <a:rPr lang="en-GB" sz="2800" dirty="0" smtClean="0">
                <a:latin typeface="Comic Sans MS" pitchFamily="66" charset="0"/>
              </a:rPr>
              <a:t>Hearts		les </a:t>
            </a:r>
            <a:r>
              <a:rPr lang="en-GB" sz="2800" dirty="0" err="1" smtClean="0">
                <a:latin typeface="Comic Sans MS" pitchFamily="66" charset="0"/>
              </a:rPr>
              <a:t>coeurs</a:t>
            </a:r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Diamonds		les </a:t>
            </a:r>
            <a:r>
              <a:rPr lang="en-GB" sz="2800" dirty="0" err="1" smtClean="0">
                <a:latin typeface="Comic Sans MS" pitchFamily="66" charset="0"/>
              </a:rPr>
              <a:t>carreaux</a:t>
            </a:r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Clubs			les </a:t>
            </a:r>
            <a:r>
              <a:rPr lang="en-GB" sz="2800" dirty="0" err="1" smtClean="0">
                <a:latin typeface="Comic Sans MS" pitchFamily="66" charset="0"/>
              </a:rPr>
              <a:t>trèfles</a:t>
            </a:r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Spades		les piques</a:t>
            </a:r>
          </a:p>
          <a:p>
            <a:r>
              <a:rPr lang="en-GB" sz="2800" dirty="0" smtClean="0">
                <a:latin typeface="Comic Sans MS" pitchFamily="66" charset="0"/>
              </a:rPr>
              <a:t>Jack			le valet</a:t>
            </a:r>
          </a:p>
          <a:p>
            <a:r>
              <a:rPr lang="en-GB" sz="2800" dirty="0" smtClean="0">
                <a:latin typeface="Comic Sans MS" pitchFamily="66" charset="0"/>
              </a:rPr>
              <a:t>Queen		la dame</a:t>
            </a:r>
          </a:p>
          <a:p>
            <a:r>
              <a:rPr lang="en-GB" sz="2800" dirty="0" smtClean="0">
                <a:latin typeface="Comic Sans MS" pitchFamily="66" charset="0"/>
              </a:rPr>
              <a:t>King			le </a:t>
            </a:r>
            <a:r>
              <a:rPr lang="en-GB" sz="2800" dirty="0" err="1" smtClean="0">
                <a:latin typeface="Comic Sans MS" pitchFamily="66" charset="0"/>
              </a:rPr>
              <a:t>roi</a:t>
            </a:r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Ace			</a:t>
            </a:r>
            <a:r>
              <a:rPr lang="en-GB" sz="2800" dirty="0" err="1" smtClean="0">
                <a:latin typeface="Comic Sans MS" pitchFamily="66" charset="0"/>
              </a:rPr>
              <a:t>l’as</a:t>
            </a:r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E.g. Valet de </a:t>
            </a:r>
            <a:r>
              <a:rPr lang="en-GB" sz="2800" dirty="0" err="1" smtClean="0">
                <a:latin typeface="Comic Sans MS" pitchFamily="66" charset="0"/>
              </a:rPr>
              <a:t>coeur</a:t>
            </a:r>
            <a:r>
              <a:rPr lang="en-GB" sz="2800" dirty="0" smtClean="0">
                <a:latin typeface="Comic Sans MS" pitchFamily="66" charset="0"/>
              </a:rPr>
              <a:t>, </a:t>
            </a:r>
            <a:r>
              <a:rPr lang="en-GB" sz="2800" dirty="0" err="1" smtClean="0">
                <a:latin typeface="Comic Sans MS" pitchFamily="66" charset="0"/>
              </a:rPr>
              <a:t>roi</a:t>
            </a:r>
            <a:r>
              <a:rPr lang="en-GB" sz="2800" dirty="0" smtClean="0">
                <a:latin typeface="Comic Sans MS" pitchFamily="66" charset="0"/>
              </a:rPr>
              <a:t> de pique.</a:t>
            </a:r>
            <a:endParaRPr lang="en-GB" sz="2800" dirty="0">
              <a:latin typeface="Comic Sans MS" pitchFamily="66" charset="0"/>
            </a:endParaRPr>
          </a:p>
        </p:txBody>
      </p:sp>
      <p:pic>
        <p:nvPicPr>
          <p:cNvPr id="1026" name="Picture 2" descr="C:\Users\mbzse\AppData\Local\Microsoft\Windows\Temporary Internet Files\Content.IE5\PW05QY7B\16126-illustration-of-a-red-heart-pv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21905"/>
            <a:ext cx="346801" cy="32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bzse\AppData\Local\Microsoft\Windows\Temporary Internet Files\Content.IE5\PW05QY7B\600px-Emblem-diamond.svg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13759" y="2668765"/>
            <a:ext cx="518863" cy="51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bzse\AppData\Local\Microsoft\Windows\Temporary Internet Files\Content.IE5\WZRYZAAU\SuitClubs.svg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36331" y="3164556"/>
            <a:ext cx="319628" cy="34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bzse\AppData\Local\Microsoft\Windows\Temporary Internet Files\Content.IE5\NTSJ8XYF\spade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821" y="3588518"/>
            <a:ext cx="285045" cy="33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bzse\AppData\Local\Microsoft\Windows\Temporary Internet Files\Content.IE5\2L64SSYR\86px-Poker-sm-234-Jd[1]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802" y="3754846"/>
            <a:ext cx="479727" cy="66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bzse\AppData\Local\Microsoft\Windows\Temporary Internet Files\Content.IE5\H7PFX7Y2\86px-Poker-sm-233-Qd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334392"/>
            <a:ext cx="529090" cy="73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mbzse\AppData\Local\Microsoft\Windows\Temporary Internet Files\Content.IE5\3HP5GVUC\86px-Poker-sm-242-Kc[1]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582" y="4637377"/>
            <a:ext cx="540204" cy="75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mbzse\AppData\Local\Microsoft\Windows\Temporary Internet Files\Content.IE5\H7PFX7Y2\Aceofspades[1]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365" y="5014264"/>
            <a:ext cx="511675" cy="68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0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Draw the world dry 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340768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Instructions: Pair game</a:t>
            </a:r>
          </a:p>
          <a:p>
            <a:endParaRPr lang="en-GB" dirty="0"/>
          </a:p>
          <a:p>
            <a:r>
              <a:rPr lang="en-GB" dirty="0" smtClean="0"/>
              <a:t>Play the game as follows:  One pack of cards for each pair of children.</a:t>
            </a:r>
          </a:p>
          <a:p>
            <a:r>
              <a:rPr lang="en-GB" dirty="0" smtClean="0"/>
              <a:t>Each child has half the pack.  Children have 26 cards face </a:t>
            </a:r>
            <a:r>
              <a:rPr lang="en-GB" b="1" dirty="0" smtClean="0"/>
              <a:t>down</a:t>
            </a:r>
            <a:r>
              <a:rPr lang="en-GB" dirty="0" smtClean="0"/>
              <a:t> in front of them.  They take it in turns to turn a card over and place it on</a:t>
            </a:r>
            <a:r>
              <a:rPr lang="en-GB" b="1" dirty="0" smtClean="0"/>
              <a:t> one </a:t>
            </a:r>
            <a:r>
              <a:rPr lang="en-GB" dirty="0" smtClean="0"/>
              <a:t>pile in front of both players.  The idea is to collect all the cards and the game finishes when one player gains the pack.  If a player turns up any of the following picture cards the other player must pay him :</a:t>
            </a:r>
          </a:p>
          <a:p>
            <a:endParaRPr lang="en-GB" dirty="0" smtClean="0"/>
          </a:p>
          <a:p>
            <a:r>
              <a:rPr lang="en-GB" dirty="0" smtClean="0"/>
              <a:t>Winning cards:</a:t>
            </a:r>
          </a:p>
          <a:p>
            <a:r>
              <a:rPr lang="en-GB" dirty="0" smtClean="0"/>
              <a:t>Jack – pay one card</a:t>
            </a:r>
          </a:p>
          <a:p>
            <a:r>
              <a:rPr lang="en-GB" dirty="0" smtClean="0"/>
              <a:t>Queen – pay two cards</a:t>
            </a:r>
          </a:p>
          <a:p>
            <a:r>
              <a:rPr lang="en-GB" dirty="0" smtClean="0"/>
              <a:t>King – pay three cards</a:t>
            </a:r>
          </a:p>
          <a:p>
            <a:r>
              <a:rPr lang="en-GB" dirty="0" smtClean="0"/>
              <a:t>Ace – pay four cards</a:t>
            </a:r>
          </a:p>
          <a:p>
            <a:endParaRPr lang="en-GB" dirty="0"/>
          </a:p>
          <a:p>
            <a:r>
              <a:rPr lang="en-GB" dirty="0" smtClean="0"/>
              <a:t>If the paying player places another “winning card” on top at any stage whilst paying then his opposite player must pay his cards out accordingly. See next slide.</a:t>
            </a:r>
            <a:endParaRPr lang="en-GB" dirty="0"/>
          </a:p>
        </p:txBody>
      </p:sp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60782"/>
            <a:ext cx="954697" cy="127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34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bzse\AppData\Local\Microsoft\Windows\Temporary Internet Files\Content.IE5\43TBXCZ1\poker-sm-212-k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10801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7810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Player A puts down a King.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393182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Player B must lay 3 cards on top of it.  If he plays all number cards then Player A takes all the cards on the table and puts them under his other cards and the game continues with the winning player starting again.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Picture 4" descr="C:\Users\mbzse\AppData\Local\Microsoft\Windows\Temporary Internet Files\Content.IE5\43TBXCZ1\poker-sm-212-k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737" y="867982"/>
            <a:ext cx="10801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0072" y="178103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Player A puts down a King.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4" y="2380150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Player B plays a 5 and then a jack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9" name="Picture 3" descr="C:\Users\mbzse\AppData\Local\Microsoft\Windows\Temporary Internet Files\Content.IE5\3HP5GVUC\Poker-sm-234-Jd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134" y="2864613"/>
            <a:ext cx="1025551" cy="143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99992" y="4509120"/>
            <a:ext cx="4320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Although he has only played 2 cards, Player A must then lay his top card as a 1 card penalty (Jacks pay 1 card).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If player A plays a number card he loses the turn and the cards in the pile.  If he turns over a picture card then Player B must pay…..and so on.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509120"/>
            <a:ext cx="33843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Once you know how to play this game it is really easy.  Children must say the </a:t>
            </a:r>
            <a:r>
              <a:rPr lang="en-GB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French</a:t>
            </a:r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each card as they lay it.</a:t>
            </a:r>
          </a:p>
          <a:p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e.g. </a:t>
            </a:r>
            <a:r>
              <a:rPr lang="en-GB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Deux</a:t>
            </a:r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GB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Roi</a:t>
            </a:r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etc.</a:t>
            </a:r>
          </a:p>
          <a:p>
            <a:r>
              <a:rPr lang="en-GB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Card suits can be included according to level.</a:t>
            </a:r>
            <a:endParaRPr lang="en-GB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900" y="289965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6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CC: Alice in wonderland</a:t>
            </a:r>
            <a:endParaRPr lang="en-GB" dirty="0"/>
          </a:p>
        </p:txBody>
      </p:sp>
      <p:pic>
        <p:nvPicPr>
          <p:cNvPr id="6146" name="Picture 2" descr="C:\Users\mbzse\AppData\Local\Microsoft\Windows\Temporary Internet Files\Content.IE5\WZRYZAAU\17021848_Alisa35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880320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mbzse\AppData\Local\Microsoft\Windows\Temporary Internet Files\Content.IE5\43TBXCZ1\Alice_in_wonderland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15133"/>
            <a:ext cx="318363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07704" y="1196752"/>
            <a:ext cx="5766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6"/>
              </a:rPr>
              <a:t>https://</a:t>
            </a:r>
            <a:r>
              <a:rPr lang="en-GB" dirty="0" smtClean="0">
                <a:hlinkClick r:id="rId6"/>
              </a:rPr>
              <a:t>www.youtube.com/watch?v=vq9lrlU-42Q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18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bzse\AppData\Local\Microsoft\Windows\Temporary Internet Files\Content.IE5\T7P09VOG\150px-Alice_KH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2187685" cy="417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mbzse\AppData\Local\Microsoft\Windows\Temporary Internet Files\Content.IE5\43TBXCZ1\Alice_Disney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731" y="979003"/>
            <a:ext cx="2441229" cy="439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86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bzse\AppData\Local\Microsoft\Windows\Temporary Internet Files\Content.IE5\UVAHEWGG\KH-Queenheart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3456384" cy="460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mbzse\AppData\Local\Microsoft\Windows\Temporary Internet Files\Content.IE5\PW05QY7B\image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264" y="1652237"/>
            <a:ext cx="2905610" cy="369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4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bzse\AppData\Local\Microsoft\Windows\Temporary Internet Files\Content.IE5\UVAHEWGG\265px-Card_of_Spades_KHREC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460" y="895666"/>
            <a:ext cx="3365080" cy="506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54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bzse\AppData\Local\Microsoft\Windows\Temporary Internet Files\Content.IE5\QRK45OD6\200px-Card_Soldiers_KHREC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20688"/>
            <a:ext cx="4222169" cy="502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bzse\AppData\Local\Microsoft\Windows\Temporary Internet Files\Content.IE5\43TBXCZ1\Rabbit-from-Alice-in-Wonderland-5439-larg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48680"/>
            <a:ext cx="4175590" cy="541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64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bzse\AppData\Local\Microsoft\Windows\Temporary Internet Files\Content.IE5\43TBXCZ1\thumb-Rabbit-from-Alice-in-Wonderland-166.6-5439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2628272" cy="340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mbzse\AppData\Local\Microsoft\Windows\Temporary Internet Files\Content.IE5\2L64SSYR\large-Rabbit-from-Alice-in-Wonderland-33.3-5439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33298"/>
            <a:ext cx="1764176" cy="228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mbzse\AppData\Local\Microsoft\Windows\Temporary Internet Files\Content.IE5\43TBXCZ1\Rabbit-from-Alice-in-Wonderland-5439-large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77072"/>
            <a:ext cx="1296104" cy="168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29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mbzse\AppData\Local\Microsoft\Windows\Temporary Internet Files\Content.IE5\43TBXCZ1\alice-group01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5638876" cy="245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bzse\AppData\Local\Microsoft\Windows\Temporary Internet Files\Content.IE5\3HP5GVUC\15511-illustration-of-an-ace-of-hearts-playing-card-pv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91" y="0"/>
            <a:ext cx="50538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bzse\AppData\Local\Microsoft\Windows\Temporary Internet Files\Content.IE5\43TBXCZ1\Playing_card_heart_A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30480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56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bzse\AppData\Local\Microsoft\Windows\Temporary Internet Files\Content.IE5\NTSJ8XYF\200px-The_Mad_Hatter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38"/>
            <a:ext cx="2539683" cy="304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bzse\AppData\Local\Microsoft\Windows\Temporary Internet Files\Content.IE5\3HP5GVUC\the_mad_hatter_by_spiketheklow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2852318" cy="431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63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bzse\AppData\Local\Microsoft\Windows\Temporary Internet Files\Content.IE5\UVAHEWGG\Alice_in_Wonderland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316835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mbzse\AppData\Local\Microsoft\Windows\Temporary Internet Files\Content.IE5\UVAHEWGG\rabbit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1813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05264"/>
            <a:ext cx="682524" cy="9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4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mbzse\AppData\Local\Microsoft\Windows\Temporary Internet Files\Content.IE5\EBMM7O49\15497-illustration-of-a-two-of-spades-playing-card-pv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91" y="0"/>
            <a:ext cx="50538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98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bzse\AppData\Local\Microsoft\Windows\Temporary Internet Files\Content.IE5\NTSJ8XYF\15535-illustration-of-a-three-of-clubs-playing-card-pv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91" y="0"/>
            <a:ext cx="50538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882" y="62027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9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mbzse\AppData\Local\Microsoft\Windows\Temporary Internet Files\Content.IE5\QZSOZJ0H\15534-illustration-of-a-four-of-clubs-playing-card-pv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91" y="0"/>
            <a:ext cx="50538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bzse\AppData\Local\Microsoft\Windows\Temporary Internet Files\Content.IE5\PW05QY7B\Playing_card_heart_5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69" y="0"/>
            <a:ext cx="54850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41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bzse\AppData\Local\Microsoft\Windows\Temporary Internet Files\Content.IE5\3HP5GVUC\Playing_card_heart_6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86" y="0"/>
            <a:ext cx="548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UVAHEWGG\playing-cards-30399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482" y="6050364"/>
            <a:ext cx="499082" cy="6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7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930</Words>
  <Application>Microsoft Office PowerPoint</Application>
  <PresentationFormat>On-screen Show (4:3)</PresentationFormat>
  <Paragraphs>88</Paragraphs>
  <Slides>41</Slides>
  <Notes>21</Notes>
  <HiddenSlides>0</HiddenSlides>
  <MMClips>22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Comic Sans MS</vt:lpstr>
      <vt:lpstr>Office Theme</vt:lpstr>
      <vt:lpstr>Revising Numbers 1 – 10 Years 4 - 6</vt:lpstr>
      <vt:lpstr>Links to video aids Please ensure these are suitable for your children.</vt:lpstr>
      <vt:lpstr>Card games to encourage speaking and teach lower numbers to older children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Name that card!</vt:lpstr>
      <vt:lpstr>Win points for your team: Name that card (en français)</vt:lpstr>
      <vt:lpstr>Win points for your team: Name that card (en français)</vt:lpstr>
      <vt:lpstr>Draw the world dry </vt:lpstr>
      <vt:lpstr>PowerPoint Presentation</vt:lpstr>
      <vt:lpstr>CC: Alice in wonderland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Playing with numbers</dc:title>
  <dc:creator>SAE</dc:creator>
  <cp:lastModifiedBy>Julie Thain</cp:lastModifiedBy>
  <cp:revision>65</cp:revision>
  <dcterms:created xsi:type="dcterms:W3CDTF">2016-02-08T12:43:36Z</dcterms:created>
  <dcterms:modified xsi:type="dcterms:W3CDTF">2016-04-01T14:09:41Z</dcterms:modified>
</cp:coreProperties>
</file>