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313" r:id="rId4"/>
    <p:sldId id="314" r:id="rId5"/>
    <p:sldId id="315" r:id="rId6"/>
    <p:sldId id="300" r:id="rId7"/>
    <p:sldId id="299" r:id="rId8"/>
    <p:sldId id="302" r:id="rId9"/>
    <p:sldId id="307" r:id="rId10"/>
    <p:sldId id="308" r:id="rId11"/>
    <p:sldId id="309" r:id="rId12"/>
    <p:sldId id="310" r:id="rId13"/>
    <p:sldId id="306" r:id="rId14"/>
    <p:sldId id="305" r:id="rId15"/>
    <p:sldId id="304" r:id="rId16"/>
    <p:sldId id="31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996633"/>
    <a:srgbClr val="008000"/>
    <a:srgbClr val="99CC00"/>
    <a:srgbClr val="FF6600"/>
    <a:srgbClr val="CC00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05" autoAdjust="0"/>
  </p:normalViewPr>
  <p:slideViewPr>
    <p:cSldViewPr>
      <p:cViewPr varScale="1">
        <p:scale>
          <a:sx n="80" d="100"/>
          <a:sy n="80" d="100"/>
        </p:scale>
        <p:origin x="152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47E52-BE24-45CD-AEE9-57D7EB8AC24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81FFD-9129-4C57-BD51-E4355A74F60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55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Click on the title and vocabulary to hear 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5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After that you draw two triangles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756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Then, you draw two rectangles and two triangles</a:t>
            </a:r>
            <a:r>
              <a:rPr lang="en-GB" baseline="0" dirty="0" smtClean="0"/>
              <a:t>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31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Next, draw 4 flags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20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draw 5 square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05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Finally draw 10 windows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318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Castle</a:t>
            </a:r>
            <a:r>
              <a:rPr lang="en-GB" baseline="0" dirty="0" smtClean="0"/>
              <a:t> drawn and designed using shapes by presentation author.  Other images may be subject to copyright.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220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 revision – </a:t>
            </a:r>
            <a:r>
              <a:rPr lang="en-GB" dirty="0" err="1" smtClean="0"/>
              <a:t>chn</a:t>
            </a:r>
            <a:r>
              <a:rPr lang="en-GB" dirty="0" smtClean="0"/>
              <a:t> to draw/point to the shape as it’s read out (sound included)</a:t>
            </a: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</a:t>
            </a:r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carré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- square	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</a:t>
            </a:r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cercle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 - circle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</a:t>
            </a:r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cône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- cone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</a:t>
            </a:r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coeur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- heart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endParaRPr lang="en-GB" dirty="0" smtClean="0"/>
          </a:p>
          <a:p>
            <a:pPr>
              <a:spcAft>
                <a:spcPts val="0"/>
              </a:spcAft>
            </a:pP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croissant - crescent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cube - cube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l'étoile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- star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l'hexagone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 - hexagon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endParaRPr lang="en-GB" dirty="0" smtClean="0"/>
          </a:p>
          <a:p>
            <a:pPr>
              <a:spcAft>
                <a:spcPts val="0"/>
              </a:spcAft>
            </a:pP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</a:t>
            </a:r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losange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- diamond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l'ovale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- oval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la </a:t>
            </a:r>
            <a:r>
              <a:rPr lang="en-US" sz="1200" dirty="0" err="1" smtClean="0">
                <a:latin typeface="Comic Sans MS" pitchFamily="66" charset="0"/>
                <a:ea typeface="Times New Roman"/>
                <a:cs typeface="Times New Roman"/>
              </a:rPr>
              <a:t>pyramide</a:t>
            </a:r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 - pyramid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rectangle - rectangle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r>
              <a:rPr lang="en-US" sz="1200" dirty="0" smtClean="0">
                <a:latin typeface="Comic Sans MS" pitchFamily="66" charset="0"/>
                <a:ea typeface="Times New Roman"/>
                <a:cs typeface="Times New Roman"/>
              </a:rPr>
              <a:t>le triangle - triangle</a:t>
            </a:r>
            <a:endParaRPr lang="en-GB" sz="1200" dirty="0" smtClean="0">
              <a:latin typeface="Comic Sans MS" pitchFamily="66" charset="0"/>
              <a:ea typeface="Times New Roman"/>
              <a:cs typeface="Times New Roman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96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</a:t>
            </a:r>
            <a:r>
              <a:rPr lang="en-GB" baseline="0" dirty="0" smtClean="0"/>
              <a:t> revision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75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 revision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345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Sequencing vocabulary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288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88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(Click on the instructions</a:t>
            </a:r>
            <a:r>
              <a:rPr lang="en-GB" baseline="0" dirty="0" smtClean="0"/>
              <a:t> to hear them).</a:t>
            </a:r>
          </a:p>
          <a:p>
            <a:r>
              <a:rPr lang="en-GB" dirty="0" smtClean="0"/>
              <a:t>First, draw a big square.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043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Then, draw five,</a:t>
            </a:r>
            <a:r>
              <a:rPr lang="en-GB" baseline="0" dirty="0" smtClean="0"/>
              <a:t> small squares.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162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Next, draw two rectangles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665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4a"/><Relationship Id="rId7" Type="http://schemas.openxmlformats.org/officeDocument/2006/relationships/image" Target="../media/image1.gif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jpg"/><Relationship Id="rId4" Type="http://schemas.openxmlformats.org/officeDocument/2006/relationships/audio" Target="../media/media2.m4a"/><Relationship Id="rId9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8.png"/><Relationship Id="rId2" Type="http://schemas.openxmlformats.org/officeDocument/2006/relationships/audio" Target="../media/media32.m4a"/><Relationship Id="rId1" Type="http://schemas.microsoft.com/office/2007/relationships/media" Target="../media/media32.m4a"/><Relationship Id="rId6" Type="http://schemas.openxmlformats.org/officeDocument/2006/relationships/image" Target="../media/image17.wmf"/><Relationship Id="rId11" Type="http://schemas.openxmlformats.org/officeDocument/2006/relationships/image" Target="../media/image2.png"/><Relationship Id="rId5" Type="http://schemas.openxmlformats.org/officeDocument/2006/relationships/image" Target="../media/image11.png"/><Relationship Id="rId10" Type="http://schemas.openxmlformats.org/officeDocument/2006/relationships/image" Target="../media/image21.png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gif"/><Relationship Id="rId11" Type="http://schemas.openxmlformats.org/officeDocument/2006/relationships/image" Target="../media/image1.gif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7.m4a"/><Relationship Id="rId13" Type="http://schemas.microsoft.com/office/2007/relationships/media" Target="../media/media10.m4a"/><Relationship Id="rId18" Type="http://schemas.openxmlformats.org/officeDocument/2006/relationships/audio" Target="../media/media12.m4a"/><Relationship Id="rId26" Type="http://schemas.openxmlformats.org/officeDocument/2006/relationships/audio" Target="../media/media16.m4a"/><Relationship Id="rId3" Type="http://schemas.microsoft.com/office/2007/relationships/media" Target="../media/media5.m4a"/><Relationship Id="rId21" Type="http://schemas.microsoft.com/office/2007/relationships/media" Target="../media/media14.m4a"/><Relationship Id="rId34" Type="http://schemas.openxmlformats.org/officeDocument/2006/relationships/image" Target="../media/image8.png"/><Relationship Id="rId7" Type="http://schemas.microsoft.com/office/2007/relationships/media" Target="../media/media7.m4a"/><Relationship Id="rId12" Type="http://schemas.openxmlformats.org/officeDocument/2006/relationships/audio" Target="../media/media9.m4a"/><Relationship Id="rId17" Type="http://schemas.microsoft.com/office/2007/relationships/media" Target="../media/media12.m4a"/><Relationship Id="rId25" Type="http://schemas.microsoft.com/office/2007/relationships/media" Target="../media/media16.m4a"/><Relationship Id="rId33" Type="http://schemas.openxmlformats.org/officeDocument/2006/relationships/image" Target="../media/image7.png"/><Relationship Id="rId38" Type="http://schemas.openxmlformats.org/officeDocument/2006/relationships/image" Target="../media/image2.png"/><Relationship Id="rId2" Type="http://schemas.openxmlformats.org/officeDocument/2006/relationships/audio" Target="../media/media4.m4a"/><Relationship Id="rId16" Type="http://schemas.openxmlformats.org/officeDocument/2006/relationships/audio" Target="../media/media11.m4a"/><Relationship Id="rId20" Type="http://schemas.openxmlformats.org/officeDocument/2006/relationships/audio" Target="../media/media13.m4a"/><Relationship Id="rId29" Type="http://schemas.openxmlformats.org/officeDocument/2006/relationships/slideLayout" Target="../slideLayouts/slideLayout7.xml"/><Relationship Id="rId1" Type="http://schemas.microsoft.com/office/2007/relationships/media" Target="../media/media4.m4a"/><Relationship Id="rId6" Type="http://schemas.openxmlformats.org/officeDocument/2006/relationships/audio" Target="../media/media6.m4a"/><Relationship Id="rId11" Type="http://schemas.microsoft.com/office/2007/relationships/media" Target="../media/media9.m4a"/><Relationship Id="rId24" Type="http://schemas.openxmlformats.org/officeDocument/2006/relationships/audio" Target="../media/media15.m4a"/><Relationship Id="rId32" Type="http://schemas.openxmlformats.org/officeDocument/2006/relationships/image" Target="../media/image6.gif"/><Relationship Id="rId37" Type="http://schemas.openxmlformats.org/officeDocument/2006/relationships/image" Target="../media/image1.gif"/><Relationship Id="rId5" Type="http://schemas.microsoft.com/office/2007/relationships/media" Target="../media/media6.m4a"/><Relationship Id="rId15" Type="http://schemas.microsoft.com/office/2007/relationships/media" Target="../media/media11.m4a"/><Relationship Id="rId23" Type="http://schemas.microsoft.com/office/2007/relationships/media" Target="../media/media15.m4a"/><Relationship Id="rId28" Type="http://schemas.openxmlformats.org/officeDocument/2006/relationships/audio" Target="../media/media17.m4a"/><Relationship Id="rId36" Type="http://schemas.openxmlformats.org/officeDocument/2006/relationships/image" Target="../media/image10.png"/><Relationship Id="rId10" Type="http://schemas.openxmlformats.org/officeDocument/2006/relationships/audio" Target="../media/media8.m4a"/><Relationship Id="rId19" Type="http://schemas.microsoft.com/office/2007/relationships/media" Target="../media/media13.m4a"/><Relationship Id="rId31" Type="http://schemas.openxmlformats.org/officeDocument/2006/relationships/image" Target="../media/image5.png"/><Relationship Id="rId4" Type="http://schemas.openxmlformats.org/officeDocument/2006/relationships/audio" Target="../media/media5.m4a"/><Relationship Id="rId9" Type="http://schemas.microsoft.com/office/2007/relationships/media" Target="../media/media8.m4a"/><Relationship Id="rId14" Type="http://schemas.openxmlformats.org/officeDocument/2006/relationships/audio" Target="../media/media10.m4a"/><Relationship Id="rId22" Type="http://schemas.openxmlformats.org/officeDocument/2006/relationships/audio" Target="../media/media14.m4a"/><Relationship Id="rId27" Type="http://schemas.microsoft.com/office/2007/relationships/media" Target="../media/media17.m4a"/><Relationship Id="rId30" Type="http://schemas.openxmlformats.org/officeDocument/2006/relationships/notesSlide" Target="../notesSlides/notesSlide3.xml"/><Relationship Id="rId35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9.png"/><Relationship Id="rId3" Type="http://schemas.microsoft.com/office/2007/relationships/media" Target="../media/media12.m4a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8.png"/><Relationship Id="rId2" Type="http://schemas.openxmlformats.org/officeDocument/2006/relationships/audio" Target="../media/media8.m4a"/><Relationship Id="rId16" Type="http://schemas.openxmlformats.org/officeDocument/2006/relationships/image" Target="../media/image2.png"/><Relationship Id="rId1" Type="http://schemas.microsoft.com/office/2007/relationships/media" Target="../media/media8.m4a"/><Relationship Id="rId6" Type="http://schemas.openxmlformats.org/officeDocument/2006/relationships/audio" Target="../media/media16.m4a"/><Relationship Id="rId11" Type="http://schemas.openxmlformats.org/officeDocument/2006/relationships/image" Target="../media/image7.png"/><Relationship Id="rId5" Type="http://schemas.microsoft.com/office/2007/relationships/media" Target="../media/media16.m4a"/><Relationship Id="rId15" Type="http://schemas.openxmlformats.org/officeDocument/2006/relationships/image" Target="../media/image1.gif"/><Relationship Id="rId10" Type="http://schemas.openxmlformats.org/officeDocument/2006/relationships/image" Target="../media/image6.gif"/><Relationship Id="rId4" Type="http://schemas.openxmlformats.org/officeDocument/2006/relationships/audio" Target="../media/media12.m4a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21.m4a"/><Relationship Id="rId13" Type="http://schemas.openxmlformats.org/officeDocument/2006/relationships/image" Target="../media/image11.png"/><Relationship Id="rId3" Type="http://schemas.microsoft.com/office/2007/relationships/media" Target="../media/media19.m4a"/><Relationship Id="rId7" Type="http://schemas.microsoft.com/office/2007/relationships/media" Target="../media/media21.m4a"/><Relationship Id="rId12" Type="http://schemas.openxmlformats.org/officeDocument/2006/relationships/notesSlide" Target="../notesSlides/notesSlide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audio" Target="../media/media20.m4a"/><Relationship Id="rId11" Type="http://schemas.openxmlformats.org/officeDocument/2006/relationships/slideLayout" Target="../slideLayouts/slideLayout7.xml"/><Relationship Id="rId5" Type="http://schemas.microsoft.com/office/2007/relationships/media" Target="../media/media20.m4a"/><Relationship Id="rId10" Type="http://schemas.openxmlformats.org/officeDocument/2006/relationships/audio" Target="../media/media22.m4a"/><Relationship Id="rId4" Type="http://schemas.openxmlformats.org/officeDocument/2006/relationships/audio" Target="../media/media19.m4a"/><Relationship Id="rId9" Type="http://schemas.microsoft.com/office/2007/relationships/media" Target="../media/media22.m4a"/><Relationship Id="rId1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Sarah English\AppData\Local\Microsoft\Windows\Temporary Internet Files\Content.IE5\367FZVZ2\world_Clipart2[1]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60648"/>
            <a:ext cx="2712660" cy="252428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59632" y="3284984"/>
            <a:ext cx="67687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8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Les </a:t>
            </a:r>
            <a:r>
              <a:rPr lang="en-GB" sz="88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formes</a:t>
            </a:r>
            <a:endParaRPr lang="en-GB" sz="8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308600"/>
              </p:ext>
            </p:extLst>
          </p:nvPr>
        </p:nvGraphicFramePr>
        <p:xfrm>
          <a:off x="1547664" y="4797152"/>
          <a:ext cx="6096000" cy="139065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carré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cercle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cône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coeur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croissant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cube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l'étoile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l'hexagone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losange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l'ovale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pyramide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rectangle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triangle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28916" y="3849943"/>
            <a:ext cx="609600" cy="609600"/>
          </a:xfrm>
          <a:prstGeom prst="rect">
            <a:avLst/>
          </a:prstGeo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723584" y="5231590"/>
            <a:ext cx="609600" cy="60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536378" cy="12564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531" y="311352"/>
            <a:ext cx="1529705" cy="1205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72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9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Dessinez</a:t>
            </a:r>
            <a:r>
              <a:rPr lang="en-GB" dirty="0" smtClean="0"/>
              <a:t> un château</a:t>
            </a:r>
            <a:endParaRPr lang="en-GB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331640" y="40466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3.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920" y="413048"/>
            <a:ext cx="984282" cy="136815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156176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320" y="565448"/>
            <a:ext cx="984282" cy="136815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835696" y="1085895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3. </a:t>
            </a:r>
            <a:r>
              <a:rPr lang="en-GB" sz="2800" dirty="0" err="1" smtClean="0">
                <a:latin typeface="Comic Sans MS" pitchFamily="66" charset="0"/>
              </a:rPr>
              <a:t>Ensuite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deux</a:t>
            </a:r>
            <a:r>
              <a:rPr lang="en-GB" sz="2800" dirty="0" smtClean="0">
                <a:latin typeface="Comic Sans MS" pitchFamily="66" charset="0"/>
              </a:rPr>
              <a:t> rectangles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endParaRPr lang="en-GB" sz="2800" dirty="0">
              <a:latin typeface="Comic Sans MS" pitchFamily="66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915816" y="1916832"/>
            <a:ext cx="432048" cy="792088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300192" y="1844824"/>
            <a:ext cx="504056" cy="864096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39208" y="165680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4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692696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Dessinez</a:t>
            </a:r>
            <a:r>
              <a:rPr lang="en-GB" sz="2800" dirty="0" smtClean="0"/>
              <a:t> un château</a:t>
            </a:r>
            <a:endParaRPr lang="en-GB" sz="2800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403648" y="2606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4.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920" y="413048"/>
            <a:ext cx="984282" cy="136815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156176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320" y="565448"/>
            <a:ext cx="984282" cy="1368152"/>
          </a:xfrm>
          <a:prstGeom prst="rect">
            <a:avLst/>
          </a:prstGeom>
          <a:noFill/>
        </p:spPr>
      </p:pic>
      <p:pic>
        <p:nvPicPr>
          <p:cNvPr id="15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720" y="717848"/>
            <a:ext cx="984282" cy="1368152"/>
          </a:xfrm>
          <a:prstGeom prst="rect">
            <a:avLst/>
          </a:prstGeom>
          <a:noFill/>
        </p:spPr>
      </p:pic>
      <p:sp>
        <p:nvSpPr>
          <p:cNvPr id="16" name="Isosceles Triangle 15"/>
          <p:cNvSpPr/>
          <p:nvPr/>
        </p:nvSpPr>
        <p:spPr>
          <a:xfrm>
            <a:off x="2843808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>
            <a:off x="6156176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763688" y="1034733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4. Après, </a:t>
            </a:r>
            <a:r>
              <a:rPr lang="en-GB" sz="2800" dirty="0" err="1" smtClean="0">
                <a:latin typeface="Comic Sans MS" pitchFamily="66" charset="0"/>
              </a:rPr>
              <a:t>vous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deux</a:t>
            </a:r>
            <a:r>
              <a:rPr lang="en-GB" sz="2800" dirty="0" smtClean="0">
                <a:latin typeface="Comic Sans MS" pitchFamily="66" charset="0"/>
              </a:rPr>
              <a:t> triangles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292080" y="1628800"/>
            <a:ext cx="1080120" cy="936104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347864" y="1700808"/>
            <a:ext cx="1368152" cy="936104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1324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7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432048"/>
          </a:xfrm>
        </p:spPr>
        <p:txBody>
          <a:bodyPr>
            <a:normAutofit fontScale="90000"/>
          </a:bodyPr>
          <a:lstStyle/>
          <a:p>
            <a:r>
              <a:rPr lang="en-GB" sz="2800" dirty="0" err="1" smtClean="0"/>
              <a:t>Dessinez</a:t>
            </a:r>
            <a:r>
              <a:rPr lang="en-GB" sz="2800" dirty="0" smtClean="0"/>
              <a:t> un château</a:t>
            </a:r>
            <a:endParaRPr lang="en-GB" sz="2800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403648" y="2606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5.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920" y="413048"/>
            <a:ext cx="984282" cy="136815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156176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320" y="565448"/>
            <a:ext cx="984282" cy="1368152"/>
          </a:xfrm>
          <a:prstGeom prst="rect">
            <a:avLst/>
          </a:prstGeom>
          <a:noFill/>
        </p:spPr>
      </p:pic>
      <p:pic>
        <p:nvPicPr>
          <p:cNvPr id="15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720" y="717848"/>
            <a:ext cx="984282" cy="1368152"/>
          </a:xfrm>
          <a:prstGeom prst="rect">
            <a:avLst/>
          </a:prstGeom>
          <a:noFill/>
        </p:spPr>
      </p:pic>
      <p:sp>
        <p:nvSpPr>
          <p:cNvPr id="16" name="Isosceles Triangle 15"/>
          <p:cNvSpPr/>
          <p:nvPr/>
        </p:nvSpPr>
        <p:spPr>
          <a:xfrm>
            <a:off x="2843808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>
            <a:off x="6156176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1120" y="870248"/>
            <a:ext cx="984282" cy="1368152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2267744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804248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>
            <a:off x="2267744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6804248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979712" y="764704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5.  </a:t>
            </a:r>
            <a:r>
              <a:rPr lang="en-GB" sz="2800" dirty="0" err="1" smtClean="0">
                <a:latin typeface="Comic Sans MS" pitchFamily="66" charset="0"/>
              </a:rPr>
              <a:t>Puis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vous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deux</a:t>
            </a:r>
            <a:r>
              <a:rPr lang="en-GB" sz="2800" dirty="0" smtClean="0">
                <a:latin typeface="Comic Sans MS" pitchFamily="66" charset="0"/>
              </a:rPr>
              <a:t> rectangles et encore </a:t>
            </a:r>
            <a:r>
              <a:rPr lang="en-GB" sz="2800" dirty="0" err="1" smtClean="0">
                <a:latin typeface="Comic Sans MS" pitchFamily="66" charset="0"/>
              </a:rPr>
              <a:t>deux</a:t>
            </a:r>
            <a:r>
              <a:rPr lang="en-GB" sz="2800" dirty="0" smtClean="0">
                <a:latin typeface="Comic Sans MS" pitchFamily="66" charset="0"/>
              </a:rPr>
              <a:t> triangles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403648" y="4293096"/>
            <a:ext cx="1080120" cy="864096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092280" y="3284984"/>
            <a:ext cx="1368152" cy="936104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236296" y="4077072"/>
            <a:ext cx="1368152" cy="936104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403648" y="3140968"/>
            <a:ext cx="1152128" cy="1008112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38864" y="1324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88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156176" y="2780928"/>
            <a:ext cx="576064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/>
          <p:cNvSpPr/>
          <p:nvPr/>
        </p:nvSpPr>
        <p:spPr>
          <a:xfrm>
            <a:off x="2843808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/>
          <p:cNvSpPr/>
          <p:nvPr/>
        </p:nvSpPr>
        <p:spPr>
          <a:xfrm>
            <a:off x="6156176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Wave 37"/>
          <p:cNvSpPr/>
          <p:nvPr/>
        </p:nvSpPr>
        <p:spPr>
          <a:xfrm>
            <a:off x="2483768" y="1268760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Wave 38"/>
          <p:cNvSpPr/>
          <p:nvPr/>
        </p:nvSpPr>
        <p:spPr>
          <a:xfrm>
            <a:off x="6444208" y="1340768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>
            <a:off x="644420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499992" y="4941168"/>
            <a:ext cx="864096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2267744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732240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Isosceles Triangle 52"/>
          <p:cNvSpPr/>
          <p:nvPr/>
        </p:nvSpPr>
        <p:spPr>
          <a:xfrm>
            <a:off x="2267744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Isosceles Triangle 53"/>
          <p:cNvSpPr/>
          <p:nvPr/>
        </p:nvSpPr>
        <p:spPr>
          <a:xfrm>
            <a:off x="6732240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Wave 54"/>
          <p:cNvSpPr/>
          <p:nvPr/>
        </p:nvSpPr>
        <p:spPr>
          <a:xfrm>
            <a:off x="1979712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Wave 55"/>
          <p:cNvSpPr/>
          <p:nvPr/>
        </p:nvSpPr>
        <p:spPr>
          <a:xfrm>
            <a:off x="7020272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7020272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55776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20384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920" y="413048"/>
            <a:ext cx="984282" cy="1368152"/>
          </a:xfrm>
          <a:prstGeom prst="rect">
            <a:avLst/>
          </a:prstGeom>
          <a:noFill/>
        </p:spPr>
      </p:pic>
      <p:sp>
        <p:nvSpPr>
          <p:cNvPr id="65" name="Block Arc 64"/>
          <p:cNvSpPr/>
          <p:nvPr/>
        </p:nvSpPr>
        <p:spPr>
          <a:xfrm>
            <a:off x="4499992" y="4581128"/>
            <a:ext cx="864096" cy="720080"/>
          </a:xfrm>
          <a:prstGeom prst="blockArc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6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320" y="565448"/>
            <a:ext cx="984282" cy="1368152"/>
          </a:xfrm>
          <a:prstGeom prst="rect">
            <a:avLst/>
          </a:prstGeom>
          <a:noFill/>
        </p:spPr>
      </p:pic>
      <p:pic>
        <p:nvPicPr>
          <p:cNvPr id="67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720" y="717848"/>
            <a:ext cx="984282" cy="1368152"/>
          </a:xfrm>
          <a:prstGeom prst="rect">
            <a:avLst/>
          </a:prstGeom>
          <a:noFill/>
        </p:spPr>
      </p:pic>
      <p:pic>
        <p:nvPicPr>
          <p:cNvPr id="78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1120" y="870248"/>
            <a:ext cx="984282" cy="1368152"/>
          </a:xfrm>
          <a:prstGeom prst="rect">
            <a:avLst/>
          </a:prstGeom>
          <a:noFill/>
        </p:spPr>
      </p:pic>
      <p:pic>
        <p:nvPicPr>
          <p:cNvPr id="79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3520" y="1022648"/>
            <a:ext cx="984282" cy="1368152"/>
          </a:xfrm>
          <a:prstGeom prst="rect">
            <a:avLst/>
          </a:prstGeom>
          <a:noFill/>
        </p:spPr>
      </p:pic>
      <p:sp>
        <p:nvSpPr>
          <p:cNvPr id="87" name="TextBox 86"/>
          <p:cNvSpPr txBox="1"/>
          <p:nvPr/>
        </p:nvSpPr>
        <p:spPr>
          <a:xfrm>
            <a:off x="3491880" y="836712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6.  </a:t>
            </a:r>
            <a:r>
              <a:rPr lang="en-GB" sz="2800" dirty="0" err="1" smtClean="0">
                <a:latin typeface="Comic Sans MS" pitchFamily="66" charset="0"/>
              </a:rPr>
              <a:t>Ensuite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vous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u="sng" dirty="0" err="1" smtClean="0">
                <a:latin typeface="Comic Sans MS" pitchFamily="66" charset="0"/>
              </a:rPr>
              <a:t>quatre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drapeaux</a:t>
            </a:r>
            <a:endParaRPr lang="en-GB" sz="2800" dirty="0">
              <a:latin typeface="Comic Sans MS" pitchFamily="66" charset="0"/>
            </a:endParaRPr>
          </a:p>
        </p:txBody>
      </p:sp>
      <p:sp>
        <p:nvSpPr>
          <p:cNvPr id="89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sz="2800" dirty="0" err="1" smtClean="0"/>
              <a:t>Dessinez</a:t>
            </a:r>
            <a:r>
              <a:rPr lang="en-GB" sz="2800" dirty="0" smtClean="0"/>
              <a:t> un château</a:t>
            </a:r>
            <a:endParaRPr lang="en-GB" sz="2800" dirty="0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6300192" y="1124744"/>
            <a:ext cx="432048" cy="432048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>
            <a:off x="2987824" y="1124744"/>
            <a:ext cx="432048" cy="360040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H="1">
            <a:off x="2195736" y="2708920"/>
            <a:ext cx="432048" cy="360040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6948264" y="2708920"/>
            <a:ext cx="432048" cy="432048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96336" y="106202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61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65" y="247718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Dessinez</a:t>
            </a:r>
            <a:r>
              <a:rPr lang="en-GB" dirty="0" smtClean="0"/>
              <a:t> un chateau</a:t>
            </a:r>
            <a:endParaRPr lang="en-GB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673456" cy="936104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228184" y="2780928"/>
            <a:ext cx="576064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/>
          <p:cNvSpPr/>
          <p:nvPr/>
        </p:nvSpPr>
        <p:spPr>
          <a:xfrm>
            <a:off x="2843808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/>
          <p:cNvSpPr/>
          <p:nvPr/>
        </p:nvSpPr>
        <p:spPr>
          <a:xfrm>
            <a:off x="6156176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Wave 37"/>
          <p:cNvSpPr/>
          <p:nvPr/>
        </p:nvSpPr>
        <p:spPr>
          <a:xfrm>
            <a:off x="2483768" y="1268760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Wave 38"/>
          <p:cNvSpPr/>
          <p:nvPr/>
        </p:nvSpPr>
        <p:spPr>
          <a:xfrm>
            <a:off x="6444208" y="1340768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>
            <a:off x="644420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499992" y="4941168"/>
            <a:ext cx="864096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Block Arc 44"/>
          <p:cNvSpPr/>
          <p:nvPr/>
        </p:nvSpPr>
        <p:spPr>
          <a:xfrm>
            <a:off x="4499992" y="4581128"/>
            <a:ext cx="864096" cy="720080"/>
          </a:xfrm>
          <a:prstGeom prst="blockArc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267744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804248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Isosceles Triangle 52"/>
          <p:cNvSpPr/>
          <p:nvPr/>
        </p:nvSpPr>
        <p:spPr>
          <a:xfrm>
            <a:off x="2267744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Isosceles Triangle 53"/>
          <p:cNvSpPr/>
          <p:nvPr/>
        </p:nvSpPr>
        <p:spPr>
          <a:xfrm>
            <a:off x="6804248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Wave 54"/>
          <p:cNvSpPr/>
          <p:nvPr/>
        </p:nvSpPr>
        <p:spPr>
          <a:xfrm>
            <a:off x="1979712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Wave 55"/>
          <p:cNvSpPr/>
          <p:nvPr/>
        </p:nvSpPr>
        <p:spPr>
          <a:xfrm>
            <a:off x="7092280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7092280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55776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20384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63589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139952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71601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5292080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868144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/>
          <p:nvPr/>
        </p:nvCxnSpPr>
        <p:spPr>
          <a:xfrm>
            <a:off x="4499992" y="508518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499992" y="5301208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499992" y="5517232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499992" y="5949280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499992" y="5733256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499992" y="616530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920" y="413048"/>
            <a:ext cx="673456" cy="936104"/>
          </a:xfrm>
          <a:prstGeom prst="rect">
            <a:avLst/>
          </a:prstGeom>
          <a:noFill/>
        </p:spPr>
      </p:pic>
      <p:pic>
        <p:nvPicPr>
          <p:cNvPr id="50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320" y="565448"/>
            <a:ext cx="673456" cy="936104"/>
          </a:xfrm>
          <a:prstGeom prst="rect">
            <a:avLst/>
          </a:prstGeom>
          <a:noFill/>
        </p:spPr>
      </p:pic>
      <p:pic>
        <p:nvPicPr>
          <p:cNvPr id="65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720" y="717848"/>
            <a:ext cx="673456" cy="936104"/>
          </a:xfrm>
          <a:prstGeom prst="rect">
            <a:avLst/>
          </a:prstGeom>
          <a:noFill/>
        </p:spPr>
      </p:pic>
      <p:pic>
        <p:nvPicPr>
          <p:cNvPr id="6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1120" y="870248"/>
            <a:ext cx="673456" cy="936104"/>
          </a:xfrm>
          <a:prstGeom prst="rect">
            <a:avLst/>
          </a:prstGeom>
          <a:noFill/>
        </p:spPr>
      </p:pic>
      <p:pic>
        <p:nvPicPr>
          <p:cNvPr id="67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3520" y="1022648"/>
            <a:ext cx="673456" cy="936104"/>
          </a:xfrm>
          <a:prstGeom prst="rect">
            <a:avLst/>
          </a:prstGeom>
          <a:noFill/>
        </p:spPr>
      </p:pic>
      <p:pic>
        <p:nvPicPr>
          <p:cNvPr id="78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5920" y="1175048"/>
            <a:ext cx="673456" cy="936104"/>
          </a:xfrm>
          <a:prstGeom prst="rect">
            <a:avLst/>
          </a:prstGeom>
          <a:noFill/>
        </p:spPr>
      </p:pic>
      <p:pic>
        <p:nvPicPr>
          <p:cNvPr id="79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8320" y="1327448"/>
            <a:ext cx="673456" cy="936104"/>
          </a:xfrm>
          <a:prstGeom prst="rect">
            <a:avLst/>
          </a:prstGeom>
          <a:noFill/>
        </p:spPr>
      </p:pic>
      <p:sp>
        <p:nvSpPr>
          <p:cNvPr id="88" name="TextBox 87"/>
          <p:cNvSpPr txBox="1"/>
          <p:nvPr/>
        </p:nvSpPr>
        <p:spPr>
          <a:xfrm>
            <a:off x="323528" y="2708920"/>
            <a:ext cx="16561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7.  </a:t>
            </a:r>
            <a:r>
              <a:rPr lang="en-GB" sz="2800" dirty="0" err="1" smtClean="0">
                <a:latin typeface="Comic Sans MS" pitchFamily="66" charset="0"/>
              </a:rPr>
              <a:t>Vous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u="sng" dirty="0" err="1" smtClean="0">
                <a:latin typeface="Comic Sans MS" pitchFamily="66" charset="0"/>
              </a:rPr>
              <a:t>cinq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carrés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1318320" y="3941680"/>
            <a:ext cx="2173560" cy="243404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6625" y="545044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7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Dessinez</a:t>
            </a:r>
            <a:r>
              <a:rPr lang="en-GB" dirty="0" smtClean="0"/>
              <a:t> un château</a:t>
            </a:r>
            <a:endParaRPr lang="en-GB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504056" cy="700638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228184" y="2780928"/>
            <a:ext cx="576064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/>
          <p:cNvSpPr/>
          <p:nvPr/>
        </p:nvSpPr>
        <p:spPr>
          <a:xfrm>
            <a:off x="2843808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/>
          <p:cNvSpPr/>
          <p:nvPr/>
        </p:nvSpPr>
        <p:spPr>
          <a:xfrm>
            <a:off x="6156176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Wave 37"/>
          <p:cNvSpPr/>
          <p:nvPr/>
        </p:nvSpPr>
        <p:spPr>
          <a:xfrm>
            <a:off x="2483768" y="1268760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Wave 38"/>
          <p:cNvSpPr/>
          <p:nvPr/>
        </p:nvSpPr>
        <p:spPr>
          <a:xfrm>
            <a:off x="6444208" y="1340768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>
            <a:off x="644420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499992" y="4941168"/>
            <a:ext cx="864096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Block Arc 44"/>
          <p:cNvSpPr/>
          <p:nvPr/>
        </p:nvSpPr>
        <p:spPr>
          <a:xfrm>
            <a:off x="4499992" y="4581128"/>
            <a:ext cx="864096" cy="720080"/>
          </a:xfrm>
          <a:prstGeom prst="blockArc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267744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732240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Isosceles Triangle 52"/>
          <p:cNvSpPr/>
          <p:nvPr/>
        </p:nvSpPr>
        <p:spPr>
          <a:xfrm>
            <a:off x="2267744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Isosceles Triangle 53"/>
          <p:cNvSpPr/>
          <p:nvPr/>
        </p:nvSpPr>
        <p:spPr>
          <a:xfrm>
            <a:off x="6732240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Wave 54"/>
          <p:cNvSpPr/>
          <p:nvPr/>
        </p:nvSpPr>
        <p:spPr>
          <a:xfrm>
            <a:off x="1979712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Wave 55"/>
          <p:cNvSpPr/>
          <p:nvPr/>
        </p:nvSpPr>
        <p:spPr>
          <a:xfrm>
            <a:off x="7020272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7020272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55776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20384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63589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139952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71601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5292080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868144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Quad Arrow Callout 67"/>
          <p:cNvSpPr/>
          <p:nvPr/>
        </p:nvSpPr>
        <p:spPr>
          <a:xfrm>
            <a:off x="2987824" y="5445224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Quad Arrow Callout 68"/>
          <p:cNvSpPr/>
          <p:nvPr/>
        </p:nvSpPr>
        <p:spPr>
          <a:xfrm>
            <a:off x="2411760" y="4941168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Quad Arrow Callout 69"/>
          <p:cNvSpPr/>
          <p:nvPr/>
        </p:nvSpPr>
        <p:spPr>
          <a:xfrm>
            <a:off x="6300192" y="5445224"/>
            <a:ext cx="432048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Quad Arrow Callout 70"/>
          <p:cNvSpPr/>
          <p:nvPr/>
        </p:nvSpPr>
        <p:spPr>
          <a:xfrm>
            <a:off x="6804248" y="4941168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Quad Arrow Callout 71"/>
          <p:cNvSpPr/>
          <p:nvPr/>
        </p:nvSpPr>
        <p:spPr>
          <a:xfrm>
            <a:off x="2987824" y="3068960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Quad Arrow Callout 72"/>
          <p:cNvSpPr/>
          <p:nvPr/>
        </p:nvSpPr>
        <p:spPr>
          <a:xfrm>
            <a:off x="6300192" y="2996952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Quad Arrow Callout 73"/>
          <p:cNvSpPr/>
          <p:nvPr/>
        </p:nvSpPr>
        <p:spPr>
          <a:xfrm>
            <a:off x="2987824" y="4365104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Quad Arrow Callout 74"/>
          <p:cNvSpPr/>
          <p:nvPr/>
        </p:nvSpPr>
        <p:spPr>
          <a:xfrm>
            <a:off x="6300192" y="4293096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Quad Arrow Callout 75"/>
          <p:cNvSpPr/>
          <p:nvPr/>
        </p:nvSpPr>
        <p:spPr>
          <a:xfrm>
            <a:off x="3779912" y="4797152"/>
            <a:ext cx="360040" cy="1224136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Quad Arrow Callout 76"/>
          <p:cNvSpPr/>
          <p:nvPr/>
        </p:nvSpPr>
        <p:spPr>
          <a:xfrm>
            <a:off x="5652120" y="4869160"/>
            <a:ext cx="360040" cy="1152128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/>
          <p:nvPr/>
        </p:nvCxnSpPr>
        <p:spPr>
          <a:xfrm>
            <a:off x="4499992" y="508518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499992" y="5301208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499992" y="5517232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499992" y="5949280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499992" y="5733256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499992" y="616530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673456" cy="936104"/>
          </a:xfrm>
          <a:prstGeom prst="rect">
            <a:avLst/>
          </a:prstGeom>
          <a:noFill/>
        </p:spPr>
      </p:pic>
      <p:pic>
        <p:nvPicPr>
          <p:cNvPr id="50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920" y="413048"/>
            <a:ext cx="673456" cy="936104"/>
          </a:xfrm>
          <a:prstGeom prst="rect">
            <a:avLst/>
          </a:prstGeom>
          <a:noFill/>
        </p:spPr>
      </p:pic>
      <p:pic>
        <p:nvPicPr>
          <p:cNvPr id="65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320" y="565448"/>
            <a:ext cx="673456" cy="936104"/>
          </a:xfrm>
          <a:prstGeom prst="rect">
            <a:avLst/>
          </a:prstGeom>
          <a:noFill/>
        </p:spPr>
      </p:pic>
      <p:pic>
        <p:nvPicPr>
          <p:cNvPr id="6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720" y="717848"/>
            <a:ext cx="673456" cy="936104"/>
          </a:xfrm>
          <a:prstGeom prst="rect">
            <a:avLst/>
          </a:prstGeom>
          <a:noFill/>
        </p:spPr>
      </p:pic>
      <p:pic>
        <p:nvPicPr>
          <p:cNvPr id="67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1120" y="870248"/>
            <a:ext cx="673456" cy="936104"/>
          </a:xfrm>
          <a:prstGeom prst="rect">
            <a:avLst/>
          </a:prstGeom>
          <a:noFill/>
        </p:spPr>
      </p:pic>
      <p:pic>
        <p:nvPicPr>
          <p:cNvPr id="78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3520" y="1022648"/>
            <a:ext cx="673456" cy="936104"/>
          </a:xfrm>
          <a:prstGeom prst="rect">
            <a:avLst/>
          </a:prstGeom>
          <a:noFill/>
        </p:spPr>
      </p:pic>
      <p:pic>
        <p:nvPicPr>
          <p:cNvPr id="79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5920" y="1175048"/>
            <a:ext cx="673456" cy="936104"/>
          </a:xfrm>
          <a:prstGeom prst="rect">
            <a:avLst/>
          </a:prstGeom>
          <a:noFill/>
        </p:spPr>
      </p:pic>
      <p:pic>
        <p:nvPicPr>
          <p:cNvPr id="80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8320" y="1327448"/>
            <a:ext cx="673456" cy="936104"/>
          </a:xfrm>
          <a:prstGeom prst="rect">
            <a:avLst/>
          </a:prstGeom>
          <a:noFill/>
        </p:spPr>
      </p:pic>
      <p:sp>
        <p:nvSpPr>
          <p:cNvPr id="87" name="TextBox 86"/>
          <p:cNvSpPr txBox="1"/>
          <p:nvPr/>
        </p:nvSpPr>
        <p:spPr>
          <a:xfrm>
            <a:off x="7956376" y="4766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8.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179512" y="2780928"/>
            <a:ext cx="18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8. </a:t>
            </a:r>
            <a:r>
              <a:rPr lang="en-GB" sz="2400" dirty="0" err="1" smtClean="0">
                <a:latin typeface="Comic Sans MS" pitchFamily="66" charset="0"/>
              </a:rPr>
              <a:t>Finalement</a:t>
            </a:r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dirty="0" err="1" smtClean="0">
                <a:latin typeface="Comic Sans MS" pitchFamily="66" charset="0"/>
              </a:rPr>
              <a:t>vous</a:t>
            </a:r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dirty="0" err="1" smtClean="0">
                <a:latin typeface="Comic Sans MS" pitchFamily="66" charset="0"/>
              </a:rPr>
              <a:t>dessinez</a:t>
            </a:r>
            <a:r>
              <a:rPr lang="en-GB" sz="2400" dirty="0" smtClean="0">
                <a:latin typeface="Comic Sans MS" pitchFamily="66" charset="0"/>
              </a:rPr>
              <a:t> </a:t>
            </a:r>
          </a:p>
          <a:p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u="sng" dirty="0" err="1" smtClean="0">
                <a:latin typeface="Comic Sans MS" pitchFamily="66" charset="0"/>
              </a:rPr>
              <a:t>dix</a:t>
            </a:r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dirty="0" err="1" smtClean="0">
                <a:latin typeface="Comic Sans MS" pitchFamily="66" charset="0"/>
              </a:rPr>
              <a:t>fenêtres</a:t>
            </a:r>
            <a:endParaRPr lang="en-GB" sz="2400" dirty="0">
              <a:latin typeface="Comic Sans MS" pitchFamily="66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 flipV="1">
            <a:off x="899592" y="5301208"/>
            <a:ext cx="1728192" cy="144016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9208" y="506648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0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Dessinez</a:t>
            </a:r>
            <a:r>
              <a:rPr lang="en-GB" dirty="0" smtClean="0"/>
              <a:t> un château</a:t>
            </a:r>
            <a:endParaRPr lang="en-GB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228184" y="2780928"/>
            <a:ext cx="576064" cy="35283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/>
          <p:cNvSpPr/>
          <p:nvPr/>
        </p:nvSpPr>
        <p:spPr>
          <a:xfrm>
            <a:off x="2843808" y="1988840"/>
            <a:ext cx="648072" cy="792088"/>
          </a:xfrm>
          <a:prstGeom prst="triangle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/>
          <p:cNvSpPr/>
          <p:nvPr/>
        </p:nvSpPr>
        <p:spPr>
          <a:xfrm>
            <a:off x="6228184" y="1988840"/>
            <a:ext cx="648072" cy="792088"/>
          </a:xfrm>
          <a:prstGeom prst="triangle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499992" y="4941168"/>
            <a:ext cx="864096" cy="1368152"/>
          </a:xfrm>
          <a:prstGeom prst="rec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Block Arc 44"/>
          <p:cNvSpPr/>
          <p:nvPr/>
        </p:nvSpPr>
        <p:spPr>
          <a:xfrm>
            <a:off x="4499992" y="4581128"/>
            <a:ext cx="864096" cy="720080"/>
          </a:xfrm>
          <a:prstGeom prst="blockArc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267744" y="4365104"/>
            <a:ext cx="576064" cy="19442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732240" y="4365104"/>
            <a:ext cx="576064" cy="19442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Isosceles Triangle 52"/>
          <p:cNvSpPr/>
          <p:nvPr/>
        </p:nvSpPr>
        <p:spPr>
          <a:xfrm>
            <a:off x="2267744" y="3573016"/>
            <a:ext cx="576064" cy="792088"/>
          </a:xfrm>
          <a:prstGeom prst="triangle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Isosceles Triangle 53"/>
          <p:cNvSpPr/>
          <p:nvPr/>
        </p:nvSpPr>
        <p:spPr>
          <a:xfrm>
            <a:off x="6732240" y="3573016"/>
            <a:ext cx="576064" cy="792088"/>
          </a:xfrm>
          <a:prstGeom prst="triangle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Wave 54"/>
          <p:cNvSpPr/>
          <p:nvPr/>
        </p:nvSpPr>
        <p:spPr>
          <a:xfrm>
            <a:off x="1979712" y="2924944"/>
            <a:ext cx="576064" cy="432048"/>
          </a:xfrm>
          <a:prstGeom prst="wav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Wave 55"/>
          <p:cNvSpPr/>
          <p:nvPr/>
        </p:nvSpPr>
        <p:spPr>
          <a:xfrm>
            <a:off x="7020272" y="2924944"/>
            <a:ext cx="576064" cy="432048"/>
          </a:xfrm>
          <a:prstGeom prst="wav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7020272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55776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63589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139952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71601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5292080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868144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Quad Arrow Callout 67"/>
          <p:cNvSpPr/>
          <p:nvPr/>
        </p:nvSpPr>
        <p:spPr>
          <a:xfrm>
            <a:off x="2987824" y="5445224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Quad Arrow Callout 68"/>
          <p:cNvSpPr/>
          <p:nvPr/>
        </p:nvSpPr>
        <p:spPr>
          <a:xfrm>
            <a:off x="2411760" y="4941168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Quad Arrow Callout 69"/>
          <p:cNvSpPr/>
          <p:nvPr/>
        </p:nvSpPr>
        <p:spPr>
          <a:xfrm>
            <a:off x="6300192" y="5445224"/>
            <a:ext cx="432048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Quad Arrow Callout 70"/>
          <p:cNvSpPr/>
          <p:nvPr/>
        </p:nvSpPr>
        <p:spPr>
          <a:xfrm>
            <a:off x="6804248" y="4941168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Quad Arrow Callout 71"/>
          <p:cNvSpPr/>
          <p:nvPr/>
        </p:nvSpPr>
        <p:spPr>
          <a:xfrm>
            <a:off x="2987824" y="3068960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Quad Arrow Callout 72"/>
          <p:cNvSpPr/>
          <p:nvPr/>
        </p:nvSpPr>
        <p:spPr>
          <a:xfrm>
            <a:off x="6300192" y="2996952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Quad Arrow Callout 73"/>
          <p:cNvSpPr/>
          <p:nvPr/>
        </p:nvSpPr>
        <p:spPr>
          <a:xfrm>
            <a:off x="2987824" y="4365104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Quad Arrow Callout 74"/>
          <p:cNvSpPr/>
          <p:nvPr/>
        </p:nvSpPr>
        <p:spPr>
          <a:xfrm>
            <a:off x="6300192" y="4293096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Quad Arrow Callout 75"/>
          <p:cNvSpPr/>
          <p:nvPr/>
        </p:nvSpPr>
        <p:spPr>
          <a:xfrm>
            <a:off x="3779912" y="4797152"/>
            <a:ext cx="360040" cy="1224136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Quad Arrow Callout 76"/>
          <p:cNvSpPr/>
          <p:nvPr/>
        </p:nvSpPr>
        <p:spPr>
          <a:xfrm>
            <a:off x="5652120" y="4869160"/>
            <a:ext cx="360040" cy="1152128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/>
          <p:nvPr/>
        </p:nvCxnSpPr>
        <p:spPr>
          <a:xfrm>
            <a:off x="4499992" y="508518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499992" y="5301208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499992" y="5517232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499992" y="5949280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499992" y="5733256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499992" y="616530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44" idx="0"/>
            <a:endCxn id="44" idx="2"/>
          </p:cNvCxnSpPr>
          <p:nvPr/>
        </p:nvCxnSpPr>
        <p:spPr>
          <a:xfrm>
            <a:off x="4932040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788024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5076056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644008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5220072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042" name="Picture 2" descr="C:\Users\Sarah English\AppData\Local\Microsoft\Windows\Temporary Internet Files\Content.IE5\0959TBEW\french_flag_by_troyenne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1196752"/>
            <a:ext cx="746990" cy="853281"/>
          </a:xfrm>
          <a:prstGeom prst="rect">
            <a:avLst/>
          </a:prstGeom>
          <a:noFill/>
        </p:spPr>
      </p:pic>
      <p:pic>
        <p:nvPicPr>
          <p:cNvPr id="78" name="Picture 2" descr="C:\Users\Sarah English\AppData\Local\Microsoft\Windows\Temporary Internet Files\Content.IE5\0959TBEW\french_flag_by_troyenne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411760" y="1196752"/>
            <a:ext cx="720080" cy="853281"/>
          </a:xfrm>
          <a:prstGeom prst="rect">
            <a:avLst/>
          </a:prstGeom>
          <a:noFill/>
        </p:spPr>
      </p:pic>
      <p:pic>
        <p:nvPicPr>
          <p:cNvPr id="87044" name="Picture 4" descr="http://coloringpages101.com/coloring_pages/knights/knight9_pnhcq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560" y="4581128"/>
            <a:ext cx="1117500" cy="2125186"/>
          </a:xfrm>
          <a:prstGeom prst="rect">
            <a:avLst/>
          </a:prstGeom>
          <a:noFill/>
        </p:spPr>
      </p:pic>
      <p:pic>
        <p:nvPicPr>
          <p:cNvPr id="87045" name="Picture 5" descr="C:\Users\Sarah English\AppData\Local\Microsoft\Windows\Temporary Internet Files\Content.IE5\GGTS2H3C\Slingshot-With-Stone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812360" y="548680"/>
            <a:ext cx="925032" cy="898438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3419872" y="112474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 smtClean="0">
                <a:latin typeface="Segoe Script" pitchFamily="34" charset="0"/>
              </a:rPr>
              <a:t>C’est</a:t>
            </a:r>
            <a:r>
              <a:rPr lang="en-GB" sz="3600" dirty="0" smtClean="0">
                <a:latin typeface="Segoe Script" pitchFamily="34" charset="0"/>
              </a:rPr>
              <a:t> </a:t>
            </a:r>
            <a:r>
              <a:rPr lang="en-GB" sz="3600" dirty="0" err="1" smtClean="0">
                <a:latin typeface="Segoe Script" pitchFamily="34" charset="0"/>
              </a:rPr>
              <a:t>fini</a:t>
            </a:r>
            <a:r>
              <a:rPr lang="en-GB" sz="3600" dirty="0" smtClean="0">
                <a:latin typeface="Segoe Script" pitchFamily="34" charset="0"/>
              </a:rPr>
              <a:t>!</a:t>
            </a:r>
            <a:endParaRPr lang="en-GB" sz="3600" dirty="0">
              <a:latin typeface="Segoe Script" pitchFamily="34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699248" y="176842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1440160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ross 5"/>
          <p:cNvSpPr/>
          <p:nvPr/>
        </p:nvSpPr>
        <p:spPr>
          <a:xfrm>
            <a:off x="395536" y="1628800"/>
            <a:ext cx="1224136" cy="1080120"/>
          </a:xfrm>
          <a:prstGeom prst="plus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be 7"/>
          <p:cNvSpPr/>
          <p:nvPr/>
        </p:nvSpPr>
        <p:spPr>
          <a:xfrm>
            <a:off x="7308304" y="5085184"/>
            <a:ext cx="1080120" cy="1080120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Hexagon 10"/>
          <p:cNvSpPr/>
          <p:nvPr/>
        </p:nvSpPr>
        <p:spPr>
          <a:xfrm>
            <a:off x="5004048" y="1700808"/>
            <a:ext cx="1224136" cy="108012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oon 11"/>
          <p:cNvSpPr/>
          <p:nvPr/>
        </p:nvSpPr>
        <p:spPr>
          <a:xfrm>
            <a:off x="7668344" y="1628800"/>
            <a:ext cx="720080" cy="1224136"/>
          </a:xfrm>
          <a:prstGeom prst="moon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Decision 13"/>
          <p:cNvSpPr/>
          <p:nvPr/>
        </p:nvSpPr>
        <p:spPr>
          <a:xfrm>
            <a:off x="2843808" y="1700808"/>
            <a:ext cx="1152128" cy="1440160"/>
          </a:xfrm>
          <a:prstGeom prst="flowChartDecisi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220072" y="332656"/>
            <a:ext cx="936104" cy="10081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5" name="Picture 1" descr="C:\Users\Sarah English\AppData\Local\Microsoft\Windows\Temporary Internet Files\Content.IE5\560A914K\Con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852936"/>
            <a:ext cx="1440160" cy="1946573"/>
          </a:xfrm>
          <a:prstGeom prst="rect">
            <a:avLst/>
          </a:prstGeom>
          <a:solidFill>
            <a:srgbClr val="FF6600"/>
          </a:solidFill>
        </p:spPr>
      </p:pic>
      <p:pic>
        <p:nvPicPr>
          <p:cNvPr id="1026" name="Picture 2" descr="C:\Users\Sarah English\AppData\Local\Microsoft\Windows\Temporary Internet Files\Content.IE5\367FZVZ2\pyramid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725144"/>
            <a:ext cx="1400175" cy="1066800"/>
          </a:xfrm>
          <a:prstGeom prst="rect">
            <a:avLst/>
          </a:prstGeom>
          <a:noFill/>
        </p:spPr>
      </p:pic>
      <p:pic>
        <p:nvPicPr>
          <p:cNvPr id="1028" name="Picture 4" descr="C:\Users\Sarah English\AppData\Local\Microsoft\Windows\Temporary Internet Files\Content.IE5\K8V2DNVY\15160-illustration-of-a-gold-star-pv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140968"/>
            <a:ext cx="1512168" cy="1512168"/>
          </a:xfrm>
          <a:prstGeom prst="rect">
            <a:avLst/>
          </a:prstGeom>
          <a:noFill/>
        </p:spPr>
      </p:pic>
      <p:pic>
        <p:nvPicPr>
          <p:cNvPr id="1029" name="Picture 5" descr="C:\Users\Sarah English\AppData\Local\Microsoft\Windows\Temporary Internet Files\Content.IE5\560A914K\large-Heart-0-8907[1].gif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771800" y="3573016"/>
            <a:ext cx="1118116" cy="926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3" name="Picture 9" descr="C:\Users\Sarah English\AppData\Local\Microsoft\Windows\Temporary Internet Files\Content.IE5\IUZS43PA\Armed_forces_red_triangle.svg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3808" y="260648"/>
            <a:ext cx="1152128" cy="1024114"/>
          </a:xfrm>
          <a:prstGeom prst="rect">
            <a:avLst/>
          </a:prstGeom>
          <a:noFill/>
        </p:spPr>
      </p:pic>
      <p:pic>
        <p:nvPicPr>
          <p:cNvPr id="1035" name="Picture 11" descr="C:\Users\Sarah English\AppData\Local\Microsoft\Windows\Temporary Internet Files\Content.IE5\5NF8NH2X\large-Simple-Glossy-Circle-Button-Red-166.6-12987[1]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80312" y="332656"/>
            <a:ext cx="1008072" cy="991271"/>
          </a:xfrm>
          <a:prstGeom prst="rect">
            <a:avLst/>
          </a:prstGeom>
          <a:noFill/>
        </p:spPr>
      </p:pic>
      <p:pic>
        <p:nvPicPr>
          <p:cNvPr id="27" name="Picture 7" descr="C:\Users\Sarah English\AppData\Local\Microsoft\Windows\Temporary Internet Files\Content.IE5\367FZVZ2\world_Clipart2[1]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16416" y="6021288"/>
            <a:ext cx="696436" cy="648072"/>
          </a:xfrm>
          <a:prstGeom prst="rect">
            <a:avLst/>
          </a:prstGeom>
          <a:noFill/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031355"/>
              </p:ext>
            </p:extLst>
          </p:nvPr>
        </p:nvGraphicFramePr>
        <p:xfrm>
          <a:off x="1763689" y="4797152"/>
          <a:ext cx="5400600" cy="1800200"/>
        </p:xfrm>
        <a:graphic>
          <a:graphicData uri="http://schemas.openxmlformats.org/drawingml/2006/table">
            <a:tbl>
              <a:tblPr/>
              <a:tblGrid>
                <a:gridCol w="1800200"/>
                <a:gridCol w="1800200"/>
                <a:gridCol w="1800200"/>
              </a:tblGrid>
              <a:tr h="1800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carré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cercle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cône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coeur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croissant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cube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l'étoile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l'hexagone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 dirty="0" smtClean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losange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l'ovale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pyramide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rectangle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triangle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" name="Oval 19"/>
          <p:cNvSpPr/>
          <p:nvPr/>
        </p:nvSpPr>
        <p:spPr>
          <a:xfrm>
            <a:off x="7129765" y="3348449"/>
            <a:ext cx="1769641" cy="995511"/>
          </a:xfrm>
          <a:prstGeom prst="ellipse">
            <a:avLst/>
          </a:prstGeom>
          <a:solidFill>
            <a:srgbClr val="FF99F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231196" y="382622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1440160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ross 5"/>
          <p:cNvSpPr/>
          <p:nvPr/>
        </p:nvSpPr>
        <p:spPr>
          <a:xfrm>
            <a:off x="395536" y="1628800"/>
            <a:ext cx="1224136" cy="1080120"/>
          </a:xfrm>
          <a:prstGeom prst="plus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be 7"/>
          <p:cNvSpPr/>
          <p:nvPr/>
        </p:nvSpPr>
        <p:spPr>
          <a:xfrm>
            <a:off x="7334947" y="5073198"/>
            <a:ext cx="1080120" cy="1080120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Hexagon 10"/>
          <p:cNvSpPr/>
          <p:nvPr/>
        </p:nvSpPr>
        <p:spPr>
          <a:xfrm>
            <a:off x="5004048" y="1700808"/>
            <a:ext cx="1224136" cy="108012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oon 11"/>
          <p:cNvSpPr/>
          <p:nvPr/>
        </p:nvSpPr>
        <p:spPr>
          <a:xfrm>
            <a:off x="7668344" y="1628800"/>
            <a:ext cx="720080" cy="1224136"/>
          </a:xfrm>
          <a:prstGeom prst="moon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Decision 13"/>
          <p:cNvSpPr/>
          <p:nvPr/>
        </p:nvSpPr>
        <p:spPr>
          <a:xfrm>
            <a:off x="2843808" y="1710100"/>
            <a:ext cx="1152128" cy="1440160"/>
          </a:xfrm>
          <a:prstGeom prst="flowChartDecisi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78826" y="327754"/>
            <a:ext cx="936104" cy="10081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pic>
        <p:nvPicPr>
          <p:cNvPr id="1025" name="Picture 1" descr="C:\Users\Sarah English\AppData\Local\Microsoft\Windows\Temporary Internet Files\Content.IE5\560A914K\Cone[1].pn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076056" y="2852936"/>
            <a:ext cx="1440160" cy="1946573"/>
          </a:xfrm>
          <a:prstGeom prst="rect">
            <a:avLst/>
          </a:prstGeom>
          <a:solidFill>
            <a:srgbClr val="FF6600"/>
          </a:solidFill>
        </p:spPr>
      </p:pic>
      <p:pic>
        <p:nvPicPr>
          <p:cNvPr id="1026" name="Picture 2" descr="C:\Users\Sarah English\AppData\Local\Microsoft\Windows\Temporary Internet Files\Content.IE5\367FZVZ2\pyramid[1].gif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195523" y="4673944"/>
            <a:ext cx="1400175" cy="1066800"/>
          </a:xfrm>
          <a:prstGeom prst="rect">
            <a:avLst/>
          </a:prstGeom>
          <a:noFill/>
        </p:spPr>
      </p:pic>
      <p:pic>
        <p:nvPicPr>
          <p:cNvPr id="1028" name="Picture 4" descr="C:\Users\Sarah English\AppData\Local\Microsoft\Windows\Temporary Internet Files\Content.IE5\K8V2DNVY\15160-illustration-of-a-gold-star-pv[1].png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195523" y="2987762"/>
            <a:ext cx="1512168" cy="1512168"/>
          </a:xfrm>
          <a:prstGeom prst="rect">
            <a:avLst/>
          </a:prstGeom>
          <a:noFill/>
        </p:spPr>
      </p:pic>
      <p:pic>
        <p:nvPicPr>
          <p:cNvPr id="1029" name="Picture 5" descr="C:\Users\Sarah English\AppData\Local\Microsoft\Windows\Temporary Internet Files\Content.IE5\560A914K\large-Heart-0-8907[1].gif"/>
          <p:cNvPicPr>
            <a:picLocks noChangeAspect="1" noChangeArrowheads="1"/>
          </p:cNvPicPr>
          <p:nvPr/>
        </p:nvPicPr>
        <p:blipFill>
          <a:blip r:embed="rId34" cstate="print"/>
          <a:stretch>
            <a:fillRect/>
          </a:stretch>
        </p:blipFill>
        <p:spPr bwMode="auto">
          <a:xfrm>
            <a:off x="2771800" y="3573016"/>
            <a:ext cx="1118116" cy="926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3" name="Picture 9" descr="C:\Users\Sarah English\AppData\Local\Microsoft\Windows\Temporary Internet Files\Content.IE5\IUZS43PA\Armed_forces_red_triangle.svg[1].png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843808" y="260648"/>
            <a:ext cx="1152128" cy="1024114"/>
          </a:xfrm>
          <a:prstGeom prst="rect">
            <a:avLst/>
          </a:prstGeom>
          <a:noFill/>
        </p:spPr>
      </p:pic>
      <p:pic>
        <p:nvPicPr>
          <p:cNvPr id="1035" name="Picture 11" descr="C:\Users\Sarah English\AppData\Local\Microsoft\Windows\Temporary Internet Files\Content.IE5\5NF8NH2X\large-Simple-Glossy-Circle-Button-Red-166.6-12987[1].gif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7416336" y="341076"/>
            <a:ext cx="1008072" cy="991271"/>
          </a:xfrm>
          <a:prstGeom prst="rect">
            <a:avLst/>
          </a:prstGeom>
          <a:noFill/>
        </p:spPr>
      </p:pic>
      <p:pic>
        <p:nvPicPr>
          <p:cNvPr id="27" name="Picture 7" descr="C:\Users\Sarah English\AppData\Local\Microsoft\Windows\Temporary Internet Files\Content.IE5\367FZVZ2\world_Clipart2[1].gif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8316416" y="6021288"/>
            <a:ext cx="696436" cy="648072"/>
          </a:xfrm>
          <a:prstGeom prst="rect">
            <a:avLst/>
          </a:prstGeom>
          <a:noFill/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452898"/>
              </p:ext>
            </p:extLst>
          </p:nvPr>
        </p:nvGraphicFramePr>
        <p:xfrm>
          <a:off x="1889191" y="4903423"/>
          <a:ext cx="5240574" cy="1800200"/>
        </p:xfrm>
        <a:graphic>
          <a:graphicData uri="http://schemas.openxmlformats.org/drawingml/2006/table">
            <a:tbl>
              <a:tblPr/>
              <a:tblGrid>
                <a:gridCol w="1746858"/>
                <a:gridCol w="1746858"/>
                <a:gridCol w="1746858"/>
              </a:tblGrid>
              <a:tr h="1800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carré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cercle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cône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coeur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croissant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cube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l'étoile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(f)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l'hexagone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 dirty="0" smtClean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n-US" sz="1800" dirty="0" err="1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croix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losange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l'ovale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pyramide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rectangle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triangle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1540" y="449539"/>
            <a:ext cx="1404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rectangle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01389" y="12594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triangle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243211" y="6471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 </a:t>
            </a:r>
            <a:r>
              <a:rPr lang="en-GB" dirty="0" err="1" smtClean="0"/>
              <a:t>cercle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2208" y="198419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  </a:t>
            </a:r>
            <a:r>
              <a:rPr lang="en-GB" b="1" dirty="0" err="1" smtClean="0">
                <a:solidFill>
                  <a:schemeClr val="bg1"/>
                </a:solidFill>
              </a:rPr>
              <a:t>Une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croix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1370" y="30695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</a:t>
            </a:r>
            <a:r>
              <a:rPr lang="en-GB" dirty="0" err="1" smtClean="0"/>
              <a:t>losange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6" y="184569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Un </a:t>
            </a:r>
            <a:r>
              <a:rPr lang="en-GB" dirty="0" err="1" smtClean="0">
                <a:solidFill>
                  <a:schemeClr val="bg1"/>
                </a:solidFill>
              </a:rPr>
              <a:t>hexagone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6296" y="212269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croissant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14231" y="3573016"/>
            <a:ext cx="123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Une</a:t>
            </a:r>
            <a:r>
              <a:rPr lang="en-GB" dirty="0" smtClean="0"/>
              <a:t> </a:t>
            </a:r>
            <a:r>
              <a:rPr lang="en-GB" dirty="0" err="1" smtClean="0"/>
              <a:t>étoile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771800" y="4517632"/>
            <a:ext cx="111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</a:t>
            </a:r>
            <a:r>
              <a:rPr lang="en-GB" dirty="0" err="1" smtClean="0"/>
              <a:t>coeur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300721" y="461048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</a:t>
            </a:r>
            <a:r>
              <a:rPr lang="en-GB" dirty="0" err="1" smtClean="0"/>
              <a:t>cône</a:t>
            </a:r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7334947" y="3348449"/>
            <a:ext cx="1677905" cy="995511"/>
          </a:xfrm>
          <a:prstGeom prst="ellipse">
            <a:avLst/>
          </a:prstGeom>
          <a:solidFill>
            <a:srgbClr val="FF99F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549750" y="3641556"/>
            <a:ext cx="1248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 </a:t>
            </a:r>
            <a:r>
              <a:rPr lang="en-GB" dirty="0" err="1" smtClean="0"/>
              <a:t>ovale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74321" y="5739401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Une</a:t>
            </a:r>
            <a:r>
              <a:rPr lang="en-GB" dirty="0" smtClean="0"/>
              <a:t> </a:t>
            </a:r>
            <a:r>
              <a:rPr lang="en-GB" dirty="0" err="1" smtClean="0"/>
              <a:t>pyramide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273277" y="5554735"/>
            <a:ext cx="111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Un cube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21805" y="461281"/>
            <a:ext cx="822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Un </a:t>
            </a:r>
            <a:r>
              <a:rPr lang="en-GB" b="1" dirty="0" err="1"/>
              <a:t>carré</a:t>
            </a:r>
            <a:endParaRPr lang="en-GB" b="1" dirty="0"/>
          </a:p>
        </p:txBody>
      </p:sp>
      <p:pic>
        <p:nvPicPr>
          <p:cNvPr id="21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828818" y="381859"/>
            <a:ext cx="609600" cy="609600"/>
          </a:xfrm>
          <a:prstGeom prst="rect">
            <a:avLst/>
          </a:prstGeom>
        </p:spPr>
      </p:pic>
      <p:pic>
        <p:nvPicPr>
          <p:cNvPr id="26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3137102" y="614439"/>
            <a:ext cx="609600" cy="609600"/>
          </a:xfrm>
          <a:prstGeom prst="rect">
            <a:avLst/>
          </a:prstGeom>
        </p:spPr>
      </p:pic>
      <p:pic>
        <p:nvPicPr>
          <p:cNvPr id="28" name="Recorded Soun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5434583" y="498012"/>
            <a:ext cx="609600" cy="609600"/>
          </a:xfrm>
          <a:prstGeom prst="rect">
            <a:avLst/>
          </a:prstGeom>
        </p:spPr>
      </p:pic>
      <p:pic>
        <p:nvPicPr>
          <p:cNvPr id="29" name="Recorded Sound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7615572" y="550716"/>
            <a:ext cx="609600" cy="609600"/>
          </a:xfrm>
          <a:prstGeom prst="rect">
            <a:avLst/>
          </a:prstGeom>
        </p:spPr>
      </p:pic>
      <p:pic>
        <p:nvPicPr>
          <p:cNvPr id="30" name="Recorded Sound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774249" y="1894002"/>
            <a:ext cx="609600" cy="609600"/>
          </a:xfrm>
          <a:prstGeom prst="rect">
            <a:avLst/>
          </a:prstGeom>
        </p:spPr>
      </p:pic>
      <p:pic>
        <p:nvPicPr>
          <p:cNvPr id="31" name="Recorded Sound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3151076" y="2167813"/>
            <a:ext cx="609600" cy="609600"/>
          </a:xfrm>
          <a:prstGeom prst="rect">
            <a:avLst/>
          </a:prstGeom>
        </p:spPr>
      </p:pic>
      <p:pic>
        <p:nvPicPr>
          <p:cNvPr id="1024" name="Recorded Sound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5328194" y="1977600"/>
            <a:ext cx="609600" cy="609600"/>
          </a:xfrm>
          <a:prstGeom prst="rect">
            <a:avLst/>
          </a:prstGeom>
        </p:spPr>
      </p:pic>
      <p:pic>
        <p:nvPicPr>
          <p:cNvPr id="1027" name="Recorded Sound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7667217" y="1977600"/>
            <a:ext cx="609600" cy="609600"/>
          </a:xfrm>
          <a:prstGeom prst="rect">
            <a:avLst/>
          </a:prstGeom>
        </p:spPr>
      </p:pic>
      <p:pic>
        <p:nvPicPr>
          <p:cNvPr id="1030" name="Recorded Sound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725480" y="3495861"/>
            <a:ext cx="609600" cy="609600"/>
          </a:xfrm>
          <a:prstGeom prst="rect">
            <a:avLst/>
          </a:prstGeom>
        </p:spPr>
      </p:pic>
      <p:pic>
        <p:nvPicPr>
          <p:cNvPr id="1031" name="Recorded Sound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3068094" y="3717764"/>
            <a:ext cx="609600" cy="609600"/>
          </a:xfrm>
          <a:prstGeom prst="rect">
            <a:avLst/>
          </a:prstGeom>
        </p:spPr>
      </p:pic>
      <p:pic>
        <p:nvPicPr>
          <p:cNvPr id="1032" name="Recorded Sound">
            <a:hlinkClick r:id="" action="ppaction://media"/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5571985" y="3908032"/>
            <a:ext cx="609600" cy="609600"/>
          </a:xfrm>
          <a:prstGeom prst="rect">
            <a:avLst/>
          </a:prstGeom>
        </p:spPr>
      </p:pic>
      <p:pic>
        <p:nvPicPr>
          <p:cNvPr id="1034" name="Recorded Sound">
            <a:hlinkClick r:id="" action="ppaction://media"/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7876769" y="3532646"/>
            <a:ext cx="609600" cy="609600"/>
          </a:xfrm>
          <a:prstGeom prst="rect">
            <a:avLst/>
          </a:prstGeom>
        </p:spPr>
      </p:pic>
      <p:pic>
        <p:nvPicPr>
          <p:cNvPr id="1036" name="Recorded Sound">
            <a:hlinkClick r:id="" action="ppaction://media"/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590810" y="5003658"/>
            <a:ext cx="609600" cy="609600"/>
          </a:xfrm>
          <a:prstGeom prst="rect">
            <a:avLst/>
          </a:prstGeom>
        </p:spPr>
      </p:pic>
      <p:pic>
        <p:nvPicPr>
          <p:cNvPr id="1037" name="Recorded Sound">
            <a:hlinkClick r:id="" action="ppaction://media"/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8"/>
          <a:stretch>
            <a:fillRect/>
          </a:stretch>
        </p:blipFill>
        <p:spPr>
          <a:xfrm>
            <a:off x="7526172" y="53950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01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61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73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94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01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895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4382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4104" fill="hold"/>
                                        <p:tgtEl>
                                          <p:spTgt spid="10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3244" fill="hold"/>
                                        <p:tgtEl>
                                          <p:spTgt spid="10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3964" fill="hold"/>
                                        <p:tgtEl>
                                          <p:spTgt spid="10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3895" fill="hold"/>
                                        <p:tgtEl>
                                          <p:spTgt spid="10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3523" fill="hold"/>
                                        <p:tgtEl>
                                          <p:spTgt spid="10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3337" fill="hold"/>
                                        <p:tgtEl>
                                          <p:spTgt spid="10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3453" fill="hold"/>
                                        <p:tgtEl>
                                          <p:spTgt spid="10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3384" fill="hold"/>
                                        <p:tgtEl>
                                          <p:spTgt spid="10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 showWhenStopped="0">
                <p:cTn id="13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 showWhenStopped="0">
                <p:cTn id="13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 showWhenStopped="0">
                <p:cTn id="14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 showWhenStopped="0">
                <p:cTn id="141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 showWhenStopped="0">
                <p:cTn id="14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 showWhenStopped="0">
                <p:cTn id="14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"/>
                </p:tgtEl>
              </p:cMediaNode>
            </p:audio>
            <p:audio>
              <p:cMediaNode vol="80000" showWhenStopped="0">
                <p:cTn id="14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7"/>
                </p:tgtEl>
              </p:cMediaNode>
            </p:audio>
            <p:audio>
              <p:cMediaNode vol="80000" showWhenStopped="0">
                <p:cTn id="14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0"/>
                </p:tgtEl>
              </p:cMediaNode>
            </p:audio>
            <p:audio>
              <p:cMediaNode vol="80000" showWhenStopped="0">
                <p:cTn id="14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1"/>
                </p:tgtEl>
              </p:cMediaNode>
            </p:audio>
            <p:audio>
              <p:cMediaNode vol="80000" showWhenStopped="0">
                <p:cTn id="14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2"/>
                </p:tgtEl>
              </p:cMediaNode>
            </p:audio>
            <p:audio>
              <p:cMediaNode vol="80000" showWhenStopped="0">
                <p:cTn id="14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4"/>
                </p:tgtEl>
              </p:cMediaNode>
            </p:audio>
            <p:audio>
              <p:cMediaNode vol="80000" showWhenStopped="0">
                <p:cTn id="14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6"/>
                </p:tgtEl>
              </p:cMediaNode>
            </p:audio>
            <p:audio>
              <p:cMediaNode vol="80000" showWhenStopped="0">
                <p:cTn id="15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7"/>
                </p:tgtEl>
              </p:cMediaNode>
            </p:audio>
          </p:childTnLst>
        </p:cTn>
      </p:par>
    </p:tnLst>
    <p:bldLst>
      <p:bldP spid="2" grpId="0"/>
      <p:bldP spid="4" grpId="0"/>
      <p:bldP spid="5" grpId="0"/>
      <p:bldP spid="7" grpId="0"/>
      <p:bldP spid="10" grpId="0"/>
      <p:bldP spid="13" grpId="0"/>
      <p:bldP spid="16" grpId="0"/>
      <p:bldP spid="17" grpId="0"/>
      <p:bldP spid="18" grpId="0"/>
      <p:bldP spid="20" grpId="0"/>
      <p:bldP spid="23" grpId="0"/>
      <p:bldP spid="24" grpId="0"/>
      <p:bldP spid="2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1440160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ross 5"/>
          <p:cNvSpPr/>
          <p:nvPr/>
        </p:nvSpPr>
        <p:spPr>
          <a:xfrm>
            <a:off x="422573" y="1327470"/>
            <a:ext cx="1224136" cy="1080120"/>
          </a:xfrm>
          <a:prstGeom prst="plus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be 7"/>
          <p:cNvSpPr/>
          <p:nvPr/>
        </p:nvSpPr>
        <p:spPr>
          <a:xfrm>
            <a:off x="7334947" y="5073198"/>
            <a:ext cx="1080120" cy="1080120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Hexagon 10"/>
          <p:cNvSpPr/>
          <p:nvPr/>
        </p:nvSpPr>
        <p:spPr>
          <a:xfrm>
            <a:off x="5004048" y="1700808"/>
            <a:ext cx="1224136" cy="108012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Moon 11"/>
          <p:cNvSpPr/>
          <p:nvPr/>
        </p:nvSpPr>
        <p:spPr>
          <a:xfrm>
            <a:off x="7668344" y="1628800"/>
            <a:ext cx="720080" cy="1224136"/>
          </a:xfrm>
          <a:prstGeom prst="moon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Decision 13"/>
          <p:cNvSpPr/>
          <p:nvPr/>
        </p:nvSpPr>
        <p:spPr>
          <a:xfrm>
            <a:off x="2843808" y="1710100"/>
            <a:ext cx="1152128" cy="1440160"/>
          </a:xfrm>
          <a:prstGeom prst="flowChartDecisi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220072" y="332656"/>
            <a:ext cx="936104" cy="10081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Un </a:t>
            </a:r>
            <a:r>
              <a:rPr lang="en-GB" b="1" dirty="0" err="1" smtClean="0"/>
              <a:t>carré</a:t>
            </a:r>
            <a:endParaRPr lang="en-GB" b="1" dirty="0"/>
          </a:p>
        </p:txBody>
      </p:sp>
      <p:pic>
        <p:nvPicPr>
          <p:cNvPr id="1025" name="Picture 1" descr="C:\Users\Sarah English\AppData\Local\Microsoft\Windows\Temporary Internet Files\Content.IE5\560A914K\Cone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2852936"/>
            <a:ext cx="1440160" cy="1946573"/>
          </a:xfrm>
          <a:prstGeom prst="rect">
            <a:avLst/>
          </a:prstGeom>
          <a:solidFill>
            <a:srgbClr val="FF6600"/>
          </a:solidFill>
        </p:spPr>
      </p:pic>
      <p:pic>
        <p:nvPicPr>
          <p:cNvPr id="1026" name="Picture 2" descr="C:\Users\Sarah English\AppData\Local\Microsoft\Windows\Temporary Internet Files\Content.IE5\367FZVZ2\pyramid[1]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5523" y="4673944"/>
            <a:ext cx="1400175" cy="1066800"/>
          </a:xfrm>
          <a:prstGeom prst="rect">
            <a:avLst/>
          </a:prstGeom>
          <a:noFill/>
        </p:spPr>
      </p:pic>
      <p:pic>
        <p:nvPicPr>
          <p:cNvPr id="1028" name="Picture 4" descr="C:\Users\Sarah English\AppData\Local\Microsoft\Windows\Temporary Internet Files\Content.IE5\K8V2DNVY\15160-illustration-of-a-gold-star-pv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9390" y="2793684"/>
            <a:ext cx="1512168" cy="1512168"/>
          </a:xfrm>
          <a:prstGeom prst="rect">
            <a:avLst/>
          </a:prstGeom>
          <a:noFill/>
        </p:spPr>
      </p:pic>
      <p:pic>
        <p:nvPicPr>
          <p:cNvPr id="1029" name="Picture 5" descr="C:\Users\Sarah English\AppData\Local\Microsoft\Windows\Temporary Internet Files\Content.IE5\560A914K\large-Heart-0-8907[1].gif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2771800" y="3573016"/>
            <a:ext cx="1118116" cy="926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3" name="Picture 9" descr="C:\Users\Sarah English\AppData\Local\Microsoft\Windows\Temporary Internet Files\Content.IE5\IUZS43PA\Armed_forces_red_triangle.svg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43808" y="260648"/>
            <a:ext cx="1152128" cy="1024114"/>
          </a:xfrm>
          <a:prstGeom prst="rect">
            <a:avLst/>
          </a:prstGeom>
          <a:noFill/>
        </p:spPr>
      </p:pic>
      <p:pic>
        <p:nvPicPr>
          <p:cNvPr id="1035" name="Picture 11" descr="C:\Users\Sarah English\AppData\Local\Microsoft\Windows\Temporary Internet Files\Content.IE5\5NF8NH2X\large-Simple-Glossy-Circle-Button-Red-166.6-12987[1]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16336" y="341076"/>
            <a:ext cx="1008072" cy="991271"/>
          </a:xfrm>
          <a:prstGeom prst="rect">
            <a:avLst/>
          </a:prstGeom>
          <a:noFill/>
        </p:spPr>
      </p:pic>
      <p:pic>
        <p:nvPicPr>
          <p:cNvPr id="27" name="Picture 7" descr="C:\Users\Sarah English\AppData\Local\Microsoft\Windows\Temporary Internet Files\Content.IE5\367FZVZ2\world_Clipart2[1]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16416" y="6021288"/>
            <a:ext cx="696436" cy="648072"/>
          </a:xfrm>
          <a:prstGeom prst="rect">
            <a:avLst/>
          </a:prstGeom>
          <a:noFill/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106610"/>
              </p:ext>
            </p:extLst>
          </p:nvPr>
        </p:nvGraphicFramePr>
        <p:xfrm>
          <a:off x="2354463" y="5224789"/>
          <a:ext cx="4164255" cy="1390650"/>
        </p:xfrm>
        <a:graphic>
          <a:graphicData uri="http://schemas.openxmlformats.org/drawingml/2006/table">
            <a:tbl>
              <a:tblPr/>
              <a:tblGrid>
                <a:gridCol w="1388085"/>
                <a:gridCol w="1388085"/>
                <a:gridCol w="1388085"/>
              </a:tblGrid>
              <a:tr h="10481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carré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cercle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cône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coeur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croissant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cube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l'étoile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(f)</a:t>
                      </a:r>
                      <a:endParaRPr lang="en-GB" sz="1800" dirty="0">
                        <a:solidFill>
                          <a:srgbClr val="FF000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l'hexagone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 dirty="0" smtClean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n-US" sz="1800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croix</a:t>
                      </a:r>
                      <a:endParaRPr lang="en-GB" sz="1800" dirty="0">
                        <a:solidFill>
                          <a:srgbClr val="FF000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losange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l'ovale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pyramide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solidFill>
                          <a:srgbClr val="FF000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rectangle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triangle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31540" y="449539"/>
            <a:ext cx="1404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rectangle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01389" y="12594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triangle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243211" y="6471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 </a:t>
            </a:r>
            <a:r>
              <a:rPr lang="en-GB" dirty="0" err="1" smtClean="0"/>
              <a:t>cercle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6864" y="2380818"/>
            <a:ext cx="1597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Une</a:t>
            </a:r>
            <a:r>
              <a:rPr lang="en-GB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croix</a:t>
            </a:r>
            <a:endParaRPr lang="en-GB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5196" y="29749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</a:t>
            </a:r>
            <a:r>
              <a:rPr lang="en-GB" dirty="0" err="1" smtClean="0"/>
              <a:t>losange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6" y="184569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Un </a:t>
            </a:r>
            <a:r>
              <a:rPr lang="en-GB" dirty="0" err="1" smtClean="0">
                <a:solidFill>
                  <a:schemeClr val="bg1"/>
                </a:solidFill>
              </a:rPr>
              <a:t>hexagone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6296" y="212269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croissant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95523" y="4143905"/>
            <a:ext cx="1526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Une</a:t>
            </a:r>
            <a:r>
              <a:rPr lang="en-GB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étoile</a:t>
            </a:r>
            <a:endParaRPr lang="en-GB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1800" y="4517632"/>
            <a:ext cx="111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</a:t>
            </a:r>
            <a:r>
              <a:rPr lang="en-GB" dirty="0" err="1" smtClean="0"/>
              <a:t>coeur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329568" y="4517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 </a:t>
            </a:r>
            <a:r>
              <a:rPr lang="en-GB" dirty="0" err="1" smtClean="0"/>
              <a:t>cône</a:t>
            </a:r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7129765" y="3348449"/>
            <a:ext cx="1769641" cy="995511"/>
          </a:xfrm>
          <a:prstGeom prst="ellipse">
            <a:avLst/>
          </a:prstGeom>
          <a:solidFill>
            <a:srgbClr val="FF99F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416336" y="3641556"/>
            <a:ext cx="112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 </a:t>
            </a:r>
            <a:r>
              <a:rPr lang="en-GB" dirty="0" err="1" smtClean="0"/>
              <a:t>ovale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07504" y="5642265"/>
            <a:ext cx="14881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Une</a:t>
            </a:r>
            <a:r>
              <a:rPr lang="en-GB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pyramide</a:t>
            </a:r>
            <a:endParaRPr lang="en-GB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73277" y="5554735"/>
            <a:ext cx="111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Un cube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1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751629" y="1558155"/>
            <a:ext cx="609600" cy="609600"/>
          </a:xfrm>
          <a:prstGeom prst="rect">
            <a:avLst/>
          </a:prstGeom>
        </p:spPr>
      </p:pic>
      <p:pic>
        <p:nvPicPr>
          <p:cNvPr id="32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721743" y="3349728"/>
            <a:ext cx="609600" cy="609600"/>
          </a:xfrm>
          <a:prstGeom prst="rect">
            <a:avLst/>
          </a:prstGeom>
        </p:spPr>
      </p:pic>
      <p:pic>
        <p:nvPicPr>
          <p:cNvPr id="33" name="Recorded Soun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590810" y="50036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895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96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453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 showWhenStopped="0">
                <p:cTn id="31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 showWhenStopped="0">
                <p:cTn id="3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  <p:bldLst>
      <p:bldP spid="7" grpId="0"/>
      <p:bldP spid="17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839" y="936087"/>
            <a:ext cx="2454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D’abord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8688" y="1920605"/>
            <a:ext cx="1370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Puis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8638" y="2852936"/>
            <a:ext cx="2292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Ensuite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7401" y="3925614"/>
            <a:ext cx="1839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Après</a:t>
            </a:r>
            <a:endParaRPr lang="en-GB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1207" y="4992140"/>
            <a:ext cx="3419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Finalement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0416" y="764704"/>
            <a:ext cx="1450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67776" y="1711690"/>
            <a:ext cx="1645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Then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7776" y="2843935"/>
            <a:ext cx="15620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28441" y="3936479"/>
            <a:ext cx="3505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After (that)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24228" y="5025950"/>
            <a:ext cx="2098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Finally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6690" y="5949280"/>
            <a:ext cx="564149" cy="784167"/>
          </a:xfrm>
          <a:prstGeom prst="rect">
            <a:avLst/>
          </a:prstGeom>
          <a:noFill/>
        </p:spPr>
      </p:pic>
      <p:pic>
        <p:nvPicPr>
          <p:cNvPr id="1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185" y="152061"/>
            <a:ext cx="564149" cy="784167"/>
          </a:xfrm>
          <a:prstGeom prst="rect">
            <a:avLst/>
          </a:prstGeom>
          <a:noFill/>
        </p:spPr>
      </p:pic>
      <p:pic>
        <p:nvPicPr>
          <p:cNvPr id="17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6416" y="156596"/>
            <a:ext cx="564149" cy="784167"/>
          </a:xfrm>
          <a:prstGeom prst="rect">
            <a:avLst/>
          </a:prstGeom>
          <a:noFill/>
        </p:spPr>
      </p:pic>
      <p:pic>
        <p:nvPicPr>
          <p:cNvPr id="18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36963" y="5949280"/>
            <a:ext cx="564149" cy="784167"/>
          </a:xfrm>
          <a:prstGeom prst="rect">
            <a:avLst/>
          </a:prstGeom>
          <a:noFill/>
        </p:spPr>
      </p:pic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179546" y="1105719"/>
            <a:ext cx="609600" cy="609600"/>
          </a:xfrm>
          <a:prstGeom prst="rect">
            <a:avLst/>
          </a:prstGeom>
        </p:spPr>
      </p:pic>
      <p:pic>
        <p:nvPicPr>
          <p:cNvPr id="13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124719" y="2173355"/>
            <a:ext cx="609600" cy="609600"/>
          </a:xfrm>
          <a:prstGeom prst="rect">
            <a:avLst/>
          </a:prstGeom>
        </p:spPr>
      </p:pic>
      <p:pic>
        <p:nvPicPr>
          <p:cNvPr id="14" name="Recorded Soun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946503" y="3075291"/>
            <a:ext cx="609600" cy="609600"/>
          </a:xfrm>
          <a:prstGeom prst="rect">
            <a:avLst/>
          </a:prstGeom>
        </p:spPr>
      </p:pic>
      <p:pic>
        <p:nvPicPr>
          <p:cNvPr id="19" name="Recorded Sound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451118" y="4108347"/>
            <a:ext cx="609600" cy="609600"/>
          </a:xfrm>
          <a:prstGeom prst="rect">
            <a:avLst/>
          </a:prstGeom>
        </p:spPr>
      </p:pic>
      <p:pic>
        <p:nvPicPr>
          <p:cNvPr id="20" name="Recorded Sound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086726" y="51490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8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66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71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257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347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7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7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7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 showWhenStopped="0">
                <p:cTn id="8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tse1.mm.bing.net/th?&amp;id=OIP.Mffc8a7ca76fde9ca94bd0f184405bf4fH0&amp;w=299&amp;h=224&amp;c=0&amp;pid=1.9&amp;rs=0&amp;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530859"/>
            <a:ext cx="7435268" cy="5570237"/>
          </a:xfrm>
          <a:prstGeom prst="rect">
            <a:avLst/>
          </a:prstGeom>
          <a:noFill/>
        </p:spPr>
      </p:pic>
      <p:pic>
        <p:nvPicPr>
          <p:cNvPr id="4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pic>
        <p:nvPicPr>
          <p:cNvPr id="70659" name="Picture 3" descr="C:\Users\Sarah English\AppData\Local\Microsoft\Windows\Temporary Internet Files\Content.IE5\7TN1XLHV\16887-illustration-of-a-medieval-castle-pv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0"/>
            <a:ext cx="1556792" cy="1556792"/>
          </a:xfrm>
          <a:prstGeom prst="rect">
            <a:avLst/>
          </a:prstGeom>
          <a:noFill/>
        </p:spPr>
      </p:pic>
      <p:pic>
        <p:nvPicPr>
          <p:cNvPr id="70660" name="Picture 4" descr="C:\Users\Sarah English\AppData\Local\Microsoft\Windows\Temporary Internet Files\Content.IE5\IUZS43PA\1438775912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509120"/>
            <a:ext cx="1441441" cy="2095372"/>
          </a:xfrm>
          <a:prstGeom prst="rect">
            <a:avLst/>
          </a:prstGeom>
          <a:noFill/>
        </p:spPr>
      </p:pic>
      <p:pic>
        <p:nvPicPr>
          <p:cNvPr id="70661" name="Picture 5" descr="C:\Users\Sarah English\AppData\Local\Microsoft\Windows\Temporary Internet Files\Content.IE5\IUZS43PA\389px-Castle_02.svg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4397683"/>
            <a:ext cx="1715769" cy="2214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97552" cy="69269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Dessinez</a:t>
            </a:r>
            <a:r>
              <a:rPr lang="en-GB" dirty="0" smtClean="0"/>
              <a:t> un château</a:t>
            </a:r>
            <a:endParaRPr lang="en-GB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843808" y="2780928"/>
            <a:ext cx="626368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228184" y="2780928"/>
            <a:ext cx="576064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/>
          <p:cNvSpPr/>
          <p:nvPr/>
        </p:nvSpPr>
        <p:spPr>
          <a:xfrm>
            <a:off x="2843808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/>
          <p:cNvSpPr/>
          <p:nvPr/>
        </p:nvSpPr>
        <p:spPr>
          <a:xfrm>
            <a:off x="6156176" y="1988840"/>
            <a:ext cx="648072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Wave 37"/>
          <p:cNvSpPr/>
          <p:nvPr/>
        </p:nvSpPr>
        <p:spPr>
          <a:xfrm>
            <a:off x="2483768" y="1268760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Wave 38"/>
          <p:cNvSpPr/>
          <p:nvPr/>
        </p:nvSpPr>
        <p:spPr>
          <a:xfrm>
            <a:off x="6444208" y="1340768"/>
            <a:ext cx="720080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>
            <a:off x="644420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499992" y="4941168"/>
            <a:ext cx="864096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Block Arc 44"/>
          <p:cNvSpPr/>
          <p:nvPr/>
        </p:nvSpPr>
        <p:spPr>
          <a:xfrm>
            <a:off x="4499992" y="4581128"/>
            <a:ext cx="864096" cy="720080"/>
          </a:xfrm>
          <a:prstGeom prst="blockArc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267744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732240" y="4365104"/>
            <a:ext cx="576064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Isosceles Triangle 52"/>
          <p:cNvSpPr/>
          <p:nvPr/>
        </p:nvSpPr>
        <p:spPr>
          <a:xfrm>
            <a:off x="2267744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Isosceles Triangle 53"/>
          <p:cNvSpPr/>
          <p:nvPr/>
        </p:nvSpPr>
        <p:spPr>
          <a:xfrm>
            <a:off x="6732240" y="3573016"/>
            <a:ext cx="576064" cy="7920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Wave 54"/>
          <p:cNvSpPr/>
          <p:nvPr/>
        </p:nvSpPr>
        <p:spPr>
          <a:xfrm>
            <a:off x="1979712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Wave 55"/>
          <p:cNvSpPr/>
          <p:nvPr/>
        </p:nvSpPr>
        <p:spPr>
          <a:xfrm>
            <a:off x="7020272" y="2924944"/>
            <a:ext cx="576064" cy="432048"/>
          </a:xfrm>
          <a:prstGeom prst="wav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7020272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55776" y="3284984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203848" y="1700808"/>
            <a:ext cx="0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63589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139952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716016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5292080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868144" y="407707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Quad Arrow Callout 67"/>
          <p:cNvSpPr/>
          <p:nvPr/>
        </p:nvSpPr>
        <p:spPr>
          <a:xfrm>
            <a:off x="2987824" y="5445224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Quad Arrow Callout 68"/>
          <p:cNvSpPr/>
          <p:nvPr/>
        </p:nvSpPr>
        <p:spPr>
          <a:xfrm>
            <a:off x="2411760" y="4941168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Quad Arrow Callout 69"/>
          <p:cNvSpPr/>
          <p:nvPr/>
        </p:nvSpPr>
        <p:spPr>
          <a:xfrm>
            <a:off x="6300192" y="5445224"/>
            <a:ext cx="432048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Quad Arrow Callout 70"/>
          <p:cNvSpPr/>
          <p:nvPr/>
        </p:nvSpPr>
        <p:spPr>
          <a:xfrm>
            <a:off x="6804248" y="4941168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Quad Arrow Callout 71"/>
          <p:cNvSpPr/>
          <p:nvPr/>
        </p:nvSpPr>
        <p:spPr>
          <a:xfrm>
            <a:off x="2987824" y="3068960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Quad Arrow Callout 72"/>
          <p:cNvSpPr/>
          <p:nvPr/>
        </p:nvSpPr>
        <p:spPr>
          <a:xfrm>
            <a:off x="6300192" y="2996952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Quad Arrow Callout 73"/>
          <p:cNvSpPr/>
          <p:nvPr/>
        </p:nvSpPr>
        <p:spPr>
          <a:xfrm>
            <a:off x="2987824" y="4365104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Quad Arrow Callout 74"/>
          <p:cNvSpPr/>
          <p:nvPr/>
        </p:nvSpPr>
        <p:spPr>
          <a:xfrm>
            <a:off x="6300192" y="4293096"/>
            <a:ext cx="360040" cy="720080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Quad Arrow Callout 75"/>
          <p:cNvSpPr/>
          <p:nvPr/>
        </p:nvSpPr>
        <p:spPr>
          <a:xfrm>
            <a:off x="3779912" y="4797152"/>
            <a:ext cx="360040" cy="1224136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Quad Arrow Callout 76"/>
          <p:cNvSpPr/>
          <p:nvPr/>
        </p:nvSpPr>
        <p:spPr>
          <a:xfrm>
            <a:off x="5652120" y="4869160"/>
            <a:ext cx="360040" cy="1152128"/>
          </a:xfrm>
          <a:prstGeom prst="quadArrowCallout">
            <a:avLst>
              <a:gd name="adj1" fmla="val 18515"/>
              <a:gd name="adj2" fmla="val 18515"/>
              <a:gd name="adj3" fmla="val 18515"/>
              <a:gd name="adj4" fmla="val 481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/>
          <p:nvPr/>
        </p:nvCxnSpPr>
        <p:spPr>
          <a:xfrm>
            <a:off x="4499992" y="508518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499992" y="5301208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499992" y="5517232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499992" y="5949280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499992" y="5733256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499992" y="6165304"/>
            <a:ext cx="8640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84" name="Picture 4" descr="C:\Users\Sarah English\AppData\Local\Microsoft\Windows\Temporary Internet Files\Content.IE5\560A914K\large-Castle-gate-iron-watch-tower-166.6-11451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9" y="4005064"/>
            <a:ext cx="1512168" cy="1284112"/>
          </a:xfrm>
          <a:prstGeom prst="rect">
            <a:avLst/>
          </a:prstGeom>
          <a:noFill/>
        </p:spPr>
      </p:pic>
      <p:cxnSp>
        <p:nvCxnSpPr>
          <p:cNvPr id="90" name="Straight Connector 89"/>
          <p:cNvCxnSpPr>
            <a:stCxn id="44" idx="0"/>
            <a:endCxn id="44" idx="2"/>
          </p:cNvCxnSpPr>
          <p:nvPr/>
        </p:nvCxnSpPr>
        <p:spPr>
          <a:xfrm>
            <a:off x="4932040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788024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5076056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644008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5220072" y="4941168"/>
            <a:ext cx="0" cy="136815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20272" y="33512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Dessinez</a:t>
            </a:r>
            <a:r>
              <a:rPr lang="en-GB" dirty="0" smtClean="0"/>
              <a:t> un château</a:t>
            </a:r>
            <a:endParaRPr lang="en-GB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331640" y="5486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1619672" y="155679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1.  </a:t>
            </a:r>
            <a:r>
              <a:rPr lang="en-GB" sz="2800" dirty="0" err="1" smtClean="0">
                <a:latin typeface="Comic Sans MS" pitchFamily="66" charset="0"/>
              </a:rPr>
              <a:t>D’abord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un grand </a:t>
            </a:r>
            <a:r>
              <a:rPr lang="en-GB" sz="2800" dirty="0" err="1" smtClean="0">
                <a:latin typeface="Comic Sans MS" pitchFamily="66" charset="0"/>
              </a:rPr>
              <a:t>carré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71520" y="155679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57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Dessinez</a:t>
            </a:r>
            <a:r>
              <a:rPr lang="en-GB" dirty="0" smtClean="0"/>
              <a:t> un château</a:t>
            </a:r>
            <a:endParaRPr lang="en-GB" dirty="0"/>
          </a:p>
        </p:txBody>
      </p:sp>
      <p:pic>
        <p:nvPicPr>
          <p:cNvPr id="23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984282" cy="1368152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331640" y="5486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2.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3491880" y="3717032"/>
            <a:ext cx="266429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1" descr="C:\Users\Sarah English\AppData\Local\Microsoft\Windows\Temporary Internet Files\Content.IE5\IUZS43PA\PngMedium-watchtower-brick-11497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920" y="413048"/>
            <a:ext cx="984282" cy="136815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1880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67944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4400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22007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796136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619672" y="155679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2.  </a:t>
            </a:r>
            <a:r>
              <a:rPr lang="en-GB" sz="2800" dirty="0" err="1" smtClean="0">
                <a:latin typeface="Comic Sans MS" pitchFamily="66" charset="0"/>
              </a:rPr>
              <a:t>Puis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cinq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petits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carrés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67600" y="155679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61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433</Words>
  <Application>Microsoft Office PowerPoint</Application>
  <PresentationFormat>On-screen Show (4:3)</PresentationFormat>
  <Paragraphs>164</Paragraphs>
  <Slides>16</Slides>
  <Notes>15</Notes>
  <HiddenSlides>0</HiddenSlides>
  <MMClips>35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Comic Sans MS</vt:lpstr>
      <vt:lpstr>Segoe Script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Dessinez un château</vt:lpstr>
      <vt:lpstr>Dessinez un château</vt:lpstr>
      <vt:lpstr>Dessinez un château</vt:lpstr>
      <vt:lpstr>Dessinez un château</vt:lpstr>
      <vt:lpstr>Dessinez un château</vt:lpstr>
      <vt:lpstr>Dessinez un château</vt:lpstr>
      <vt:lpstr>Dessinez un château</vt:lpstr>
      <vt:lpstr>Dessinez un chateau</vt:lpstr>
      <vt:lpstr>Dessinez un château</vt:lpstr>
      <vt:lpstr>Dessinez un château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English</dc:creator>
  <cp:lastModifiedBy>Julie Thain</cp:lastModifiedBy>
  <cp:revision>161</cp:revision>
  <dcterms:created xsi:type="dcterms:W3CDTF">2016-01-30T08:03:41Z</dcterms:created>
  <dcterms:modified xsi:type="dcterms:W3CDTF">2016-04-01T14:02:52Z</dcterms:modified>
</cp:coreProperties>
</file>