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9" r:id="rId3"/>
    <p:sldId id="276" r:id="rId4"/>
    <p:sldId id="272" r:id="rId5"/>
    <p:sldId id="271" r:id="rId6"/>
    <p:sldId id="273" r:id="rId7"/>
    <p:sldId id="261" r:id="rId8"/>
    <p:sldId id="265" r:id="rId9"/>
    <p:sldId id="266" r:id="rId10"/>
    <p:sldId id="267" r:id="rId11"/>
    <p:sldId id="296" r:id="rId12"/>
    <p:sldId id="282" r:id="rId13"/>
    <p:sldId id="285" r:id="rId14"/>
    <p:sldId id="287" r:id="rId15"/>
    <p:sldId id="288" r:id="rId16"/>
    <p:sldId id="289" r:id="rId17"/>
    <p:sldId id="284" r:id="rId18"/>
    <p:sldId id="297" r:id="rId19"/>
    <p:sldId id="299" r:id="rId20"/>
    <p:sldId id="292" r:id="rId21"/>
    <p:sldId id="290" r:id="rId22"/>
    <p:sldId id="298" r:id="rId23"/>
    <p:sldId id="293" r:id="rId24"/>
    <p:sldId id="291" r:id="rId25"/>
    <p:sldId id="283" r:id="rId26"/>
    <p:sldId id="300" r:id="rId27"/>
    <p:sldId id="280" r:id="rId28"/>
    <p:sldId id="278" r:id="rId29"/>
    <p:sldId id="279" r:id="rId30"/>
    <p:sldId id="262" r:id="rId31"/>
    <p:sldId id="263" r:id="rId32"/>
    <p:sldId id="258" r:id="rId33"/>
    <p:sldId id="260" r:id="rId34"/>
    <p:sldId id="301" r:id="rId35"/>
    <p:sldId id="29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330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2" autoAdjust="0"/>
    <p:restoredTop sz="95362" autoAdjust="0"/>
  </p:normalViewPr>
  <p:slideViewPr>
    <p:cSldViewPr>
      <p:cViewPr varScale="1">
        <p:scale>
          <a:sx n="85" d="100"/>
          <a:sy n="85" d="100"/>
        </p:scale>
        <p:origin x="1363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27F3F-B590-41A9-9E73-2AD21D1B325D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B199E-E8E7-4163-9AC5-D0F7755B175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107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Months</a:t>
            </a:r>
            <a:r>
              <a:rPr lang="en-GB" baseline="0" dirty="0" smtClean="0"/>
              <a:t> and seasons you tube video introduction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891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Some photos could have</a:t>
            </a:r>
            <a:r>
              <a:rPr lang="en-GB" baseline="0" dirty="0" smtClean="0"/>
              <a:t> multiple answers.  E.g. </a:t>
            </a:r>
            <a:r>
              <a:rPr lang="en-GB" baseline="0" dirty="0" err="1" smtClean="0"/>
              <a:t>C’est</a:t>
            </a:r>
            <a:r>
              <a:rPr lang="en-GB" baseline="0" dirty="0" smtClean="0"/>
              <a:t> </a:t>
            </a:r>
            <a:r>
              <a:rPr lang="en-GB" baseline="0" dirty="0" err="1" smtClean="0"/>
              <a:t>janvier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c’est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decembre</a:t>
            </a:r>
            <a:r>
              <a:rPr lang="en-GB" baseline="0" dirty="0" smtClean="0"/>
              <a:t> etc. Accept any reasonable answer.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950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L’ete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109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Le </a:t>
            </a:r>
            <a:r>
              <a:rPr lang="en-GB" dirty="0" err="1" smtClean="0"/>
              <a:t>Printemps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173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L’automne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124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Spring – Le </a:t>
            </a:r>
            <a:r>
              <a:rPr lang="en-GB" dirty="0" err="1" smtClean="0"/>
              <a:t>Printemps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55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L’ete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841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L’ete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841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Make</a:t>
            </a:r>
            <a:r>
              <a:rPr lang="en-GB" baseline="0" dirty="0" smtClean="0"/>
              <a:t> a weather wheel – templates follow.  Children should be able to understand that the seasons don’t start and stop at the end of a month. However, if this is too confusing for them, use the template on slide 30.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998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Weather wheel</a:t>
            </a:r>
            <a:r>
              <a:rPr lang="en-GB" baseline="0" dirty="0" smtClean="0"/>
              <a:t> – choose which one suits your needs for your class.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648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Make seasons bookmarks in French with all the details in French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456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Click</a:t>
            </a:r>
            <a:r>
              <a:rPr lang="en-GB" baseline="0" dirty="0" smtClean="0"/>
              <a:t> the link and the children can listen to the catchy seasons song.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7454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Bookmark</a:t>
            </a:r>
            <a:r>
              <a:rPr lang="en-GB" baseline="0" dirty="0" smtClean="0"/>
              <a:t> picture ideas for the children to think about before making their bookmarks (copyright – TES)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177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Bookmark ideas</a:t>
            </a:r>
            <a:r>
              <a:rPr lang="en-GB" baseline="0" dirty="0" smtClean="0"/>
              <a:t> with FACTS.  Some children (older/HA) will want to write on their bookmarks.  This grid could also be used cut up into 8 and then the children sort the cards to match the English cards on the next slide.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242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Bookmark ideas</a:t>
            </a:r>
            <a:r>
              <a:rPr lang="en-GB" baseline="0" dirty="0" smtClean="0"/>
              <a:t> with FACTS.  Some children (older/HA) will want to write on their bookmarks.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2427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Click</a:t>
            </a:r>
            <a:r>
              <a:rPr lang="en-GB" baseline="0" dirty="0" smtClean="0"/>
              <a:t> the link for the song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406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Use these to play games such as stations in</a:t>
            </a:r>
            <a:r>
              <a:rPr lang="en-GB" baseline="0" dirty="0" smtClean="0"/>
              <a:t> the hall/outside.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345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345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345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345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Practise the months before</a:t>
            </a:r>
            <a:r>
              <a:rPr lang="en-GB" baseline="0" dirty="0" smtClean="0"/>
              <a:t> starting the photo challenge.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026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If you are</a:t>
            </a:r>
            <a:r>
              <a:rPr lang="en-GB" baseline="0" dirty="0" smtClean="0"/>
              <a:t> happy to separate complete months into seasons, this will help with the photo challenge.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546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Children should reply – </a:t>
            </a:r>
            <a:r>
              <a:rPr lang="en-GB" dirty="0" err="1" smtClean="0"/>
              <a:t>C’est</a:t>
            </a:r>
            <a:r>
              <a:rPr lang="en-GB" dirty="0" smtClean="0"/>
              <a:t> </a:t>
            </a:r>
            <a:r>
              <a:rPr lang="en-GB" dirty="0" err="1" smtClean="0"/>
              <a:t>l’hiver</a:t>
            </a:r>
            <a:r>
              <a:rPr lang="en-GB" dirty="0" smtClean="0"/>
              <a:t>, </a:t>
            </a:r>
            <a:r>
              <a:rPr lang="en-GB" dirty="0" err="1" smtClean="0"/>
              <a:t>c’est</a:t>
            </a:r>
            <a:r>
              <a:rPr lang="en-GB" dirty="0" smtClean="0"/>
              <a:t> </a:t>
            </a:r>
            <a:r>
              <a:rPr lang="en-GB" dirty="0" err="1" smtClean="0"/>
              <a:t>l’automne</a:t>
            </a:r>
            <a:r>
              <a:rPr lang="en-GB" dirty="0" smtClean="0"/>
              <a:t> etc.  Or </a:t>
            </a:r>
            <a:r>
              <a:rPr lang="en-GB" dirty="0" err="1" smtClean="0"/>
              <a:t>C’est</a:t>
            </a:r>
            <a:r>
              <a:rPr lang="en-GB" dirty="0" smtClean="0"/>
              <a:t> </a:t>
            </a:r>
            <a:r>
              <a:rPr lang="en-GB" dirty="0" err="1" smtClean="0"/>
              <a:t>janvier</a:t>
            </a:r>
            <a:r>
              <a:rPr lang="en-GB" dirty="0" smtClean="0"/>
              <a:t>,</a:t>
            </a:r>
            <a:r>
              <a:rPr lang="en-GB" baseline="0" dirty="0" smtClean="0"/>
              <a:t> o</a:t>
            </a:r>
            <a:r>
              <a:rPr lang="en-GB" dirty="0" smtClean="0"/>
              <a:t>r,</a:t>
            </a:r>
            <a:r>
              <a:rPr lang="en-GB" baseline="0" dirty="0" smtClean="0"/>
              <a:t> if more advanced - </a:t>
            </a:r>
            <a:r>
              <a:rPr lang="en-GB" dirty="0" err="1" smtClean="0"/>
              <a:t>C’est</a:t>
            </a:r>
            <a:r>
              <a:rPr lang="en-GB" dirty="0" smtClean="0"/>
              <a:t> le </a:t>
            </a:r>
            <a:r>
              <a:rPr lang="en-GB" dirty="0" err="1" smtClean="0"/>
              <a:t>mois</a:t>
            </a:r>
            <a:r>
              <a:rPr lang="en-GB" dirty="0" smtClean="0"/>
              <a:t> de </a:t>
            </a:r>
            <a:r>
              <a:rPr lang="en-GB" dirty="0" err="1" smtClean="0"/>
              <a:t>janvier</a:t>
            </a:r>
            <a:r>
              <a:rPr lang="en-GB" baseline="0" dirty="0" smtClean="0"/>
              <a:t> en hiver.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Some photos could have</a:t>
            </a:r>
            <a:r>
              <a:rPr lang="en-GB" baseline="0" dirty="0" smtClean="0"/>
              <a:t> multiple answers.  E.g. </a:t>
            </a:r>
            <a:r>
              <a:rPr lang="en-GB" baseline="0" dirty="0" err="1" smtClean="0"/>
              <a:t>C’est</a:t>
            </a:r>
            <a:r>
              <a:rPr lang="en-GB" baseline="0" dirty="0" smtClean="0"/>
              <a:t> </a:t>
            </a:r>
            <a:r>
              <a:rPr lang="en-GB" baseline="0" dirty="0" err="1" smtClean="0"/>
              <a:t>janvier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c’est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decembre</a:t>
            </a:r>
            <a:r>
              <a:rPr lang="en-GB" baseline="0" dirty="0" smtClean="0"/>
              <a:t> etc. 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B199E-E8E7-4163-9AC5-D0F7755B175C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679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60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978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01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6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843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966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933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87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2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89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91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9E100-36C8-4EE4-877F-8ECE394DA017}" type="datetimeFigureOut">
              <a:rPr lang="en-GB" smtClean="0"/>
              <a:pPr/>
              <a:t>01/04/2016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A7FDC-8646-44B9-9DC4-3F8350D4381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13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5" Type="http://schemas.openxmlformats.org/officeDocument/2006/relationships/image" Target="../media/image2.jpeg"/><Relationship Id="rId4" Type="http://schemas.openxmlformats.org/officeDocument/2006/relationships/hyperlink" Target="http://french-a1.blogspot.co.uk/2013/11/les-saisons-seasons.htm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google.co.uk/url?sa=i&amp;rct=j&amp;q=&amp;esrc=s&amp;source=images&amp;cd=&amp;ved=0ahUKEwiTo7Wt_bDLAhUxS5oKHQ6IDKYQjRwIBw&amp;url=https://www.pinterest.com/mmebellefeuille/saisons-gr1/&amp;bvm=bv.116274245,d.ZWU&amp;psig=AFQjCNHDMJQuhL9HsRv0GRbviblLX6M2uw&amp;ust=1457522523073407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uk/url?sa=i&amp;rct=j&amp;q=&amp;esrc=s&amp;source=images&amp;cd=&amp;ved=0ahUKEwiTo7Wt_bDLAhUxS5oKHQ6IDKYQjRwIBw&amp;url=https://www.pinterest.com/mmebellefeuille/saisons-gr1/&amp;bvm=bv.116274245,d.ZWU&amp;psig=AFQjCNHDMJQuhL9HsRv0GRbviblLX6M2uw&amp;ust=1457522523073407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.uk/url?sa=i&amp;rct=j&amp;q=&amp;esrc=s&amp;source=images&amp;cd=&amp;cad=rja&amp;uact=8&amp;ved=0ahUKEwiWwsHGxMrLAhVEEJoKHQ1JB6oQjRwIBw&amp;url=http://michelleshedmonday680.blogspot.com/2014/03/different-weather-conditions-that.html&amp;bvm=bv.117218890,d.d2s&amp;psig=AFQjCNHt96PW2yjtsbTu_v-Axb4lxD9RGA&amp;ust=1458400753922797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omptines.tv/les_saisons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uk/url?sa=i&amp;rct=j&amp;q=&amp;esrc=s&amp;source=images&amp;cd=&amp;cad=rja&amp;uact=8&amp;ved=0ahUKEwjjksW_xcrLAhXhZpoKHc56BK0QjRwIBw&amp;url=http://www.ctvnews.ca/canada/fall-will-make-up-for-bummer-of-a-summer-meteorologist-forecasts-1.2020591&amp;bvm=bv.117218890,d.d2s&amp;psig=AFQjCNErkm68O4hilrxSrDFmxzk-AKDH-g&amp;ust=1458400954836429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google.co.uk/url?sa=i&amp;rct=j&amp;q=&amp;esrc=s&amp;source=images&amp;cd=&amp;cad=rja&amp;uact=8&amp;ved=0ahUKEwj48PqpycrLAhWGO5oKHb4WAp4QjRwIBw&amp;url=http://blog.centerparcs.co.uk/everything-need-know-autumn/&amp;bvm=bv.117218890,d.d2s&amp;psig=AFQjCNGp48ZEJ6JskL9LbOe0ClADqfnB4g&amp;ust=1458402089924011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.uk/url?sa=i&amp;rct=j&amp;q=&amp;esrc=s&amp;source=images&amp;cd=&amp;cad=rja&amp;uact=8&amp;ved=0ahUKEwif0qz3w8rLAhVBApoKHR8sCq4QjRwIBw&amp;url=http://metro.co.uk/2012/12/11/winter-weather-december-11th-2012-3311833/winter-weather-december-11th-ay_99607123-jpg/&amp;bvm=bv.117218890,d.d2s&amp;psig=AFQjCNGiikK8JwwX9wdk4c08YBhiv-xpAw&amp;ust=1458400450517669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uk/url?sa=i&amp;rct=j&amp;q=&amp;esrc=s&amp;source=images&amp;cd=&amp;cad=rja&amp;uact=8&amp;ved=0ahUKEwjD8NDE_rDLAhWoAJoKHf9nDSoQjRwIBw&amp;url=http://meteorthez.niloo.fr/wordpress/?p=3637&amp;bvm=bv.116274245,d.ZWU&amp;psig=AFQjCNHDMJQuhL9HsRv0GRbviblLX6M2uw&amp;ust=1457522523073407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comptines.tv/le_mois_de_mai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otalchoirresources.com/wp-content/uploads/2015/11/Four-seas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55" y="1052736"/>
            <a:ext cx="8921357" cy="524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1886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hlinkClick r:id="rId4"/>
              </a:rPr>
              <a:t>http://</a:t>
            </a:r>
            <a:r>
              <a:rPr lang="en-GB" dirty="0" smtClean="0">
                <a:hlinkClick r:id="rId4"/>
              </a:rPr>
              <a:t>french-a1.blogspot.co.uk/2013/11/les-saisons-seasons.html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55" y="188640"/>
            <a:ext cx="912189" cy="746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663" y="185235"/>
            <a:ext cx="1025649" cy="80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8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3928" y="260648"/>
            <a:ext cx="4402832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  <a:t>Response frame</a:t>
            </a:r>
            <a:b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</a:br>
            <a: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  <a:t>(Seasons only)</a:t>
            </a:r>
            <a:endParaRPr lang="en-GB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 descr="https://s-media-cache-ak0.pinimg.com/236x/3d/b9/da/3db9da3583c853232a1ffaa5a81d44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35413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691742"/>
              </p:ext>
            </p:extLst>
          </p:nvPr>
        </p:nvGraphicFramePr>
        <p:xfrm>
          <a:off x="2411760" y="2708920"/>
          <a:ext cx="6048672" cy="374441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19469"/>
                <a:gridCol w="3629203"/>
              </a:tblGrid>
              <a:tr h="748883"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C’est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saison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48883"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C’est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l’été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48883"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C’est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l’hiver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48883"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C’est</a:t>
                      </a:r>
                      <a:r>
                        <a:rPr lang="en-GB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le </a:t>
                      </a:r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printemps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48883"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C’est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l’automne</a:t>
                      </a:r>
                      <a:endParaRPr lang="en-GB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74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872" y="260648"/>
            <a:ext cx="5472608" cy="2232248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  <a:t>Response frame</a:t>
            </a:r>
            <a:b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</a:br>
            <a:r>
              <a:rPr lang="en-GB" dirty="0" smtClean="0">
                <a:latin typeface="MV Boli" panose="02000500030200090000" pitchFamily="2" charset="0"/>
                <a:cs typeface="MV Boli" panose="02000500030200090000" pitchFamily="2" charset="0"/>
              </a:rPr>
              <a:t>(month and season)</a:t>
            </a:r>
            <a:endParaRPr lang="en-GB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3" name="Picture 2" descr="https://s-media-cache-ak0.pinimg.com/236x/3d/b9/da/3db9da3583c853232a1ffaa5a81d4413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2664296" cy="260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691742"/>
              </p:ext>
            </p:extLst>
          </p:nvPr>
        </p:nvGraphicFramePr>
        <p:xfrm>
          <a:off x="323528" y="3068960"/>
          <a:ext cx="8496944" cy="2895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6224"/>
                <a:gridCol w="2376264"/>
                <a:gridCol w="1080120"/>
                <a:gridCol w="3024336"/>
              </a:tblGrid>
              <a:tr h="576064"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C’est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+ </a:t>
                      </a:r>
                      <a:r>
                        <a:rPr lang="en-GB" sz="3200" dirty="0" err="1" smtClean="0">
                          <a:latin typeface="Comic Sans MS" pitchFamily="66" charset="0"/>
                        </a:rPr>
                        <a:t>mois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en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saison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C’est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juillet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en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été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C’est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février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en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hiver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C’est</a:t>
                      </a:r>
                      <a:r>
                        <a:rPr lang="en-GB" sz="3200" dirty="0" smtClean="0">
                          <a:latin typeface="Comic Sans MS" pitchFamily="66" charset="0"/>
                        </a:rPr>
                        <a:t> 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mars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en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printemps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C’est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octobre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smtClean="0">
                          <a:latin typeface="Comic Sans MS" pitchFamily="66" charset="0"/>
                        </a:rPr>
                        <a:t>en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 err="1" smtClean="0">
                          <a:latin typeface="Comic Sans MS" pitchFamily="66" charset="0"/>
                        </a:rPr>
                        <a:t>automne</a:t>
                      </a:r>
                      <a:endParaRPr lang="en-GB" sz="3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74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152" name="Picture 8" descr="OLYMPUS DIGITAL CAME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903992" cy="450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0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42" name="Picture 2" descr="http://www.giftbasketsfrommichigan.com/blog/wp-content/uploads/2012/05/Michigan-cherry-blossom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33736"/>
            <a:ext cx="7063220" cy="471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61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074" name="Picture 2" descr="C:\Users\Sarah English\AppData\Local\Microsoft\Windows\Temporary Internet Files\Content.IE5\GGTS2H3C\automne-4-7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2847975" cy="2695575"/>
          </a:xfrm>
          <a:prstGeom prst="rect">
            <a:avLst/>
          </a:prstGeom>
          <a:noFill/>
        </p:spPr>
      </p:pic>
      <p:pic>
        <p:nvPicPr>
          <p:cNvPr id="3075" name="Picture 3" descr="C:\Users\Sarah English\AppData\Local\Microsoft\Windows\Temporary Internet Files\Content.IE5\367FZVZ2\Chestnut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96952"/>
            <a:ext cx="2125775" cy="1727192"/>
          </a:xfrm>
          <a:prstGeom prst="rect">
            <a:avLst/>
          </a:prstGeom>
          <a:noFill/>
        </p:spPr>
      </p:pic>
      <p:pic>
        <p:nvPicPr>
          <p:cNvPr id="3078" name="Picture 6" descr="C:\Users\Sarah English\AppData\Local\Microsoft\Windows\Temporary Internet Files\Content.IE5\0959TBEW\ota2xPd1jgAKZmsL8EtnMdVdhew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420888"/>
            <a:ext cx="2381250" cy="238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306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170" name="Picture 2" descr="http://cdn2.hubspot.net/hubfs/500440/Blog_Content/winter_weath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6361232" cy="334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4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3314" name="Picture 2" descr="http://i.telegraph.co.uk/multimedia/archive/02978/waeather-summer-le_2978205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760640" cy="50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85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266" name="Picture 2" descr="http://i3.liverpoolecho.co.uk/incoming/article3212486.ece/ALTERNATES/s1023/image-2-for-spring-weather-gallery-new-gallery-489875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778592" cy="450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81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098" name="Picture 2" descr="C:\Users\Sarah English\AppData\Local\Microsoft\Windows\Temporary Internet Files\Content.IE5\0959TBEW\automne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1484" y="1623056"/>
            <a:ext cx="3621031" cy="3611887"/>
          </a:xfrm>
          <a:prstGeom prst="rect">
            <a:avLst/>
          </a:prstGeom>
          <a:noFill/>
        </p:spPr>
      </p:pic>
      <p:pic>
        <p:nvPicPr>
          <p:cNvPr id="4099" name="Picture 3" descr="C:\Users\Sarah English\AppData\Local\Microsoft\Windows\Temporary Internet Files\Content.IE5\0959TBEW\automne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556792"/>
            <a:ext cx="4402803" cy="4391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5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3" name="Picture 3" descr="C:\Users\Sarah English\AppData\Local\Microsoft\Windows\Temporary Internet Files\Content.IE5\367FZVZ2\summer.reading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380187" cy="50020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5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anglaisfacile.com/cgi2/myexam/images/232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5"/>
            <a:ext cx="8640960" cy="614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15816" y="147989"/>
            <a:ext cx="3168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4"/>
              </a:rPr>
              <a:t>http://</a:t>
            </a:r>
            <a:r>
              <a:rPr lang="en-GB" dirty="0" smtClean="0">
                <a:hlinkClick r:id="rId4"/>
              </a:rPr>
              <a:t>comptines.tv/les_saisons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995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362" name="Picture 2" descr="http://www.ctvnews.ca/polopoly_fs/1.2020296.1411489186!/httpImage/image.jpg_gen/derivatives/landscape_620/imag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638379" cy="428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88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7410" name="Picture 2" descr="http://blog.thenewstribune.com/photo/files/2011/05/WEATHER-CLO2-600x4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6991989" cy="473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10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150" name="Picture 6" descr="C:\Users\Sarah English\AppData\Local\Microsoft\Windows\Temporary Internet Files\Content.IE5\K8V2DNVY\winter_storie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5080000" cy="4813300"/>
          </a:xfrm>
          <a:prstGeom prst="rect">
            <a:avLst/>
          </a:prstGeom>
          <a:noFill/>
        </p:spPr>
      </p:pic>
      <p:pic>
        <p:nvPicPr>
          <p:cNvPr id="6151" name="Picture 7" descr="C:\Users\Sarah English\AppData\Local\Microsoft\Windows\Temporary Internet Files\Content.IE5\560A914K\PngMedium-winter-hat-16128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2420888"/>
            <a:ext cx="1152088" cy="990796"/>
          </a:xfrm>
          <a:prstGeom prst="rect">
            <a:avLst/>
          </a:prstGeom>
          <a:noFill/>
        </p:spPr>
      </p:pic>
      <p:pic>
        <p:nvPicPr>
          <p:cNvPr id="6153" name="Picture 9" descr="C:\Users\Sarah English\AppData\Local\Microsoft\Windows\Temporary Internet Files\Content.IE5\GGTS2H3C\Boy-In-Winter-Clothing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4005064"/>
            <a:ext cx="1529783" cy="2348880"/>
          </a:xfrm>
          <a:prstGeom prst="rect">
            <a:avLst/>
          </a:prstGeom>
          <a:noFill/>
        </p:spPr>
      </p:pic>
      <p:pic>
        <p:nvPicPr>
          <p:cNvPr id="6155" name="Picture 11" descr="C:\Users\Sarah English\AppData\Local\Microsoft\Windows\Temporary Internet Files\Content.IE5\5NF8NH2X\Pinguin-op-nummer-in-kleur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620688"/>
            <a:ext cx="1226693" cy="1322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5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4338" name="Picture 2" descr="http://blog.centerparcs.co.uk/wp-content/uploads/2014/09/hedgehog_autumn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2600"/>
            <a:ext cx="6898631" cy="467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07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2" name="Picture 4" descr="C:\Users\Sarah English\AppData\Local\Microsoft\Windows\Temporary Internet Files\Content.IE5\IUZS43PA\spring_rain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700808"/>
            <a:ext cx="3352794" cy="4509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390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2290" name="Picture 2" descr="https://metrouk2.files.wordpress.com/2012/12/winter-weather-december-11th-ay_9960712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738586" cy="461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C’est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quelle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saison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AutoShape 2" descr="Image result for winter weather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winter weather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171" name="Picture 3" descr="C:\Users\Sarah English\AppData\Local\Microsoft\Windows\Temporary Internet Files\Content.IE5\7TN1XLHV\good_sun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628800"/>
            <a:ext cx="4896544" cy="49455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390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oue à découpe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805" b="118895"/>
          <a:stretch/>
        </p:blipFill>
        <p:spPr bwMode="auto">
          <a:xfrm>
            <a:off x="2123728" y="-603448"/>
            <a:ext cx="4848225" cy="678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oue à découpe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4"/>
          <a:stretch/>
        </p:blipFill>
        <p:spPr bwMode="auto">
          <a:xfrm>
            <a:off x="2292606" y="188640"/>
            <a:ext cx="4848225" cy="626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86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a roue des saisons à découper et colori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1840"/>
            <a:ext cx="4685391" cy="662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9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ue à décou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3" b="5622"/>
          <a:stretch/>
        </p:blipFill>
        <p:spPr bwMode="auto">
          <a:xfrm>
            <a:off x="467544" y="1124744"/>
            <a:ext cx="4041113" cy="405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oue à décou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3" b="5622"/>
          <a:stretch/>
        </p:blipFill>
        <p:spPr bwMode="auto">
          <a:xfrm>
            <a:off x="4922531" y="1069377"/>
            <a:ext cx="4041113" cy="405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59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otalchoirresources.com/wp-content/uploads/2015/11/Four-seas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70" y="253011"/>
            <a:ext cx="8921357" cy="64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arah English\AppData\Local\Microsoft\Windows\Temporary Internet Files\Content.IE5\0959TBEW\gi01a2014060613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412776"/>
            <a:ext cx="5098050" cy="487501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95536" y="332656"/>
            <a:ext cx="8528297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printemps</a:t>
            </a:r>
            <a:endParaRPr lang="en-US" sz="1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94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French seas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6632"/>
            <a:ext cx="5059071" cy="656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4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meteorthez.niloo.fr/wordpress/wp-content/uploads/2014/09/z_20saisons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0738"/>
            <a:ext cx="6653848" cy="475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84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dreamstime.com/cartoon-seasons-kids/eps-thumb188579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humbs.dreamstime.com/x/seizoenen-25675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45024"/>
            <a:ext cx="3810000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81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anglaisfacile.com/cgi2/myexam/images/23228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886700" cy="528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81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anglaisfacile.com/cgi2/myexam/images/23228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6" y="527151"/>
            <a:ext cx="4758958" cy="318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2588" y="5373216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In Spring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The leaves grow.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4576" y="1988840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20 June 2008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I</a:t>
            </a:r>
            <a:r>
              <a:rPr lang="en-GB" sz="2000" dirty="0" smtClean="0">
                <a:latin typeface="Comic Sans MS" panose="030F0702030302020204" pitchFamily="66" charset="0"/>
              </a:rPr>
              <a:t>t’s Summer!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It’s hot.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152" y="3546798"/>
            <a:ext cx="2813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22 September 2008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I</a:t>
            </a:r>
            <a:r>
              <a:rPr lang="en-GB" sz="2000" dirty="0" smtClean="0">
                <a:latin typeface="Comic Sans MS" panose="030F0702030302020204" pitchFamily="66" charset="0"/>
              </a:rPr>
              <a:t>t’s Autumn!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It’s fresh.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744" y="5291335"/>
            <a:ext cx="2258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21 December 2008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I</a:t>
            </a:r>
            <a:r>
              <a:rPr lang="en-GB" sz="2000" dirty="0" smtClean="0">
                <a:latin typeface="Comic Sans MS" panose="030F0702030302020204" pitchFamily="66" charset="0"/>
              </a:rPr>
              <a:t>t’s Winter!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It’s cold.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963" y="4014578"/>
            <a:ext cx="20713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20 March 2008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I</a:t>
            </a:r>
            <a:r>
              <a:rPr lang="en-GB" sz="2000" dirty="0" smtClean="0">
                <a:latin typeface="Comic Sans MS" panose="030F0702030302020204" pitchFamily="66" charset="0"/>
              </a:rPr>
              <a:t>t’s Spring!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It’s mild.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3888" y="3860691"/>
            <a:ext cx="1978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In Winter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There are no leaves on the trees.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2588" y="332656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In Autumn</a:t>
            </a:r>
          </a:p>
          <a:p>
            <a:r>
              <a:rPr lang="en-GB" sz="2000" dirty="0" smtClean="0">
                <a:latin typeface="Comic Sans MS" panose="030F0702030302020204" pitchFamily="66" charset="0"/>
              </a:rPr>
              <a:t>The leaves are red or yellow.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530" y="5445224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omic Sans MS" panose="030F0702030302020204" pitchFamily="66" charset="0"/>
              </a:rPr>
              <a:t>In Summer the leaves are green.</a:t>
            </a:r>
            <a:endParaRPr lang="en-GB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7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79844"/>
            <a:ext cx="8229600" cy="440844"/>
          </a:xfrm>
        </p:spPr>
        <p:txBody>
          <a:bodyPr>
            <a:normAutofit fontScale="90000"/>
          </a:bodyPr>
          <a:lstStyle/>
          <a:p>
            <a:r>
              <a:rPr lang="en-GB" sz="2400" dirty="0">
                <a:hlinkClick r:id="rId3"/>
              </a:rPr>
              <a:t>http://</a:t>
            </a:r>
            <a:r>
              <a:rPr lang="en-GB" sz="2400" dirty="0" smtClean="0">
                <a:hlinkClick r:id="rId3"/>
              </a:rPr>
              <a:t>comptines.tv/le_mois_de_mai</a:t>
            </a:r>
            <a:r>
              <a:rPr lang="en-GB" sz="2400" dirty="0" smtClean="0"/>
              <a:t/>
            </a:r>
            <a:br>
              <a:rPr lang="en-GB" sz="2400" dirty="0" smtClean="0"/>
            </a:br>
            <a:endParaRPr lang="en-GB" sz="2400" dirty="0"/>
          </a:p>
        </p:txBody>
      </p:sp>
      <p:sp>
        <p:nvSpPr>
          <p:cNvPr id="3" name="Rectangle 2"/>
          <p:cNvSpPr/>
          <p:nvPr/>
        </p:nvSpPr>
        <p:spPr>
          <a:xfrm>
            <a:off x="683568" y="751344"/>
            <a:ext cx="617443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/>
              <a:t>Voici le mois de mai (bis)</a:t>
            </a:r>
            <a:br>
              <a:rPr lang="fr-FR" sz="2000" dirty="0"/>
            </a:br>
            <a:r>
              <a:rPr lang="fr-FR" sz="2000" dirty="0"/>
              <a:t>Où les fleurs volent au vent (bis)</a:t>
            </a:r>
            <a:br>
              <a:rPr lang="fr-FR" sz="2000" dirty="0"/>
            </a:br>
            <a:r>
              <a:rPr lang="fr-FR" sz="2000" dirty="0"/>
              <a:t>Où les fleurs volent au vent si jolie mignonne</a:t>
            </a:r>
            <a:br>
              <a:rPr lang="fr-FR" sz="2000" dirty="0"/>
            </a:br>
            <a:r>
              <a:rPr lang="fr-FR" sz="2000" dirty="0"/>
              <a:t>Où les fleurs volent au vent si mignonnement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Le gentil fils du roi (bis)</a:t>
            </a:r>
            <a:br>
              <a:rPr lang="fr-FR" sz="2000" dirty="0"/>
            </a:br>
            <a:r>
              <a:rPr lang="fr-FR" sz="2000" dirty="0"/>
              <a:t>S'en va les ramassant (bis)</a:t>
            </a:r>
            <a:br>
              <a:rPr lang="fr-FR" sz="2000" dirty="0"/>
            </a:br>
            <a:r>
              <a:rPr lang="fr-FR" sz="2000" dirty="0"/>
              <a:t>S'en va les ramassant si jolie mignonne</a:t>
            </a:r>
            <a:br>
              <a:rPr lang="fr-FR" sz="2000" dirty="0"/>
            </a:br>
            <a:r>
              <a:rPr lang="fr-FR" sz="2000" dirty="0"/>
              <a:t>S'en va les ramassant si mignonnement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Il en ramasse tant (bis)</a:t>
            </a:r>
            <a:br>
              <a:rPr lang="fr-FR" sz="2000" dirty="0"/>
            </a:br>
            <a:r>
              <a:rPr lang="fr-FR" sz="2000" dirty="0"/>
              <a:t>Qu'il en remplit ses gants (bis)</a:t>
            </a:r>
            <a:br>
              <a:rPr lang="fr-FR" sz="2000" dirty="0"/>
            </a:br>
            <a:r>
              <a:rPr lang="fr-FR" sz="2000" dirty="0"/>
              <a:t>Qu'il en remplit ses gants si jolie mignonne</a:t>
            </a:r>
            <a:br>
              <a:rPr lang="fr-FR" sz="2000" dirty="0"/>
            </a:br>
            <a:r>
              <a:rPr lang="fr-FR" sz="2000" dirty="0"/>
              <a:t>Qu'il en remplit ses gants si mignonnement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À sa mie les porta (bis)</a:t>
            </a:r>
            <a:br>
              <a:rPr lang="fr-FR" sz="2000" dirty="0"/>
            </a:br>
            <a:r>
              <a:rPr lang="fr-FR" sz="2000" dirty="0"/>
              <a:t>Les donna en présent (bis)</a:t>
            </a:r>
            <a:br>
              <a:rPr lang="fr-FR" sz="2000" dirty="0"/>
            </a:br>
            <a:r>
              <a:rPr lang="fr-FR" sz="2000" dirty="0"/>
              <a:t>Les donna en présent si jolie mignonne</a:t>
            </a:r>
            <a:br>
              <a:rPr lang="fr-FR" sz="2000" dirty="0"/>
            </a:br>
            <a:r>
              <a:rPr lang="fr-FR" sz="2000" dirty="0"/>
              <a:t>Les donna en présent si mignonnement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7663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otalchoirresources.com/wp-content/uploads/2015/11/Four-seas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43" y="260648"/>
            <a:ext cx="8921357" cy="64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ekladata.com/CHyJOVmpfI1JMAJT5y_NNA19Dy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435222" cy="465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46903" y="1772816"/>
            <a:ext cx="362560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0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ét</a:t>
            </a:r>
            <a:r>
              <a:rPr lang="en-US" sz="20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é</a:t>
            </a:r>
            <a:endParaRPr lang="en-US" sz="2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48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otalchoirresources.com/wp-content/uploads/2015/11/Four-seas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43" y="116632"/>
            <a:ext cx="8921357" cy="64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platea.pntic.mec.es/cvera/hotpot/images/saisons/automne02_cl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64703"/>
            <a:ext cx="5468663" cy="532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9592" y="548680"/>
            <a:ext cx="7747634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Aharoni" pitchFamily="2" charset="-79"/>
              </a:rPr>
              <a:t>automne</a:t>
            </a:r>
            <a:endParaRPr lang="en-US" sz="15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2612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totalchoirresources.com/wp-content/uploads/2015/11/Four-seaso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70" y="253011"/>
            <a:ext cx="8921357" cy="64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platea.pntic.mec.es/cvera/hotpot/images/saisons/hiver01_cl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309" y="548680"/>
            <a:ext cx="4790678" cy="465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23728" y="3933056"/>
            <a:ext cx="507703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h</a:t>
            </a:r>
            <a:r>
              <a:rPr lang="en-US" sz="1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omic Sans MS" pitchFamily="66" charset="0"/>
              </a:rPr>
              <a:t>iver</a:t>
            </a:r>
          </a:p>
        </p:txBody>
      </p:sp>
    </p:spTree>
    <p:extLst>
      <p:ext uri="{BB962C8B-B14F-4D97-AF65-F5344CB8AC3E}">
        <p14:creationId xmlns:p14="http://schemas.microsoft.com/office/powerpoint/2010/main" val="9632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francesdesdecero.files.wordpress.com/2013/11/dc977-mois.jpg?w=5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92888" cy="616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3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2.bp.blogspot.com/-G8rI6SWeB6g/UKBSgGCdePI/AAAAAAAAD5E/YtzhIxOVUZc/s1600/les+saisons+X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0688"/>
            <a:ext cx="458152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p9.storage.canalblog.com/97/00/968754/750844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03794"/>
            <a:ext cx="7128792" cy="306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14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>
                <a:latin typeface="MV Boli" panose="02000500030200090000" pitchFamily="2" charset="0"/>
                <a:cs typeface="MV Boli" panose="02000500030200090000" pitchFamily="2" charset="0"/>
              </a:rPr>
              <a:t>A series of photos:  children guess which season/month.  Play in two teams and score.</a:t>
            </a:r>
            <a:endParaRPr lang="en-GB" sz="28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1266" name="Picture 2" descr="http://image.slidesharecdn.com/reinestefan-140519102655-phpapp02/95/reinestefan-les-saisons-4-638.jpg?cb=14004957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061246" cy="379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70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518</Words>
  <Application>Microsoft Office PowerPoint</Application>
  <PresentationFormat>On-screen Show (4:3)</PresentationFormat>
  <Paragraphs>119</Paragraphs>
  <Slides>35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Aharoni</vt:lpstr>
      <vt:lpstr>Arial</vt:lpstr>
      <vt:lpstr>Calibri</vt:lpstr>
      <vt:lpstr>Comic Sans MS</vt:lpstr>
      <vt:lpstr>MV Boli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series of photos:  children guess which season/month.  Play in two teams and score.</vt:lpstr>
      <vt:lpstr>Response frame (Seasons only)</vt:lpstr>
      <vt:lpstr>Response frame (month and season)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C’est quelle saison?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http://comptines.tv/le_mois_de_mai </vt:lpstr>
    </vt:vector>
  </TitlesOfParts>
  <Company>University Of Nottingham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UoN User</dc:creator>
  <cp:lastModifiedBy>Julie Thain</cp:lastModifiedBy>
  <cp:revision>77</cp:revision>
  <dcterms:created xsi:type="dcterms:W3CDTF">2016-03-08T11:15:58Z</dcterms:created>
  <dcterms:modified xsi:type="dcterms:W3CDTF">2016-04-01T14:48:14Z</dcterms:modified>
</cp:coreProperties>
</file>