
<file path=[Content_Types].xml><?xml version="1.0" encoding="utf-8"?>
<Types xmlns="http://schemas.openxmlformats.org/package/2006/content-types">
  <Default Extension="png" ContentType="image/png"/>
  <Default Extension="jpeg" ContentType="image/jpeg"/>
  <Default Extension="m4a" ContentType="audio/mp4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61" r:id="rId5"/>
    <p:sldId id="278" r:id="rId6"/>
    <p:sldId id="259" r:id="rId7"/>
    <p:sldId id="263" r:id="rId8"/>
    <p:sldId id="265" r:id="rId9"/>
    <p:sldId id="274" r:id="rId10"/>
    <p:sldId id="262" r:id="rId11"/>
    <p:sldId id="268" r:id="rId12"/>
    <p:sldId id="264" r:id="rId13"/>
    <p:sldId id="266" r:id="rId14"/>
    <p:sldId id="267" r:id="rId15"/>
    <p:sldId id="273" r:id="rId16"/>
    <p:sldId id="260" r:id="rId17"/>
    <p:sldId id="269" r:id="rId18"/>
    <p:sldId id="272" r:id="rId19"/>
    <p:sldId id="275" r:id="rId20"/>
    <p:sldId id="276" r:id="rId21"/>
    <p:sldId id="270" r:id="rId22"/>
    <p:sldId id="277" r:id="rId23"/>
    <p:sldId id="271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44" autoAdjust="0"/>
    <p:restoredTop sz="87253" autoAdjust="0"/>
  </p:normalViewPr>
  <p:slideViewPr>
    <p:cSldViewPr>
      <p:cViewPr varScale="1">
        <p:scale>
          <a:sx n="78" d="100"/>
          <a:sy n="78" d="100"/>
        </p:scale>
        <p:origin x="1517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E2F714-2CA2-48D3-8EDC-000FDC864EC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9B2DD-0D7A-445F-A1A7-31B27ADE216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1952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 range of noughts and crosses games according to what the children are learning.  If you prefer</a:t>
            </a:r>
            <a:r>
              <a:rPr lang="en-GB" baseline="0" dirty="0" smtClean="0"/>
              <a:t> you can use these for “splat” 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9B2DD-0D7A-445F-A1A7-31B27ADE216A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87069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Colour and shape</a:t>
            </a:r>
            <a:r>
              <a:rPr lang="en-GB" baseline="0" dirty="0" smtClean="0"/>
              <a:t> </a:t>
            </a:r>
            <a:r>
              <a:rPr lang="en-GB" dirty="0" smtClean="0"/>
              <a:t>noughts</a:t>
            </a:r>
            <a:r>
              <a:rPr lang="en-GB" baseline="0" dirty="0" smtClean="0"/>
              <a:t> and crosses – use just the colour or the shape + the colour </a:t>
            </a:r>
            <a:r>
              <a:rPr lang="en-GB" baseline="0" dirty="0" err="1" smtClean="0"/>
              <a:t>ie</a:t>
            </a:r>
            <a:r>
              <a:rPr lang="en-GB" baseline="0" dirty="0" smtClean="0"/>
              <a:t>. </a:t>
            </a:r>
            <a:r>
              <a:rPr lang="en-GB" baseline="0" dirty="0" err="1" smtClean="0"/>
              <a:t>Jaune</a:t>
            </a:r>
            <a:r>
              <a:rPr lang="en-GB" baseline="0" dirty="0" smtClean="0"/>
              <a:t>, un </a:t>
            </a:r>
            <a:r>
              <a:rPr lang="en-GB" baseline="0" dirty="0" err="1" smtClean="0"/>
              <a:t>cercle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jaune</a:t>
            </a:r>
            <a:r>
              <a:rPr lang="en-GB" baseline="0" dirty="0" smtClean="0"/>
              <a:t>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9B2DD-0D7A-445F-A1A7-31B27ADE216A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54275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Colour and shape</a:t>
            </a:r>
            <a:r>
              <a:rPr lang="en-GB" baseline="0" dirty="0" smtClean="0"/>
              <a:t> </a:t>
            </a:r>
            <a:r>
              <a:rPr lang="en-GB" dirty="0" smtClean="0"/>
              <a:t>noughts</a:t>
            </a:r>
            <a:r>
              <a:rPr lang="en-GB" baseline="0" dirty="0" smtClean="0"/>
              <a:t> and crosses – use just the colour or the shape + the colour </a:t>
            </a:r>
            <a:r>
              <a:rPr lang="en-GB" baseline="0" dirty="0" err="1" smtClean="0"/>
              <a:t>ie</a:t>
            </a:r>
            <a:r>
              <a:rPr lang="en-GB" baseline="0" dirty="0" smtClean="0"/>
              <a:t>. </a:t>
            </a:r>
            <a:r>
              <a:rPr lang="en-GB" baseline="0" dirty="0" err="1" smtClean="0"/>
              <a:t>Jaune</a:t>
            </a:r>
            <a:r>
              <a:rPr lang="en-GB" baseline="0" dirty="0" smtClean="0"/>
              <a:t>, un </a:t>
            </a:r>
            <a:r>
              <a:rPr lang="en-GB" baseline="0" dirty="0" err="1" smtClean="0"/>
              <a:t>cercle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jaune</a:t>
            </a:r>
            <a:r>
              <a:rPr lang="en-GB" baseline="0" smtClean="0"/>
              <a:t>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9B2DD-0D7A-445F-A1A7-31B27ADE216A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54275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Shapes and colours  noughts</a:t>
            </a:r>
            <a:r>
              <a:rPr lang="en-GB" baseline="0" dirty="0" smtClean="0"/>
              <a:t> and crosses.  The “steps” can be seen as levels, game numbers or you can differentiate according to the child’s ability. George </a:t>
            </a:r>
            <a:r>
              <a:rPr lang="en-GB" baseline="0" dirty="0" err="1" smtClean="0"/>
              <a:t>essaie</a:t>
            </a:r>
            <a:r>
              <a:rPr lang="en-GB" baseline="0" dirty="0" smtClean="0"/>
              <a:t> pas un; Megan </a:t>
            </a:r>
            <a:r>
              <a:rPr lang="en-GB" baseline="0" dirty="0" err="1" smtClean="0"/>
              <a:t>essaie</a:t>
            </a:r>
            <a:r>
              <a:rPr lang="en-GB" baseline="0" dirty="0" smtClean="0"/>
              <a:t> pas </a:t>
            </a:r>
            <a:r>
              <a:rPr lang="en-GB" baseline="0" dirty="0" err="1" smtClean="0"/>
              <a:t>deux</a:t>
            </a:r>
            <a:r>
              <a:rPr lang="en-GB" baseline="0" dirty="0" smtClean="0"/>
              <a:t>; Lucas, </a:t>
            </a:r>
            <a:r>
              <a:rPr lang="en-GB" baseline="0" dirty="0" err="1" smtClean="0"/>
              <a:t>tu</a:t>
            </a:r>
            <a:r>
              <a:rPr lang="en-GB" baseline="0" dirty="0" smtClean="0"/>
              <a:t> vas essayer pas trois or let the child choose his/her own “pas”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9B2DD-0D7A-445F-A1A7-31B27ADE216A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54275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Shapes and colours  noughts</a:t>
            </a:r>
            <a:r>
              <a:rPr lang="en-GB" baseline="0" dirty="0" smtClean="0"/>
              <a:t> and crosses.  Children are in two teams.  They can pick either the circle or the triangle plus the colour word to gain a “square”.  Next step – name both to gain a square.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9B2DD-0D7A-445F-A1A7-31B27ADE216A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54275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9B2DD-0D7A-445F-A1A7-31B27ADE216A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54275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Shapes and colours  noughts</a:t>
            </a:r>
            <a:r>
              <a:rPr lang="en-GB" baseline="0" dirty="0" smtClean="0"/>
              <a:t> and crosses.  Children are in two teams.  They can pick either the circle or the triangle plus the colour word to gain a “square”.  Next step – name both to gain a square.  If you wanted to make this game even harder you could ask them to write down the answers on a WB and the first correct answer gets the “O” or the “X”.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9B2DD-0D7A-445F-A1A7-31B27ADE216A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54275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Weather noughts</a:t>
            </a:r>
            <a:r>
              <a:rPr lang="en-GB" baseline="0" dirty="0" smtClean="0"/>
              <a:t> </a:t>
            </a:r>
            <a:r>
              <a:rPr lang="en-GB" baseline="0" smtClean="0"/>
              <a:t>and crosses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9B2DD-0D7A-445F-A1A7-31B27ADE216A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54275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Weather noughts</a:t>
            </a:r>
            <a:r>
              <a:rPr lang="en-GB" baseline="0" dirty="0" smtClean="0"/>
              <a:t> </a:t>
            </a:r>
            <a:r>
              <a:rPr lang="en-GB" baseline="0" smtClean="0"/>
              <a:t>and crosses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9B2DD-0D7A-445F-A1A7-31B27ADE216A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542759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Weather noughts</a:t>
            </a:r>
            <a:r>
              <a:rPr lang="en-GB" baseline="0" dirty="0" smtClean="0"/>
              <a:t> </a:t>
            </a:r>
            <a:r>
              <a:rPr lang="en-GB" baseline="0" smtClean="0"/>
              <a:t>and crosses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9B2DD-0D7A-445F-A1A7-31B27ADE216A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542759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Weather noughts</a:t>
            </a:r>
            <a:r>
              <a:rPr lang="en-GB" baseline="0" dirty="0" smtClean="0"/>
              <a:t> </a:t>
            </a:r>
            <a:r>
              <a:rPr lang="en-GB" baseline="0" smtClean="0"/>
              <a:t>and crosses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9B2DD-0D7A-445F-A1A7-31B27ADE216A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54275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Noughts</a:t>
            </a:r>
            <a:r>
              <a:rPr lang="en-GB" baseline="0" dirty="0" smtClean="0"/>
              <a:t> and crosses:  Nine pictures; two teams of children.  Pictures must be identified correctly in order for a O or a X to be placed accordingly.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9B2DD-0D7A-445F-A1A7-31B27ADE216A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542759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Un </a:t>
            </a:r>
            <a:r>
              <a:rPr lang="en-GB" dirty="0" err="1" smtClean="0"/>
              <a:t>croix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9B2DD-0D7A-445F-A1A7-31B27ADE216A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420461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Des </a:t>
            </a:r>
            <a:r>
              <a:rPr lang="en-GB" dirty="0" err="1" smtClean="0"/>
              <a:t>croix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9B2DD-0D7A-445F-A1A7-31B27ADE216A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542759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Un </a:t>
            </a:r>
            <a:r>
              <a:rPr lang="en-GB" dirty="0" err="1" smtClean="0"/>
              <a:t>cercle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9B2DD-0D7A-445F-A1A7-31B27ADE216A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065737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Des </a:t>
            </a:r>
            <a:r>
              <a:rPr lang="en-GB" dirty="0" err="1" smtClean="0"/>
              <a:t>cercles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9B2DD-0D7A-445F-A1A7-31B27ADE216A}" type="slidenum">
              <a:rPr lang="en-GB" smtClean="0"/>
              <a:pPr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54275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Weather noughts</a:t>
            </a:r>
            <a:r>
              <a:rPr lang="en-GB" baseline="0" dirty="0" smtClean="0"/>
              <a:t> </a:t>
            </a:r>
            <a:r>
              <a:rPr lang="en-GB" baseline="0" smtClean="0"/>
              <a:t>and crosses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9B2DD-0D7A-445F-A1A7-31B27ADE216A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54275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Multiples</a:t>
            </a:r>
            <a:r>
              <a:rPr lang="en-GB" baseline="0" dirty="0" smtClean="0"/>
              <a:t> of 2</a:t>
            </a:r>
            <a:r>
              <a:rPr lang="en-GB" dirty="0" smtClean="0"/>
              <a:t> noughts</a:t>
            </a:r>
            <a:r>
              <a:rPr lang="en-GB" baseline="0" dirty="0" smtClean="0"/>
              <a:t> and crosses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9B2DD-0D7A-445F-A1A7-31B27ADE216A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54275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Multiples</a:t>
            </a:r>
            <a:r>
              <a:rPr lang="en-GB" baseline="0" dirty="0" smtClean="0"/>
              <a:t> of 2</a:t>
            </a:r>
            <a:r>
              <a:rPr lang="en-GB" dirty="0" smtClean="0"/>
              <a:t> noughts</a:t>
            </a:r>
            <a:r>
              <a:rPr lang="en-GB" baseline="0" dirty="0" smtClean="0"/>
              <a:t> and crosses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9B2DD-0D7A-445F-A1A7-31B27ADE216A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54275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Multiples</a:t>
            </a:r>
            <a:r>
              <a:rPr lang="en-GB" baseline="0" dirty="0" smtClean="0"/>
              <a:t> of 3</a:t>
            </a:r>
            <a:r>
              <a:rPr lang="en-GB" dirty="0" smtClean="0"/>
              <a:t> noughts</a:t>
            </a:r>
            <a:r>
              <a:rPr lang="en-GB" baseline="0" dirty="0" smtClean="0"/>
              <a:t> and crosses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9B2DD-0D7A-445F-A1A7-31B27ADE216A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54275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7 times table noughts and crosses</a:t>
            </a:r>
            <a:r>
              <a:rPr lang="en-GB" baseline="0" dirty="0" smtClean="0"/>
              <a:t> – sept, </a:t>
            </a:r>
            <a:r>
              <a:rPr lang="en-GB" baseline="0" dirty="0" err="1" smtClean="0"/>
              <a:t>quatorze</a:t>
            </a:r>
            <a:r>
              <a:rPr lang="en-GB" baseline="0" dirty="0" smtClean="0"/>
              <a:t>, </a:t>
            </a:r>
            <a:r>
              <a:rPr lang="en-GB" baseline="0" dirty="0" err="1" smtClean="0"/>
              <a:t>vingt</a:t>
            </a:r>
            <a:r>
              <a:rPr lang="en-GB" baseline="0" dirty="0" smtClean="0"/>
              <a:t>-et-un, </a:t>
            </a:r>
            <a:r>
              <a:rPr lang="en-GB" baseline="0" dirty="0" err="1" smtClean="0"/>
              <a:t>vingt-huit</a:t>
            </a:r>
            <a:r>
              <a:rPr lang="en-GB" baseline="0" dirty="0" smtClean="0"/>
              <a:t>, </a:t>
            </a:r>
            <a:r>
              <a:rPr lang="en-GB" baseline="0" dirty="0" err="1" smtClean="0"/>
              <a:t>trente</a:t>
            </a:r>
            <a:r>
              <a:rPr lang="en-GB" baseline="0" dirty="0" smtClean="0"/>
              <a:t>-cinq, </a:t>
            </a:r>
            <a:r>
              <a:rPr lang="en-GB" baseline="0" dirty="0" err="1" smtClean="0"/>
              <a:t>quarante-deux</a:t>
            </a:r>
            <a:r>
              <a:rPr lang="en-GB" baseline="0" dirty="0" smtClean="0"/>
              <a:t>, </a:t>
            </a:r>
            <a:r>
              <a:rPr lang="en-GB" baseline="0" dirty="0" err="1" smtClean="0"/>
              <a:t>quarante-neuf</a:t>
            </a:r>
            <a:r>
              <a:rPr lang="en-GB" baseline="0" dirty="0" smtClean="0"/>
              <a:t>, </a:t>
            </a:r>
            <a:r>
              <a:rPr lang="en-GB" baseline="0" dirty="0" err="1" smtClean="0"/>
              <a:t>cinquante</a:t>
            </a:r>
            <a:r>
              <a:rPr lang="en-GB" baseline="0" dirty="0" smtClean="0"/>
              <a:t>-six, </a:t>
            </a:r>
            <a:r>
              <a:rPr lang="en-GB" baseline="0" dirty="0" err="1" smtClean="0"/>
              <a:t>soixante</a:t>
            </a:r>
            <a:r>
              <a:rPr lang="en-GB" baseline="0" dirty="0" smtClean="0"/>
              <a:t>-trois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9B2DD-0D7A-445F-A1A7-31B27ADE216A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54275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Shapes</a:t>
            </a:r>
            <a:r>
              <a:rPr lang="en-GB" baseline="0" dirty="0" smtClean="0"/>
              <a:t> </a:t>
            </a:r>
            <a:r>
              <a:rPr lang="en-GB" dirty="0" smtClean="0"/>
              <a:t>noughts</a:t>
            </a:r>
            <a:r>
              <a:rPr lang="en-GB" baseline="0" dirty="0" smtClean="0"/>
              <a:t> and crosses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9B2DD-0D7A-445F-A1A7-31B27ADE216A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54275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Shapes</a:t>
            </a:r>
            <a:r>
              <a:rPr lang="en-GB" baseline="0" dirty="0" smtClean="0"/>
              <a:t> </a:t>
            </a:r>
            <a:r>
              <a:rPr lang="en-GB" dirty="0" smtClean="0"/>
              <a:t>noughts</a:t>
            </a:r>
            <a:r>
              <a:rPr lang="en-GB" baseline="0" dirty="0" smtClean="0"/>
              <a:t> and crosses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9B2DD-0D7A-445F-A1A7-31B27ADE216A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5427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8597F-166C-42E1-B3EE-C52236406171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D23AE-9D5D-451E-92BC-51FC444000E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4113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8597F-166C-42E1-B3EE-C52236406171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D23AE-9D5D-451E-92BC-51FC444000E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585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8597F-166C-42E1-B3EE-C52236406171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D23AE-9D5D-451E-92BC-51FC444000E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047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8597F-166C-42E1-B3EE-C52236406171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D23AE-9D5D-451E-92BC-51FC444000E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0063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8597F-166C-42E1-B3EE-C52236406171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D23AE-9D5D-451E-92BC-51FC444000E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3348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8597F-166C-42E1-B3EE-C52236406171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D23AE-9D5D-451E-92BC-51FC444000E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8027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8597F-166C-42E1-B3EE-C52236406171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D23AE-9D5D-451E-92BC-51FC444000E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3341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8597F-166C-42E1-B3EE-C52236406171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D23AE-9D5D-451E-92BC-51FC444000E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5786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8597F-166C-42E1-B3EE-C52236406171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D23AE-9D5D-451E-92BC-51FC444000E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1808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8597F-166C-42E1-B3EE-C52236406171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D23AE-9D5D-451E-92BC-51FC444000E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9028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8597F-166C-42E1-B3EE-C52236406171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D23AE-9D5D-451E-92BC-51FC444000E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6254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78597F-166C-42E1-B3EE-C52236406171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6D23AE-9D5D-451E-92BC-51FC444000E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1662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4.png"/><Relationship Id="rId7" Type="http://schemas.openxmlformats.org/officeDocument/2006/relationships/image" Target="../media/image61.png"/><Relationship Id="rId12" Type="http://schemas.openxmlformats.org/officeDocument/2006/relationships/image" Target="../media/image6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png"/><Relationship Id="rId11" Type="http://schemas.openxmlformats.org/officeDocument/2006/relationships/image" Target="../media/image65.png"/><Relationship Id="rId5" Type="http://schemas.openxmlformats.org/officeDocument/2006/relationships/image" Target="../media/image59.png"/><Relationship Id="rId10" Type="http://schemas.openxmlformats.org/officeDocument/2006/relationships/image" Target="../media/image64.jpeg"/><Relationship Id="rId4" Type="http://schemas.openxmlformats.org/officeDocument/2006/relationships/image" Target="../media/image58.png"/><Relationship Id="rId9" Type="http://schemas.openxmlformats.org/officeDocument/2006/relationships/image" Target="../media/image63.gi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13" Type="http://schemas.openxmlformats.org/officeDocument/2006/relationships/image" Target="../media/image67.png"/><Relationship Id="rId3" Type="http://schemas.openxmlformats.org/officeDocument/2006/relationships/image" Target="../media/image4.png"/><Relationship Id="rId7" Type="http://schemas.openxmlformats.org/officeDocument/2006/relationships/image" Target="../media/image61.png"/><Relationship Id="rId12" Type="http://schemas.openxmlformats.org/officeDocument/2006/relationships/image" Target="../media/image6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png"/><Relationship Id="rId11" Type="http://schemas.openxmlformats.org/officeDocument/2006/relationships/image" Target="../media/image65.png"/><Relationship Id="rId5" Type="http://schemas.openxmlformats.org/officeDocument/2006/relationships/image" Target="../media/image59.png"/><Relationship Id="rId15" Type="http://schemas.openxmlformats.org/officeDocument/2006/relationships/image" Target="../media/image69.png"/><Relationship Id="rId10" Type="http://schemas.openxmlformats.org/officeDocument/2006/relationships/image" Target="../media/image64.jpeg"/><Relationship Id="rId4" Type="http://schemas.openxmlformats.org/officeDocument/2006/relationships/image" Target="../media/image58.png"/><Relationship Id="rId9" Type="http://schemas.openxmlformats.org/officeDocument/2006/relationships/image" Target="../media/image63.gif"/><Relationship Id="rId14" Type="http://schemas.openxmlformats.org/officeDocument/2006/relationships/image" Target="../media/image6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13" Type="http://schemas.openxmlformats.org/officeDocument/2006/relationships/image" Target="../media/image79.jpeg"/><Relationship Id="rId18" Type="http://schemas.openxmlformats.org/officeDocument/2006/relationships/image" Target="../media/image63.gif"/><Relationship Id="rId3" Type="http://schemas.openxmlformats.org/officeDocument/2006/relationships/image" Target="../media/image4.png"/><Relationship Id="rId21" Type="http://schemas.openxmlformats.org/officeDocument/2006/relationships/image" Target="../media/image86.png"/><Relationship Id="rId7" Type="http://schemas.openxmlformats.org/officeDocument/2006/relationships/image" Target="../media/image73.png"/><Relationship Id="rId12" Type="http://schemas.openxmlformats.org/officeDocument/2006/relationships/image" Target="../media/image78.png"/><Relationship Id="rId17" Type="http://schemas.openxmlformats.org/officeDocument/2006/relationships/image" Target="../media/image83.png"/><Relationship Id="rId2" Type="http://schemas.openxmlformats.org/officeDocument/2006/relationships/notesSlide" Target="../notesSlides/notesSlide12.xml"/><Relationship Id="rId16" Type="http://schemas.openxmlformats.org/officeDocument/2006/relationships/image" Target="../media/image82.png"/><Relationship Id="rId20" Type="http://schemas.openxmlformats.org/officeDocument/2006/relationships/image" Target="../media/image8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2.png"/><Relationship Id="rId11" Type="http://schemas.openxmlformats.org/officeDocument/2006/relationships/image" Target="../media/image77.png"/><Relationship Id="rId5" Type="http://schemas.openxmlformats.org/officeDocument/2006/relationships/image" Target="../media/image71.png"/><Relationship Id="rId15" Type="http://schemas.openxmlformats.org/officeDocument/2006/relationships/image" Target="../media/image81.png"/><Relationship Id="rId10" Type="http://schemas.openxmlformats.org/officeDocument/2006/relationships/image" Target="../media/image76.png"/><Relationship Id="rId19" Type="http://schemas.openxmlformats.org/officeDocument/2006/relationships/image" Target="../media/image84.png"/><Relationship Id="rId4" Type="http://schemas.openxmlformats.org/officeDocument/2006/relationships/image" Target="../media/image70.png"/><Relationship Id="rId9" Type="http://schemas.openxmlformats.org/officeDocument/2006/relationships/image" Target="../media/image75.png"/><Relationship Id="rId14" Type="http://schemas.openxmlformats.org/officeDocument/2006/relationships/image" Target="../media/image8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13" Type="http://schemas.openxmlformats.org/officeDocument/2006/relationships/image" Target="../media/image79.jpeg"/><Relationship Id="rId18" Type="http://schemas.openxmlformats.org/officeDocument/2006/relationships/image" Target="../media/image63.gif"/><Relationship Id="rId3" Type="http://schemas.openxmlformats.org/officeDocument/2006/relationships/image" Target="../media/image4.png"/><Relationship Id="rId21" Type="http://schemas.openxmlformats.org/officeDocument/2006/relationships/image" Target="../media/image88.png"/><Relationship Id="rId7" Type="http://schemas.openxmlformats.org/officeDocument/2006/relationships/image" Target="../media/image73.png"/><Relationship Id="rId12" Type="http://schemas.openxmlformats.org/officeDocument/2006/relationships/image" Target="../media/image78.png"/><Relationship Id="rId17" Type="http://schemas.openxmlformats.org/officeDocument/2006/relationships/image" Target="../media/image83.png"/><Relationship Id="rId2" Type="http://schemas.openxmlformats.org/officeDocument/2006/relationships/notesSlide" Target="../notesSlides/notesSlide13.xml"/><Relationship Id="rId16" Type="http://schemas.openxmlformats.org/officeDocument/2006/relationships/image" Target="../media/image82.png"/><Relationship Id="rId20" Type="http://schemas.openxmlformats.org/officeDocument/2006/relationships/image" Target="../media/image8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2.png"/><Relationship Id="rId11" Type="http://schemas.openxmlformats.org/officeDocument/2006/relationships/image" Target="../media/image77.png"/><Relationship Id="rId5" Type="http://schemas.openxmlformats.org/officeDocument/2006/relationships/image" Target="../media/image71.png"/><Relationship Id="rId15" Type="http://schemas.openxmlformats.org/officeDocument/2006/relationships/image" Target="../media/image81.png"/><Relationship Id="rId10" Type="http://schemas.openxmlformats.org/officeDocument/2006/relationships/image" Target="../media/image76.png"/><Relationship Id="rId19" Type="http://schemas.openxmlformats.org/officeDocument/2006/relationships/image" Target="../media/image84.png"/><Relationship Id="rId4" Type="http://schemas.openxmlformats.org/officeDocument/2006/relationships/image" Target="../media/image70.png"/><Relationship Id="rId9" Type="http://schemas.openxmlformats.org/officeDocument/2006/relationships/image" Target="../media/image75.png"/><Relationship Id="rId14" Type="http://schemas.openxmlformats.org/officeDocument/2006/relationships/image" Target="../media/image8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13" Type="http://schemas.openxmlformats.org/officeDocument/2006/relationships/image" Target="../media/image79.jpeg"/><Relationship Id="rId18" Type="http://schemas.openxmlformats.org/officeDocument/2006/relationships/image" Target="../media/image63.gif"/><Relationship Id="rId3" Type="http://schemas.openxmlformats.org/officeDocument/2006/relationships/image" Target="../media/image4.png"/><Relationship Id="rId21" Type="http://schemas.openxmlformats.org/officeDocument/2006/relationships/image" Target="../media/image88.png"/><Relationship Id="rId7" Type="http://schemas.openxmlformats.org/officeDocument/2006/relationships/image" Target="../media/image73.png"/><Relationship Id="rId12" Type="http://schemas.openxmlformats.org/officeDocument/2006/relationships/image" Target="../media/image78.png"/><Relationship Id="rId17" Type="http://schemas.openxmlformats.org/officeDocument/2006/relationships/image" Target="../media/image83.png"/><Relationship Id="rId2" Type="http://schemas.openxmlformats.org/officeDocument/2006/relationships/notesSlide" Target="../notesSlides/notesSlide14.xml"/><Relationship Id="rId16" Type="http://schemas.openxmlformats.org/officeDocument/2006/relationships/image" Target="../media/image82.png"/><Relationship Id="rId20" Type="http://schemas.openxmlformats.org/officeDocument/2006/relationships/image" Target="../media/image8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2.png"/><Relationship Id="rId11" Type="http://schemas.openxmlformats.org/officeDocument/2006/relationships/image" Target="../media/image77.png"/><Relationship Id="rId5" Type="http://schemas.openxmlformats.org/officeDocument/2006/relationships/image" Target="../media/image71.png"/><Relationship Id="rId15" Type="http://schemas.openxmlformats.org/officeDocument/2006/relationships/image" Target="../media/image81.png"/><Relationship Id="rId10" Type="http://schemas.openxmlformats.org/officeDocument/2006/relationships/image" Target="../media/image76.png"/><Relationship Id="rId19" Type="http://schemas.openxmlformats.org/officeDocument/2006/relationships/image" Target="../media/image84.png"/><Relationship Id="rId4" Type="http://schemas.openxmlformats.org/officeDocument/2006/relationships/image" Target="../media/image70.png"/><Relationship Id="rId9" Type="http://schemas.openxmlformats.org/officeDocument/2006/relationships/image" Target="../media/image75.png"/><Relationship Id="rId14" Type="http://schemas.openxmlformats.org/officeDocument/2006/relationships/image" Target="../media/image80.png"/><Relationship Id="rId22" Type="http://schemas.openxmlformats.org/officeDocument/2006/relationships/image" Target="../media/image6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13" Type="http://schemas.openxmlformats.org/officeDocument/2006/relationships/image" Target="../media/image92.jpeg"/><Relationship Id="rId18" Type="http://schemas.openxmlformats.org/officeDocument/2006/relationships/image" Target="../media/image63.gif"/><Relationship Id="rId3" Type="http://schemas.openxmlformats.org/officeDocument/2006/relationships/image" Target="../media/image4.png"/><Relationship Id="rId21" Type="http://schemas.openxmlformats.org/officeDocument/2006/relationships/image" Target="../media/image88.png"/><Relationship Id="rId7" Type="http://schemas.openxmlformats.org/officeDocument/2006/relationships/image" Target="../media/image89.png"/><Relationship Id="rId12" Type="http://schemas.openxmlformats.org/officeDocument/2006/relationships/image" Target="../media/image91.png"/><Relationship Id="rId17" Type="http://schemas.openxmlformats.org/officeDocument/2006/relationships/image" Target="../media/image83.png"/><Relationship Id="rId2" Type="http://schemas.openxmlformats.org/officeDocument/2006/relationships/notesSlide" Target="../notesSlides/notesSlide15.xml"/><Relationship Id="rId16" Type="http://schemas.openxmlformats.org/officeDocument/2006/relationships/image" Target="../media/image82.png"/><Relationship Id="rId20" Type="http://schemas.openxmlformats.org/officeDocument/2006/relationships/image" Target="../media/image8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2.png"/><Relationship Id="rId11" Type="http://schemas.openxmlformats.org/officeDocument/2006/relationships/image" Target="../media/image90.png"/><Relationship Id="rId5" Type="http://schemas.openxmlformats.org/officeDocument/2006/relationships/image" Target="../media/image71.png"/><Relationship Id="rId15" Type="http://schemas.openxmlformats.org/officeDocument/2006/relationships/image" Target="../media/image93.png"/><Relationship Id="rId10" Type="http://schemas.openxmlformats.org/officeDocument/2006/relationships/image" Target="../media/image76.png"/><Relationship Id="rId19" Type="http://schemas.openxmlformats.org/officeDocument/2006/relationships/image" Target="../media/image84.png"/><Relationship Id="rId4" Type="http://schemas.openxmlformats.org/officeDocument/2006/relationships/image" Target="../media/image70.png"/><Relationship Id="rId9" Type="http://schemas.openxmlformats.org/officeDocument/2006/relationships/image" Target="../media/image75.png"/><Relationship Id="rId14" Type="http://schemas.openxmlformats.org/officeDocument/2006/relationships/image" Target="../media/image8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audio" Target="../media/media22.m4a"/><Relationship Id="rId13" Type="http://schemas.microsoft.com/office/2007/relationships/media" Target="../media/media25.m4a"/><Relationship Id="rId18" Type="http://schemas.openxmlformats.org/officeDocument/2006/relationships/audio" Target="../media/media27.m4a"/><Relationship Id="rId26" Type="http://schemas.openxmlformats.org/officeDocument/2006/relationships/image" Target="../media/image98.gif"/><Relationship Id="rId3" Type="http://schemas.microsoft.com/office/2007/relationships/media" Target="../media/media20.m4a"/><Relationship Id="rId21" Type="http://schemas.openxmlformats.org/officeDocument/2006/relationships/image" Target="../media/image4.png"/><Relationship Id="rId7" Type="http://schemas.microsoft.com/office/2007/relationships/media" Target="../media/media22.m4a"/><Relationship Id="rId12" Type="http://schemas.openxmlformats.org/officeDocument/2006/relationships/audio" Target="../media/media24.m4a"/><Relationship Id="rId17" Type="http://schemas.microsoft.com/office/2007/relationships/media" Target="../media/media27.m4a"/><Relationship Id="rId25" Type="http://schemas.openxmlformats.org/officeDocument/2006/relationships/image" Target="../media/image97.png"/><Relationship Id="rId2" Type="http://schemas.openxmlformats.org/officeDocument/2006/relationships/audio" Target="../media/media19.m4a"/><Relationship Id="rId16" Type="http://schemas.openxmlformats.org/officeDocument/2006/relationships/audio" Target="../media/media26.m4a"/><Relationship Id="rId20" Type="http://schemas.openxmlformats.org/officeDocument/2006/relationships/notesSlide" Target="../notesSlides/notesSlide16.xml"/><Relationship Id="rId29" Type="http://schemas.openxmlformats.org/officeDocument/2006/relationships/image" Target="../media/image101.jpeg"/><Relationship Id="rId1" Type="http://schemas.microsoft.com/office/2007/relationships/media" Target="../media/media19.m4a"/><Relationship Id="rId6" Type="http://schemas.openxmlformats.org/officeDocument/2006/relationships/audio" Target="../media/media21.m4a"/><Relationship Id="rId11" Type="http://schemas.microsoft.com/office/2007/relationships/media" Target="../media/media24.m4a"/><Relationship Id="rId24" Type="http://schemas.openxmlformats.org/officeDocument/2006/relationships/image" Target="../media/image96.png"/><Relationship Id="rId32" Type="http://schemas.openxmlformats.org/officeDocument/2006/relationships/image" Target="../media/image14.png"/><Relationship Id="rId5" Type="http://schemas.microsoft.com/office/2007/relationships/media" Target="../media/media21.m4a"/><Relationship Id="rId15" Type="http://schemas.microsoft.com/office/2007/relationships/media" Target="../media/media26.m4a"/><Relationship Id="rId23" Type="http://schemas.openxmlformats.org/officeDocument/2006/relationships/image" Target="../media/image95.png"/><Relationship Id="rId28" Type="http://schemas.openxmlformats.org/officeDocument/2006/relationships/image" Target="../media/image100.gif"/><Relationship Id="rId10" Type="http://schemas.openxmlformats.org/officeDocument/2006/relationships/audio" Target="../media/media23.m4a"/><Relationship Id="rId19" Type="http://schemas.openxmlformats.org/officeDocument/2006/relationships/slideLayout" Target="../slideLayouts/slideLayout7.xml"/><Relationship Id="rId31" Type="http://schemas.openxmlformats.org/officeDocument/2006/relationships/image" Target="../media/image103.gif"/><Relationship Id="rId4" Type="http://schemas.openxmlformats.org/officeDocument/2006/relationships/audio" Target="../media/media20.m4a"/><Relationship Id="rId9" Type="http://schemas.microsoft.com/office/2007/relationships/media" Target="../media/media23.m4a"/><Relationship Id="rId14" Type="http://schemas.openxmlformats.org/officeDocument/2006/relationships/audio" Target="../media/media25.m4a"/><Relationship Id="rId22" Type="http://schemas.openxmlformats.org/officeDocument/2006/relationships/image" Target="../media/image94.png"/><Relationship Id="rId27" Type="http://schemas.openxmlformats.org/officeDocument/2006/relationships/image" Target="../media/image99.png"/><Relationship Id="rId30" Type="http://schemas.openxmlformats.org/officeDocument/2006/relationships/image" Target="../media/image102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gif"/><Relationship Id="rId13" Type="http://schemas.openxmlformats.org/officeDocument/2006/relationships/image" Target="../media/image103.gif"/><Relationship Id="rId3" Type="http://schemas.openxmlformats.org/officeDocument/2006/relationships/image" Target="../media/image4.png"/><Relationship Id="rId7" Type="http://schemas.openxmlformats.org/officeDocument/2006/relationships/image" Target="../media/image97.png"/><Relationship Id="rId12" Type="http://schemas.openxmlformats.org/officeDocument/2006/relationships/image" Target="../media/image10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6.png"/><Relationship Id="rId11" Type="http://schemas.openxmlformats.org/officeDocument/2006/relationships/image" Target="../media/image101.jpeg"/><Relationship Id="rId5" Type="http://schemas.openxmlformats.org/officeDocument/2006/relationships/image" Target="../media/image105.png"/><Relationship Id="rId10" Type="http://schemas.openxmlformats.org/officeDocument/2006/relationships/image" Target="../media/image100.gif"/><Relationship Id="rId4" Type="http://schemas.openxmlformats.org/officeDocument/2006/relationships/image" Target="../media/image104.png"/><Relationship Id="rId9" Type="http://schemas.openxmlformats.org/officeDocument/2006/relationships/image" Target="../media/image10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gif"/><Relationship Id="rId13" Type="http://schemas.openxmlformats.org/officeDocument/2006/relationships/image" Target="../media/image103.gif"/><Relationship Id="rId3" Type="http://schemas.openxmlformats.org/officeDocument/2006/relationships/image" Target="../media/image4.png"/><Relationship Id="rId7" Type="http://schemas.openxmlformats.org/officeDocument/2006/relationships/image" Target="../media/image97.png"/><Relationship Id="rId12" Type="http://schemas.openxmlformats.org/officeDocument/2006/relationships/image" Target="../media/image10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6.png"/><Relationship Id="rId11" Type="http://schemas.openxmlformats.org/officeDocument/2006/relationships/image" Target="../media/image101.jpeg"/><Relationship Id="rId5" Type="http://schemas.openxmlformats.org/officeDocument/2006/relationships/image" Target="../media/image105.png"/><Relationship Id="rId10" Type="http://schemas.openxmlformats.org/officeDocument/2006/relationships/image" Target="../media/image100.gif"/><Relationship Id="rId4" Type="http://schemas.openxmlformats.org/officeDocument/2006/relationships/image" Target="../media/image104.png"/><Relationship Id="rId9" Type="http://schemas.openxmlformats.org/officeDocument/2006/relationships/image" Target="../media/image107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gif"/><Relationship Id="rId13" Type="http://schemas.openxmlformats.org/officeDocument/2006/relationships/image" Target="../media/image103.gif"/><Relationship Id="rId3" Type="http://schemas.openxmlformats.org/officeDocument/2006/relationships/image" Target="../media/image4.png"/><Relationship Id="rId7" Type="http://schemas.openxmlformats.org/officeDocument/2006/relationships/image" Target="../media/image97.png"/><Relationship Id="rId12" Type="http://schemas.openxmlformats.org/officeDocument/2006/relationships/image" Target="../media/image10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6.png"/><Relationship Id="rId11" Type="http://schemas.openxmlformats.org/officeDocument/2006/relationships/image" Target="../media/image101.jpeg"/><Relationship Id="rId5" Type="http://schemas.openxmlformats.org/officeDocument/2006/relationships/image" Target="../media/image105.png"/><Relationship Id="rId10" Type="http://schemas.openxmlformats.org/officeDocument/2006/relationships/image" Target="../media/image100.gif"/><Relationship Id="rId4" Type="http://schemas.openxmlformats.org/officeDocument/2006/relationships/image" Target="../media/image104.png"/><Relationship Id="rId9" Type="http://schemas.openxmlformats.org/officeDocument/2006/relationships/image" Target="../media/image10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audio" Target="../media/media4.m4a"/><Relationship Id="rId13" Type="http://schemas.microsoft.com/office/2007/relationships/media" Target="../media/media7.m4a"/><Relationship Id="rId18" Type="http://schemas.openxmlformats.org/officeDocument/2006/relationships/audio" Target="../media/media9.m4a"/><Relationship Id="rId26" Type="http://schemas.openxmlformats.org/officeDocument/2006/relationships/image" Target="../media/image9.png"/><Relationship Id="rId3" Type="http://schemas.microsoft.com/office/2007/relationships/media" Target="../media/media2.m4a"/><Relationship Id="rId21" Type="http://schemas.openxmlformats.org/officeDocument/2006/relationships/image" Target="../media/image4.png"/><Relationship Id="rId7" Type="http://schemas.microsoft.com/office/2007/relationships/media" Target="../media/media4.m4a"/><Relationship Id="rId12" Type="http://schemas.openxmlformats.org/officeDocument/2006/relationships/audio" Target="../media/media6.m4a"/><Relationship Id="rId17" Type="http://schemas.microsoft.com/office/2007/relationships/media" Target="../media/media9.m4a"/><Relationship Id="rId25" Type="http://schemas.openxmlformats.org/officeDocument/2006/relationships/image" Target="../media/image8.png"/><Relationship Id="rId2" Type="http://schemas.openxmlformats.org/officeDocument/2006/relationships/audio" Target="../media/media1.m4a"/><Relationship Id="rId16" Type="http://schemas.openxmlformats.org/officeDocument/2006/relationships/audio" Target="../media/media8.m4a"/><Relationship Id="rId20" Type="http://schemas.openxmlformats.org/officeDocument/2006/relationships/notesSlide" Target="../notesSlides/notesSlide2.xml"/><Relationship Id="rId29" Type="http://schemas.openxmlformats.org/officeDocument/2006/relationships/image" Target="../media/image12.png"/><Relationship Id="rId1" Type="http://schemas.microsoft.com/office/2007/relationships/media" Target="../media/media1.m4a"/><Relationship Id="rId6" Type="http://schemas.openxmlformats.org/officeDocument/2006/relationships/audio" Target="../media/media3.m4a"/><Relationship Id="rId11" Type="http://schemas.microsoft.com/office/2007/relationships/media" Target="../media/media6.m4a"/><Relationship Id="rId24" Type="http://schemas.openxmlformats.org/officeDocument/2006/relationships/image" Target="../media/image7.png"/><Relationship Id="rId5" Type="http://schemas.microsoft.com/office/2007/relationships/media" Target="../media/media3.m4a"/><Relationship Id="rId15" Type="http://schemas.microsoft.com/office/2007/relationships/media" Target="../media/media8.m4a"/><Relationship Id="rId23" Type="http://schemas.openxmlformats.org/officeDocument/2006/relationships/image" Target="../media/image6.jpeg"/><Relationship Id="rId28" Type="http://schemas.openxmlformats.org/officeDocument/2006/relationships/image" Target="../media/image11.png"/><Relationship Id="rId10" Type="http://schemas.openxmlformats.org/officeDocument/2006/relationships/audio" Target="../media/media5.m4a"/><Relationship Id="rId19" Type="http://schemas.openxmlformats.org/officeDocument/2006/relationships/slideLayout" Target="../slideLayouts/slideLayout7.xml"/><Relationship Id="rId31" Type="http://schemas.openxmlformats.org/officeDocument/2006/relationships/image" Target="../media/image14.png"/><Relationship Id="rId4" Type="http://schemas.openxmlformats.org/officeDocument/2006/relationships/audio" Target="../media/media2.m4a"/><Relationship Id="rId9" Type="http://schemas.microsoft.com/office/2007/relationships/media" Target="../media/media5.m4a"/><Relationship Id="rId14" Type="http://schemas.openxmlformats.org/officeDocument/2006/relationships/audio" Target="../media/media7.m4a"/><Relationship Id="rId22" Type="http://schemas.openxmlformats.org/officeDocument/2006/relationships/image" Target="../media/image5.gif"/><Relationship Id="rId27" Type="http://schemas.openxmlformats.org/officeDocument/2006/relationships/image" Target="../media/image10.png"/><Relationship Id="rId30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audio" Target="../media/media13.m4a"/><Relationship Id="rId13" Type="http://schemas.microsoft.com/office/2007/relationships/media" Target="../media/media16.m4a"/><Relationship Id="rId18" Type="http://schemas.openxmlformats.org/officeDocument/2006/relationships/audio" Target="../media/media18.m4a"/><Relationship Id="rId26" Type="http://schemas.openxmlformats.org/officeDocument/2006/relationships/image" Target="../media/image18.jpeg"/><Relationship Id="rId3" Type="http://schemas.microsoft.com/office/2007/relationships/media" Target="../media/media11.m4a"/><Relationship Id="rId21" Type="http://schemas.openxmlformats.org/officeDocument/2006/relationships/image" Target="../media/image4.png"/><Relationship Id="rId7" Type="http://schemas.microsoft.com/office/2007/relationships/media" Target="../media/media13.m4a"/><Relationship Id="rId12" Type="http://schemas.openxmlformats.org/officeDocument/2006/relationships/audio" Target="../media/media15.m4a"/><Relationship Id="rId17" Type="http://schemas.microsoft.com/office/2007/relationships/media" Target="../media/media18.m4a"/><Relationship Id="rId25" Type="http://schemas.openxmlformats.org/officeDocument/2006/relationships/image" Target="../media/image17.jpeg"/><Relationship Id="rId2" Type="http://schemas.openxmlformats.org/officeDocument/2006/relationships/audio" Target="../media/media10.m4a"/><Relationship Id="rId16" Type="http://schemas.openxmlformats.org/officeDocument/2006/relationships/audio" Target="../media/media17.m4a"/><Relationship Id="rId20" Type="http://schemas.openxmlformats.org/officeDocument/2006/relationships/notesSlide" Target="../notesSlides/notesSlide3.xml"/><Relationship Id="rId29" Type="http://schemas.openxmlformats.org/officeDocument/2006/relationships/image" Target="../media/image21.jpeg"/><Relationship Id="rId1" Type="http://schemas.microsoft.com/office/2007/relationships/media" Target="../media/media10.m4a"/><Relationship Id="rId6" Type="http://schemas.openxmlformats.org/officeDocument/2006/relationships/audio" Target="../media/media12.m4a"/><Relationship Id="rId11" Type="http://schemas.microsoft.com/office/2007/relationships/media" Target="../media/media15.m4a"/><Relationship Id="rId24" Type="http://schemas.openxmlformats.org/officeDocument/2006/relationships/image" Target="../media/image16.png"/><Relationship Id="rId5" Type="http://schemas.microsoft.com/office/2007/relationships/media" Target="../media/media12.m4a"/><Relationship Id="rId15" Type="http://schemas.microsoft.com/office/2007/relationships/media" Target="../media/media17.m4a"/><Relationship Id="rId23" Type="http://schemas.openxmlformats.org/officeDocument/2006/relationships/image" Target="../media/image15.png"/><Relationship Id="rId28" Type="http://schemas.openxmlformats.org/officeDocument/2006/relationships/image" Target="../media/image20.jpeg"/><Relationship Id="rId10" Type="http://schemas.openxmlformats.org/officeDocument/2006/relationships/audio" Target="../media/media14.m4a"/><Relationship Id="rId19" Type="http://schemas.openxmlformats.org/officeDocument/2006/relationships/slideLayout" Target="../slideLayouts/slideLayout7.xml"/><Relationship Id="rId31" Type="http://schemas.openxmlformats.org/officeDocument/2006/relationships/image" Target="../media/image14.png"/><Relationship Id="rId4" Type="http://schemas.openxmlformats.org/officeDocument/2006/relationships/audio" Target="../media/media11.m4a"/><Relationship Id="rId9" Type="http://schemas.microsoft.com/office/2007/relationships/media" Target="../media/media14.m4a"/><Relationship Id="rId14" Type="http://schemas.openxmlformats.org/officeDocument/2006/relationships/audio" Target="../media/media16.m4a"/><Relationship Id="rId22" Type="http://schemas.openxmlformats.org/officeDocument/2006/relationships/image" Target="../media/image8.png"/><Relationship Id="rId27" Type="http://schemas.openxmlformats.org/officeDocument/2006/relationships/image" Target="../media/image19.png"/><Relationship Id="rId30" Type="http://schemas.openxmlformats.org/officeDocument/2006/relationships/image" Target="../media/image2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11.png"/><Relationship Id="rId3" Type="http://schemas.openxmlformats.org/officeDocument/2006/relationships/image" Target="../media/image4.png"/><Relationship Id="rId7" Type="http://schemas.openxmlformats.org/officeDocument/2006/relationships/image" Target="../media/image26.png"/><Relationship Id="rId12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11" Type="http://schemas.openxmlformats.org/officeDocument/2006/relationships/image" Target="../media/image29.png"/><Relationship Id="rId5" Type="http://schemas.openxmlformats.org/officeDocument/2006/relationships/image" Target="../media/image24.png"/><Relationship Id="rId10" Type="http://schemas.openxmlformats.org/officeDocument/2006/relationships/image" Target="../media/image16.png"/><Relationship Id="rId4" Type="http://schemas.openxmlformats.org/officeDocument/2006/relationships/image" Target="../media/image23.png"/><Relationship Id="rId9" Type="http://schemas.openxmlformats.org/officeDocument/2006/relationships/image" Target="../media/image28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11.png"/><Relationship Id="rId3" Type="http://schemas.openxmlformats.org/officeDocument/2006/relationships/image" Target="../media/image4.png"/><Relationship Id="rId7" Type="http://schemas.openxmlformats.org/officeDocument/2006/relationships/image" Target="../media/image26.png"/><Relationship Id="rId12" Type="http://schemas.openxmlformats.org/officeDocument/2006/relationships/image" Target="../media/image3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11" Type="http://schemas.openxmlformats.org/officeDocument/2006/relationships/image" Target="../media/image29.png"/><Relationship Id="rId5" Type="http://schemas.openxmlformats.org/officeDocument/2006/relationships/image" Target="../media/image24.png"/><Relationship Id="rId10" Type="http://schemas.openxmlformats.org/officeDocument/2006/relationships/image" Target="../media/image16.png"/><Relationship Id="rId4" Type="http://schemas.openxmlformats.org/officeDocument/2006/relationships/image" Target="../media/image23.png"/><Relationship Id="rId9" Type="http://schemas.openxmlformats.org/officeDocument/2006/relationships/image" Target="../media/image28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13" Type="http://schemas.openxmlformats.org/officeDocument/2006/relationships/image" Target="../media/image38.png"/><Relationship Id="rId3" Type="http://schemas.openxmlformats.org/officeDocument/2006/relationships/image" Target="../media/image4.png"/><Relationship Id="rId7" Type="http://schemas.openxmlformats.org/officeDocument/2006/relationships/image" Target="../media/image26.png"/><Relationship Id="rId12" Type="http://schemas.openxmlformats.org/officeDocument/2006/relationships/image" Target="../media/image3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11" Type="http://schemas.openxmlformats.org/officeDocument/2006/relationships/image" Target="../media/image36.jpeg"/><Relationship Id="rId5" Type="http://schemas.openxmlformats.org/officeDocument/2006/relationships/image" Target="../media/image33.png"/><Relationship Id="rId10" Type="http://schemas.openxmlformats.org/officeDocument/2006/relationships/image" Target="../media/image15.png"/><Relationship Id="rId4" Type="http://schemas.openxmlformats.org/officeDocument/2006/relationships/image" Target="../media/image5.gif"/><Relationship Id="rId9" Type="http://schemas.openxmlformats.org/officeDocument/2006/relationships/image" Target="../media/image3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7.png"/><Relationship Id="rId3" Type="http://schemas.openxmlformats.org/officeDocument/2006/relationships/image" Target="../media/image4.png"/><Relationship Id="rId7" Type="http://schemas.openxmlformats.org/officeDocument/2006/relationships/image" Target="../media/image15.png"/><Relationship Id="rId12" Type="http://schemas.openxmlformats.org/officeDocument/2006/relationships/image" Target="../media/image4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11" Type="http://schemas.openxmlformats.org/officeDocument/2006/relationships/image" Target="../media/image45.jpeg"/><Relationship Id="rId5" Type="http://schemas.openxmlformats.org/officeDocument/2006/relationships/image" Target="../media/image40.png"/><Relationship Id="rId10" Type="http://schemas.openxmlformats.org/officeDocument/2006/relationships/image" Target="../media/image44.png"/><Relationship Id="rId4" Type="http://schemas.openxmlformats.org/officeDocument/2006/relationships/image" Target="../media/image39.png"/><Relationship Id="rId9" Type="http://schemas.openxmlformats.org/officeDocument/2006/relationships/image" Target="../media/image4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13" Type="http://schemas.openxmlformats.org/officeDocument/2006/relationships/image" Target="../media/image57.png"/><Relationship Id="rId3" Type="http://schemas.openxmlformats.org/officeDocument/2006/relationships/image" Target="../media/image4.png"/><Relationship Id="rId7" Type="http://schemas.openxmlformats.org/officeDocument/2006/relationships/image" Target="../media/image51.png"/><Relationship Id="rId12" Type="http://schemas.openxmlformats.org/officeDocument/2006/relationships/image" Target="../media/image5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11" Type="http://schemas.openxmlformats.org/officeDocument/2006/relationships/image" Target="../media/image55.gif"/><Relationship Id="rId5" Type="http://schemas.openxmlformats.org/officeDocument/2006/relationships/image" Target="../media/image49.jpeg"/><Relationship Id="rId10" Type="http://schemas.openxmlformats.org/officeDocument/2006/relationships/image" Target="../media/image54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13" Type="http://schemas.openxmlformats.org/officeDocument/2006/relationships/image" Target="../media/image57.png"/><Relationship Id="rId3" Type="http://schemas.openxmlformats.org/officeDocument/2006/relationships/image" Target="../media/image4.png"/><Relationship Id="rId7" Type="http://schemas.openxmlformats.org/officeDocument/2006/relationships/image" Target="../media/image51.png"/><Relationship Id="rId12" Type="http://schemas.openxmlformats.org/officeDocument/2006/relationships/image" Target="../media/image5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11" Type="http://schemas.openxmlformats.org/officeDocument/2006/relationships/image" Target="../media/image55.gif"/><Relationship Id="rId5" Type="http://schemas.openxmlformats.org/officeDocument/2006/relationships/image" Target="../media/image49.jpeg"/><Relationship Id="rId10" Type="http://schemas.openxmlformats.org/officeDocument/2006/relationships/image" Target="../media/image54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C:\Users\mbzse\AppData\Local\Microsoft\Windows\Temporary Internet Files\Content.IE5\UVAHEWGG\600px-Tic_tac_toe_complete.svg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340" y="323750"/>
            <a:ext cx="7904091" cy="5950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1916832"/>
            <a:ext cx="5832648" cy="2016224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latin typeface="Comic Sans MS" panose="030F0702030302020204" pitchFamily="66" charset="0"/>
              </a:rPr>
              <a:t/>
            </a:r>
            <a:br>
              <a:rPr lang="en-GB" dirty="0" smtClean="0">
                <a:latin typeface="Comic Sans MS" panose="030F0702030302020204" pitchFamily="66" charset="0"/>
              </a:rPr>
            </a:br>
            <a:r>
              <a:rPr lang="en-GB" sz="6000" b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Le </a:t>
            </a:r>
            <a:r>
              <a:rPr lang="en-GB" sz="6000" b="1" dirty="0" err="1" smtClean="0">
                <a:solidFill>
                  <a:srgbClr val="00B050"/>
                </a:solidFill>
                <a:latin typeface="Comic Sans MS" panose="030F0702030302020204" pitchFamily="66" charset="0"/>
              </a:rPr>
              <a:t>morpion</a:t>
            </a:r>
            <a:r>
              <a:rPr lang="en-GB" sz="6000" b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/>
            </a:r>
            <a:br>
              <a:rPr lang="en-GB" sz="6000" b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</a:br>
            <a:r>
              <a:rPr lang="en-GB" b="1" i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Noughts and Crosses </a:t>
            </a:r>
            <a:endParaRPr lang="en-GB" b="1" i="1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91680" y="6381328"/>
            <a:ext cx="5389852" cy="288032"/>
          </a:xfrm>
        </p:spPr>
        <p:txBody>
          <a:bodyPr>
            <a:normAutofit/>
          </a:bodyPr>
          <a:lstStyle/>
          <a:p>
            <a:r>
              <a:rPr lang="en-GB" sz="1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5-10 minute themed games by Sarah English</a:t>
            </a:r>
            <a:endParaRPr lang="en-GB" sz="1000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975" y="6027993"/>
            <a:ext cx="864096" cy="70666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9184" y="5990231"/>
            <a:ext cx="992332" cy="782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794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43TBXCZ1\Tic_Tac_Toe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620" y="6106663"/>
            <a:ext cx="580275" cy="568712"/>
          </a:xfrm>
          <a:prstGeom prst="rect">
            <a:avLst/>
          </a:prstGeom>
          <a:noFill/>
          <a:ln>
            <a:solidFill>
              <a:srgbClr val="0066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3668498"/>
              </p:ext>
            </p:extLst>
          </p:nvPr>
        </p:nvGraphicFramePr>
        <p:xfrm>
          <a:off x="827796" y="1379618"/>
          <a:ext cx="7848873" cy="4624287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16291"/>
                <a:gridCol w="2616291"/>
                <a:gridCol w="2616291"/>
              </a:tblGrid>
              <a:tr h="154142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4142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4142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8194" name="Picture 2" descr="C:\Users\mbzse\AppData\Local\Microsoft\Windows\Temporary Internet Files\Content.IE5\H7PFX7Y2\Circle-red.svg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458180"/>
            <a:ext cx="1404156" cy="1404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mbzse\AppData\Local\Microsoft\Windows\Temporary Internet Files\Content.IE5\3HP5GVUC\large-Simple-Glossy-Circle-Button-Red-33.3-12987[1]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6749" y="1484784"/>
            <a:ext cx="1296144" cy="1274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mbzse\AppData\Local\Microsoft\Windows\Temporary Internet Files\Content.IE5\EBMM7O49\colored-circle-14249-large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2361" y="4532402"/>
            <a:ext cx="1623218" cy="1360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9" name="Picture 7" descr="C:\Users\mbzse\AppData\Local\Microsoft\Windows\Temporary Internet Files\Content.IE5\UVAHEWGG\Circle_Burgundy_Solid.svg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6749" y="3055268"/>
            <a:ext cx="1296144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C:\Users\mbzse\AppData\Local\Microsoft\Windows\Temporary Internet Files\Content.IE5\QRK45OD6\Circle-yellow.svg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154" y="4422298"/>
            <a:ext cx="1602810" cy="1602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1" name="Picture 9" descr="C:\Users\mbzse\AppData\Local\Microsoft\Windows\Temporary Internet Files\Content.IE5\T7P09VOG\sun-orange-circle[1].gi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2361" y="2947850"/>
            <a:ext cx="1510980" cy="1510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 descr="C:\Users\mbzse\AppData\Local\Microsoft\Windows\Temporary Internet Files\Content.IE5\2L64SSYR\4581298021_041143a229_z[1]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8546" y="1484784"/>
            <a:ext cx="1337830" cy="1337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3" name="Picture 11" descr="C:\Users\mbzse\AppData\Local\Microsoft\Windows\Temporary Internet Files\Content.IE5\2L64SSYR\LACMTA_Circle_Purple_Line.svg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4790" y="3142860"/>
            <a:ext cx="1246448" cy="124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4" name="Picture 12" descr="C:\Users\mbzse\AppData\Local\Microsoft\Windows\Temporary Internet Files\Content.IE5\UVAHEWGG\Ski_trail_rating_symbol_black_circle[1]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0899" y="4532402"/>
            <a:ext cx="1484784" cy="1484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3528" y="116632"/>
            <a:ext cx="87129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omic Sans MS" panose="030F0702030302020204" pitchFamily="66" charset="0"/>
              </a:rPr>
              <a:t>Game 1:  Name the colour.</a:t>
            </a:r>
          </a:p>
          <a:p>
            <a:r>
              <a:rPr lang="en-GB" sz="2400" dirty="0" smtClean="0">
                <a:latin typeface="Comic Sans MS" panose="030F0702030302020204" pitchFamily="66" charset="0"/>
              </a:rPr>
              <a:t>Game 2:  Name the colour and the shape.</a:t>
            </a:r>
          </a:p>
          <a:p>
            <a:r>
              <a:rPr lang="en-GB" sz="2400" i="1" dirty="0" smtClean="0">
                <a:latin typeface="Comic Sans MS" panose="030F0702030302020204" pitchFamily="66" charset="0"/>
              </a:rPr>
              <a:t>Remember: what comes first the colour or the shape word</a:t>
            </a:r>
            <a:r>
              <a:rPr lang="en-GB" sz="2400" i="1" dirty="0" smtClean="0"/>
              <a:t>?</a:t>
            </a:r>
            <a:endParaRPr lang="en-GB" sz="2400" i="1" dirty="0"/>
          </a:p>
        </p:txBody>
      </p:sp>
    </p:spTree>
    <p:extLst>
      <p:ext uri="{BB962C8B-B14F-4D97-AF65-F5344CB8AC3E}">
        <p14:creationId xmlns:p14="http://schemas.microsoft.com/office/powerpoint/2010/main" val="334804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43TBXCZ1\Tic_Tac_Toe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741" y="315274"/>
            <a:ext cx="580275" cy="568712"/>
          </a:xfrm>
          <a:prstGeom prst="rect">
            <a:avLst/>
          </a:prstGeom>
          <a:noFill/>
          <a:ln>
            <a:solidFill>
              <a:srgbClr val="0066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1940647"/>
              </p:ext>
            </p:extLst>
          </p:nvPr>
        </p:nvGraphicFramePr>
        <p:xfrm>
          <a:off x="827796" y="1379618"/>
          <a:ext cx="7848873" cy="4624287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16291"/>
                <a:gridCol w="2616291"/>
                <a:gridCol w="2616291"/>
              </a:tblGrid>
              <a:tr h="154142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4142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4142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8194" name="Picture 2" descr="C:\Users\mbzse\AppData\Local\Microsoft\Windows\Temporary Internet Files\Content.IE5\H7PFX7Y2\Circle-red.svg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458180"/>
            <a:ext cx="1404156" cy="1404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mbzse\AppData\Local\Microsoft\Windows\Temporary Internet Files\Content.IE5\3HP5GVUC\large-Simple-Glossy-Circle-Button-Red-33.3-12987[1]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6749" y="1484784"/>
            <a:ext cx="1296144" cy="1274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mbzse\AppData\Local\Microsoft\Windows\Temporary Internet Files\Content.IE5\EBMM7O49\colored-circle-14249-large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2361" y="4532402"/>
            <a:ext cx="1623218" cy="1360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9" name="Picture 7" descr="C:\Users\mbzse\AppData\Local\Microsoft\Windows\Temporary Internet Files\Content.IE5\UVAHEWGG\Circle_Burgundy_Solid.svg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6749" y="3055268"/>
            <a:ext cx="1296144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C:\Users\mbzse\AppData\Local\Microsoft\Windows\Temporary Internet Files\Content.IE5\QRK45OD6\Circle-yellow.svg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6609" y="4442209"/>
            <a:ext cx="1602810" cy="1602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1" name="Picture 9" descr="C:\Users\mbzse\AppData\Local\Microsoft\Windows\Temporary Internet Files\Content.IE5\T7P09VOG\sun-orange-circle[1].gi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2361" y="2947850"/>
            <a:ext cx="1510980" cy="1510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 descr="C:\Users\mbzse\AppData\Local\Microsoft\Windows\Temporary Internet Files\Content.IE5\2L64SSYR\4581298021_041143a229_z[1]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8546" y="1484784"/>
            <a:ext cx="1337830" cy="1337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3" name="Picture 11" descr="C:\Users\mbzse\AppData\Local\Microsoft\Windows\Temporary Internet Files\Content.IE5\2L64SSYR\LACMTA_Circle_Purple_Line.svg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4790" y="3142860"/>
            <a:ext cx="1246448" cy="124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4" name="Picture 12" descr="C:\Users\mbzse\AppData\Local\Microsoft\Windows\Temporary Internet Files\Content.IE5\UVAHEWGG\Ski_trail_rating_symbol_black_circle[1]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0899" y="4532402"/>
            <a:ext cx="1484784" cy="1484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mbzse\AppData\Local\Microsoft\Windows\Temporary Internet Files\Content.IE5\UVAHEWGG\1024px-Red_X.svg[1]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6220" y="3046199"/>
            <a:ext cx="1944215" cy="1280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mbzse\AppData\Local\Microsoft\Windows\Temporary Internet Files\Content.IE5\UVAHEWGG\1024px-Red_X.svg[1]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2713" y="1559424"/>
            <a:ext cx="1944215" cy="1280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Users\mbzse\AppData\Local\Microsoft\Windows\Temporary Internet Files\Content.IE5\UVAHEWGG\1024px-Red_X.svg[1]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5353" y="4510660"/>
            <a:ext cx="1944215" cy="1280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C:\Users\mbzse\AppData\Local\Microsoft\Windows\Temporary Internet Files\Content.IE5\UVAHEWGG\1024px-Red_X.svg[1]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5352" y="3055268"/>
            <a:ext cx="1944215" cy="1280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mbzse\AppData\Local\Microsoft\Windows\Temporary Internet Files\Content.IE5\QZSOZJ0H\Cyrillic-O[1]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4867" y="1300258"/>
            <a:ext cx="1766838" cy="1706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C:\Users\mbzse\AppData\Local\Microsoft\Windows\Temporary Internet Files\Content.IE5\QZSOZJ0H\Cyrillic-O[1]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4595" y="1300257"/>
            <a:ext cx="1766838" cy="1706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C:\Users\mbzse\AppData\Local\Microsoft\Windows\Temporary Internet Files\Content.IE5\QZSOZJ0H\Cyrillic-O[1]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156" y="2793737"/>
            <a:ext cx="1766838" cy="1706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C:\Users\mbzse\AppData\Local\Microsoft\Windows\Temporary Internet Files\Content.IE5\QZSOZJ0H\Cyrillic-O[1]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3437" y="4331499"/>
            <a:ext cx="1766838" cy="1706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C:\Users\mbzse\AppData\Local\Microsoft\Windows\Temporary Internet Files\Content.IE5\UVAHEWGG\1024px-Red_X.svg[1]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8028" y="4519962"/>
            <a:ext cx="1944215" cy="1280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mbzse\AppData\Local\Microsoft\Windows\Temporary Internet Files\Content.IE5\43TBXCZ1\crayon_purple[1]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658298">
            <a:off x="598945" y="1041856"/>
            <a:ext cx="509627" cy="516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Straight Connector 3"/>
          <p:cNvCxnSpPr/>
          <p:nvPr/>
        </p:nvCxnSpPr>
        <p:spPr>
          <a:xfrm>
            <a:off x="1148946" y="1559424"/>
            <a:ext cx="7223240" cy="4306865"/>
          </a:xfrm>
          <a:prstGeom prst="line">
            <a:avLst/>
          </a:prstGeom>
          <a:ln w="41275" cmpd="sng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619672" y="404664"/>
            <a:ext cx="66398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Comic Sans MS" panose="030F0702030302020204" pitchFamily="66" charset="0"/>
              </a:rPr>
              <a:t>Here is an example of a completed grid</a:t>
            </a:r>
            <a:endParaRPr lang="en-GB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135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43TBXCZ1\Tic_Tac_Toe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741" y="315274"/>
            <a:ext cx="580275" cy="568712"/>
          </a:xfrm>
          <a:prstGeom prst="rect">
            <a:avLst/>
          </a:prstGeom>
          <a:noFill/>
          <a:ln>
            <a:solidFill>
              <a:srgbClr val="0066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4188251"/>
              </p:ext>
            </p:extLst>
          </p:nvPr>
        </p:nvGraphicFramePr>
        <p:xfrm>
          <a:off x="827796" y="1379618"/>
          <a:ext cx="7848873" cy="4624287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16291"/>
                <a:gridCol w="2616291"/>
                <a:gridCol w="2616291"/>
              </a:tblGrid>
              <a:tr h="154142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4142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4142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170" name="Picture 2" descr="C:\Users\mbzse\AppData\Local\Microsoft\Windows\Temporary Internet Files\Content.IE5\H7PFX7Y2\Purple_triangle.svg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7345" y="3179065"/>
            <a:ext cx="1193329" cy="1060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mbzse\AppData\Local\Microsoft\Windows\Temporary Internet Files\Content.IE5\2L64SSYR\Circle_-_black_simple.svg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1590" y="4740232"/>
            <a:ext cx="871320" cy="871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mbzse\AppData\Local\Microsoft\Windows\Temporary Internet Files\Content.IE5\UVAHEWGG\Ski_trail_rating_symbol_black_circle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7345" y="4653136"/>
            <a:ext cx="1066428" cy="1066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C:\Users\mbzse\AppData\Local\Microsoft\Windows\Temporary Internet Files\Content.IE5\H7PFX7Y2\Circle-red.svg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788" y="4602354"/>
            <a:ext cx="1009198" cy="1009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 descr="C:\Users\mbzse\AppData\Local\Microsoft\Windows\Temporary Internet Files\Content.IE5\2L64SSYR\512px-Circle-green.svg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359" y="1746208"/>
            <a:ext cx="854663" cy="85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C:\Users\mbzse\AppData\Local\Microsoft\Windows\Temporary Internet Files\Content.IE5\NTSJ8XYF\512px-Circle-blue.svg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0351" y="3143746"/>
            <a:ext cx="1022559" cy="1022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7" name="Picture 9" descr="C:\Users\mbzse\AppData\Local\Microsoft\Windows\Temporary Internet Files\Content.IE5\NTSJ8XYF\120px-Blue_Fire.svg[1]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8328" y="3096263"/>
            <a:ext cx="1143000" cy="101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C:\Users\mbzse\AppData\Local\Microsoft\Windows\Temporary Internet Files\Content.IE5\3HP5GVUC\orange-triangle-11767-large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874" y="3029245"/>
            <a:ext cx="1008112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9" name="Picture 11" descr="C:\Users\mbzse\AppData\Local\Microsoft\Windows\Temporary Internet Files\Content.IE5\EBMM7O49\large-orange-triangle-66.6-11767[1].gif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201" y="1529066"/>
            <a:ext cx="875503" cy="1370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0" name="Picture 12" descr="C:\Users\mbzse\AppData\Local\Microsoft\Windows\Temporary Internet Files\Content.IE5\2L64SSYR\4581298021_041143a229_z[1]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723933"/>
            <a:ext cx="980728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1" name="Picture 13" descr="C:\Users\mbzse\AppData\Local\Microsoft\Windows\Temporary Internet Files\Content.IE5\NTSJ8XYF\Black_triangle2.svg[1]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168151" y="4599319"/>
            <a:ext cx="1409384" cy="1409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2" name="Picture 14" descr="C:\Users\mbzse\AppData\Local\Microsoft\Windows\Temporary Internet Files\Content.IE5\UVAHEWGG\Yellow_triangle.svg[1]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0224" y="4740232"/>
            <a:ext cx="1047134" cy="915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3" name="Picture 15" descr="C:\Users\mbzse\AppData\Local\Microsoft\Windows\Temporary Internet Files\Content.IE5\NTSJ8XYF\triangle-31902_640[1].pn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8213" y="4617976"/>
            <a:ext cx="1038200" cy="10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mbzse\AppData\Local\Microsoft\Windows\Temporary Internet Files\Content.IE5\3HP5GVUC\Green_triangle.svg[1].pn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2473" y="1645079"/>
            <a:ext cx="1280741" cy="1138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mbzse\AppData\Local\Microsoft\Windows\Temporary Internet Files\Content.IE5\T7P09VOG\sun-orange-circle[1].gif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6588" y="3138529"/>
            <a:ext cx="1114406" cy="1114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mbzse\AppData\Local\Microsoft\Windows\Temporary Internet Files\Content.IE5\2L64SSYR\LACMTA_Circle_Purple_Line.svg[1].png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3380" y="3158217"/>
            <a:ext cx="1102432" cy="1102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mbzse\AppData\Local\Microsoft\Windows\Temporary Internet Files\Content.IE5\UVAHEWGG\Triangle_Down_filled_gray.svg[1].png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3623216" y="2001629"/>
            <a:ext cx="1541353" cy="781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mbzse\AppData\Local\Microsoft\Windows\Temporary Internet Files\Content.IE5\QRK45OD6\Circle_Battleship-Grey_Solid.svg[1].png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922" y="1495165"/>
            <a:ext cx="897406" cy="897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99434" y="283821"/>
            <a:ext cx="74917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Step 1:  Name the colour in a square to get your “X” or “O”</a:t>
            </a:r>
          </a:p>
          <a:p>
            <a:r>
              <a:rPr lang="en-GB" dirty="0" smtClean="0"/>
              <a:t>Step 2:  Name one of the shapes with its colour to get your </a:t>
            </a:r>
            <a:r>
              <a:rPr lang="en-GB" dirty="0"/>
              <a:t>“X” or “O”</a:t>
            </a:r>
          </a:p>
          <a:p>
            <a:r>
              <a:rPr lang="en-GB" dirty="0" smtClean="0"/>
              <a:t>Step 3:  Name both shapes with their colours to get your </a:t>
            </a:r>
            <a:r>
              <a:rPr lang="en-GB" dirty="0"/>
              <a:t>“X” or “O”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346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43TBXCZ1\Tic_Tac_Toe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741" y="315274"/>
            <a:ext cx="580275" cy="568712"/>
          </a:xfrm>
          <a:prstGeom prst="rect">
            <a:avLst/>
          </a:prstGeom>
          <a:noFill/>
          <a:ln>
            <a:solidFill>
              <a:srgbClr val="0066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0681282"/>
              </p:ext>
            </p:extLst>
          </p:nvPr>
        </p:nvGraphicFramePr>
        <p:xfrm>
          <a:off x="827796" y="1379618"/>
          <a:ext cx="7848873" cy="4624287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16291"/>
                <a:gridCol w="2616291"/>
                <a:gridCol w="2616291"/>
              </a:tblGrid>
              <a:tr h="154142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4142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4142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170" name="Picture 2" descr="C:\Users\mbzse\AppData\Local\Microsoft\Windows\Temporary Internet Files\Content.IE5\H7PFX7Y2\Purple_triangle.svg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8527" y="3108870"/>
            <a:ext cx="1193329" cy="1060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mbzse\AppData\Local\Microsoft\Windows\Temporary Internet Files\Content.IE5\2L64SSYR\Circle_-_black_simple.svg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6744" y="1799782"/>
            <a:ext cx="1033687" cy="1033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mbzse\AppData\Local\Microsoft\Windows\Temporary Internet Files\Content.IE5\UVAHEWGG\Ski_trail_rating_symbol_black_circle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44" y="4665417"/>
            <a:ext cx="1066428" cy="1066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C:\Users\mbzse\AppData\Local\Microsoft\Windows\Temporary Internet Files\Content.IE5\H7PFX7Y2\Circle-red.svg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4986" y="1681201"/>
            <a:ext cx="1009198" cy="1009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 descr="C:\Users\mbzse\AppData\Local\Microsoft\Windows\Temporary Internet Files\Content.IE5\2L64SSYR\512px-Circle-green.svg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359" y="1746208"/>
            <a:ext cx="854663" cy="85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C:\Users\mbzse\AppData\Local\Microsoft\Windows\Temporary Internet Files\Content.IE5\NTSJ8XYF\512px-Circle-blue.svg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3380" y="1662259"/>
            <a:ext cx="1022559" cy="1022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7" name="Picture 9" descr="C:\Users\mbzse\AppData\Local\Microsoft\Windows\Temporary Internet Files\Content.IE5\NTSJ8XYF\120px-Blue_Fire.svg[1]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8328" y="3096263"/>
            <a:ext cx="1143000" cy="101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C:\Users\mbzse\AppData\Local\Microsoft\Windows\Temporary Internet Files\Content.IE5\3HP5GVUC\orange-triangle-11767-large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874" y="3029245"/>
            <a:ext cx="1008112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9" name="Picture 11" descr="C:\Users\mbzse\AppData\Local\Microsoft\Windows\Temporary Internet Files\Content.IE5\EBMM7O49\large-orange-triangle-66.6-11767[1].gif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201" y="1529066"/>
            <a:ext cx="875503" cy="1370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0" name="Picture 12" descr="C:\Users\mbzse\AppData\Local\Microsoft\Windows\Temporary Internet Files\Content.IE5\2L64SSYR\4581298021_041143a229_z[1]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5608" y="3167903"/>
            <a:ext cx="980728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1" name="Picture 13" descr="C:\Users\mbzse\AppData\Local\Microsoft\Windows\Temporary Internet Files\Content.IE5\NTSJ8XYF\Black_triangle2.svg[1]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168151" y="4599319"/>
            <a:ext cx="1409384" cy="1409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2" name="Picture 14" descr="C:\Users\mbzse\AppData\Local\Microsoft\Windows\Temporary Internet Files\Content.IE5\UVAHEWGG\Yellow_triangle.svg[1]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0224" y="4740232"/>
            <a:ext cx="1047134" cy="915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3" name="Picture 15" descr="C:\Users\mbzse\AppData\Local\Microsoft\Windows\Temporary Internet Files\Content.IE5\NTSJ8XYF\triangle-31902_640[1].pn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8484" y="4597552"/>
            <a:ext cx="1038200" cy="10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mbzse\AppData\Local\Microsoft\Windows\Temporary Internet Files\Content.IE5\3HP5GVUC\Green_triangle.svg[1].pn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181" y="4579873"/>
            <a:ext cx="1280741" cy="1138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mbzse\AppData\Local\Microsoft\Windows\Temporary Internet Files\Content.IE5\T7P09VOG\sun-orange-circle[1].gif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0051" y="4579873"/>
            <a:ext cx="1114406" cy="1114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mbzse\AppData\Local\Microsoft\Windows\Temporary Internet Files\Content.IE5\2L64SSYR\LACMTA_Circle_Purple_Line.svg[1].png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5606" y="3046199"/>
            <a:ext cx="1102432" cy="1102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mbzse\AppData\Local\Microsoft\Windows\Temporary Internet Files\Content.IE5\UVAHEWGG\Triangle_Down_filled_gray.svg[1].png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6230051" y="3495200"/>
            <a:ext cx="1198007" cy="781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mbzse\AppData\Local\Microsoft\Windows\Temporary Internet Files\Content.IE5\QRK45OD6\Circle_Battleship-Grey_Solid.svg[1].png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1856" y="1495165"/>
            <a:ext cx="1009472" cy="1009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69014" y="315274"/>
            <a:ext cx="68194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To collect your  “0” or “X” you must name both shapes in the square you want.  Challenge game:  Name both shapes with colour words correctly to gain a square.  See example below.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6500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43TBXCZ1\Tic_Tac_Toe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575" y="89413"/>
            <a:ext cx="580275" cy="568712"/>
          </a:xfrm>
          <a:prstGeom prst="rect">
            <a:avLst/>
          </a:prstGeom>
          <a:noFill/>
          <a:ln>
            <a:solidFill>
              <a:srgbClr val="0066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7844816"/>
              </p:ext>
            </p:extLst>
          </p:nvPr>
        </p:nvGraphicFramePr>
        <p:xfrm>
          <a:off x="827796" y="1379618"/>
          <a:ext cx="7848873" cy="4624287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16291"/>
                <a:gridCol w="2616291"/>
                <a:gridCol w="2616291"/>
              </a:tblGrid>
              <a:tr h="154142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4142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4142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170" name="Picture 2" descr="C:\Users\mbzse\AppData\Local\Microsoft\Windows\Temporary Internet Files\Content.IE5\H7PFX7Y2\Purple_triangle.svg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8527" y="3108870"/>
            <a:ext cx="1193329" cy="1060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mbzse\AppData\Local\Microsoft\Windows\Temporary Internet Files\Content.IE5\2L64SSYR\Circle_-_black_simple.svg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6744" y="1799782"/>
            <a:ext cx="1033687" cy="1033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mbzse\AppData\Local\Microsoft\Windows\Temporary Internet Files\Content.IE5\UVAHEWGG\Ski_trail_rating_symbol_black_circle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716" y="4812043"/>
            <a:ext cx="1066428" cy="1066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C:\Users\mbzse\AppData\Local\Microsoft\Windows\Temporary Internet Files\Content.IE5\H7PFX7Y2\Circle-red.svg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4986" y="1681201"/>
            <a:ext cx="1009198" cy="1009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 descr="C:\Users\mbzse\AppData\Local\Microsoft\Windows\Temporary Internet Files\Content.IE5\2L64SSYR\512px-Circle-green.svg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359" y="1746208"/>
            <a:ext cx="854663" cy="85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C:\Users\mbzse\AppData\Local\Microsoft\Windows\Temporary Internet Files\Content.IE5\NTSJ8XYF\512px-Circle-blue.svg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3380" y="1662259"/>
            <a:ext cx="1022559" cy="1022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7" name="Picture 9" descr="C:\Users\mbzse\AppData\Local\Microsoft\Windows\Temporary Internet Files\Content.IE5\NTSJ8XYF\120px-Blue_Fire.svg[1]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8328" y="3096263"/>
            <a:ext cx="1143000" cy="101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C:\Users\mbzse\AppData\Local\Microsoft\Windows\Temporary Internet Files\Content.IE5\3HP5GVUC\orange-triangle-11767-large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874" y="3029245"/>
            <a:ext cx="1008112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9" name="Picture 11" descr="C:\Users\mbzse\AppData\Local\Microsoft\Windows\Temporary Internet Files\Content.IE5\EBMM7O49\large-orange-triangle-66.6-11767[1].gif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201" y="1529066"/>
            <a:ext cx="875503" cy="1370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0" name="Picture 12" descr="C:\Users\mbzse\AppData\Local\Microsoft\Windows\Temporary Internet Files\Content.IE5\2L64SSYR\4581298021_041143a229_z[1]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5608" y="3167903"/>
            <a:ext cx="980728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1" name="Picture 13" descr="C:\Users\mbzse\AppData\Local\Microsoft\Windows\Temporary Internet Files\Content.IE5\NTSJ8XYF\Black_triangle2.svg[1]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292130" y="4469405"/>
            <a:ext cx="1255908" cy="1466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2" name="Picture 14" descr="C:\Users\mbzse\AppData\Local\Microsoft\Windows\Temporary Internet Files\Content.IE5\UVAHEWGG\Yellow_triangle.svg[1]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0224" y="4920951"/>
            <a:ext cx="1047134" cy="915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3" name="Picture 15" descr="C:\Users\mbzse\AppData\Local\Microsoft\Windows\Temporary Internet Files\Content.IE5\NTSJ8XYF\triangle-31902_640[1].pn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8484" y="4597552"/>
            <a:ext cx="1038200" cy="10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mbzse\AppData\Local\Microsoft\Windows\Temporary Internet Files\Content.IE5\3HP5GVUC\Green_triangle.svg[1].pn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181" y="4579873"/>
            <a:ext cx="1280741" cy="1138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mbzse\AppData\Local\Microsoft\Windows\Temporary Internet Files\Content.IE5\T7P09VOG\sun-orange-circle[1].gif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720" y="4821720"/>
            <a:ext cx="1114406" cy="1114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mbzse\AppData\Local\Microsoft\Windows\Temporary Internet Files\Content.IE5\2L64SSYR\LACMTA_Circle_Purple_Line.svg[1].png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5606" y="3046199"/>
            <a:ext cx="1102432" cy="1102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mbzse\AppData\Local\Microsoft\Windows\Temporary Internet Files\Content.IE5\UVAHEWGG\Triangle_Down_filled_gray.svg[1].png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6230051" y="3495200"/>
            <a:ext cx="1198007" cy="781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mbzse\AppData\Local\Microsoft\Windows\Temporary Internet Files\Content.IE5\QRK45OD6\Circle_Battleship-Grey_Solid.svg[1].png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1856" y="1495165"/>
            <a:ext cx="1009472" cy="1009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291453" y="176240"/>
            <a:ext cx="24116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To collect your  “0” or “X” you must name both shapes in the square you want.  Challenge game:  Name both shapes with colour words correctly to gain a square..</a:t>
            </a:r>
            <a:endParaRPr lang="en-GB" sz="1200" dirty="0"/>
          </a:p>
        </p:txBody>
      </p:sp>
      <p:pic>
        <p:nvPicPr>
          <p:cNvPr id="24" name="Picture 2" descr="C:\Users\mbzse\AppData\Local\Microsoft\Windows\Temporary Internet Files\Content.IE5\UVAHEWGG\1024px-Red_X.svg[1].png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9709" y="4599319"/>
            <a:ext cx="1944215" cy="1280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C:\Users\mbzse\AppData\Local\Microsoft\Windows\Temporary Internet Files\Content.IE5\UVAHEWGG\1024px-Red_X.svg[1].png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6220" y="3046199"/>
            <a:ext cx="1944215" cy="1280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:\Users\mbzse\AppData\Local\Microsoft\Windows\Temporary Internet Files\Content.IE5\UVAHEWGG\1024px-Red_X.svg[1].png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4378" y="1533079"/>
            <a:ext cx="1944215" cy="1280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02557" y="1430450"/>
            <a:ext cx="259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3443891" y="1430450"/>
            <a:ext cx="259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6100406" y="1430450"/>
            <a:ext cx="259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3</a:t>
            </a:r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957229" y="3048605"/>
            <a:ext cx="259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4</a:t>
            </a:r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3506930" y="3048605"/>
            <a:ext cx="259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5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178714" y="3048605"/>
            <a:ext cx="259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6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902557" y="4579873"/>
            <a:ext cx="259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</a:t>
            </a:r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6122075" y="4579873"/>
            <a:ext cx="259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9</a:t>
            </a:r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3548882" y="4601725"/>
            <a:ext cx="259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8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086874" y="222406"/>
            <a:ext cx="46470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2 = un </a:t>
            </a:r>
            <a:r>
              <a:rPr lang="en-GB" sz="2000" dirty="0" err="1" smtClean="0"/>
              <a:t>cercle</a:t>
            </a:r>
            <a:r>
              <a:rPr lang="en-GB" sz="2000" dirty="0" smtClean="0"/>
              <a:t> blanc et un </a:t>
            </a:r>
            <a:r>
              <a:rPr lang="en-GB" sz="2000" dirty="0" err="1" smtClean="0"/>
              <a:t>cercle</a:t>
            </a:r>
            <a:r>
              <a:rPr lang="en-GB" sz="2000" dirty="0" smtClean="0"/>
              <a:t> </a:t>
            </a:r>
            <a:r>
              <a:rPr lang="en-GB" sz="2000" dirty="0" err="1" smtClean="0"/>
              <a:t>gris</a:t>
            </a:r>
            <a:r>
              <a:rPr lang="en-GB" sz="2000" dirty="0" smtClean="0"/>
              <a:t>.</a:t>
            </a:r>
          </a:p>
          <a:p>
            <a:r>
              <a:rPr lang="en-GB" sz="2000" dirty="0" smtClean="0"/>
              <a:t>5 = un triangle violet et un triangle bleu.</a:t>
            </a:r>
          </a:p>
          <a:p>
            <a:r>
              <a:rPr lang="en-GB" sz="2000" dirty="0" smtClean="0"/>
              <a:t>8 = un triangle vert et un triangle blanc.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18836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43TBXCZ1\Tic_Tac_Toe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741" y="315274"/>
            <a:ext cx="580275" cy="568712"/>
          </a:xfrm>
          <a:prstGeom prst="rect">
            <a:avLst/>
          </a:prstGeom>
          <a:noFill/>
          <a:ln>
            <a:solidFill>
              <a:srgbClr val="0066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6980337"/>
              </p:ext>
            </p:extLst>
          </p:nvPr>
        </p:nvGraphicFramePr>
        <p:xfrm>
          <a:off x="827796" y="1379618"/>
          <a:ext cx="7848873" cy="4624287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16291"/>
                <a:gridCol w="2616291"/>
                <a:gridCol w="2616291"/>
              </a:tblGrid>
              <a:tr h="154142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4142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4142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170" name="Picture 2" descr="C:\Users\mbzse\AppData\Local\Microsoft\Windows\Temporary Internet Files\Content.IE5\H7PFX7Y2\Purple_triangle.svg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8527" y="3108870"/>
            <a:ext cx="1193329" cy="1060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mbzse\AppData\Local\Microsoft\Windows\Temporary Internet Files\Content.IE5\2L64SSYR\Circle_-_black_simple.svg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6744" y="1799782"/>
            <a:ext cx="1033687" cy="1033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mbzse\AppData\Local\Microsoft\Windows\Temporary Internet Files\Content.IE5\UVAHEWGG\Ski_trail_rating_symbol_black_circle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016" y="4469405"/>
            <a:ext cx="859672" cy="859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C:\Users\mbzse\AppData\Local\Microsoft\Windows\Temporary Internet Files\Content.IE5\H7PFX7Y2\Circle-red.svg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1" y="1569410"/>
            <a:ext cx="646236" cy="646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 descr="C:\Users\mbzse\AppData\Local\Microsoft\Windows\Temporary Internet Files\Content.IE5\2L64SSYR\512px-Circle-green.svg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359" y="1746208"/>
            <a:ext cx="854663" cy="85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C:\Users\mbzse\AppData\Local\Microsoft\Windows\Temporary Internet Files\Content.IE5\NTSJ8XYF\512px-Circle-blue.svg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3380" y="1662259"/>
            <a:ext cx="1022559" cy="1022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7" name="Picture 9" descr="C:\Users\mbzse\AppData\Local\Microsoft\Windows\Temporary Internet Files\Content.IE5\NTSJ8XYF\120px-Blue_Fire.svg[1]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8328" y="3096263"/>
            <a:ext cx="1143000" cy="101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C:\Users\mbzse\AppData\Local\Microsoft\Windows\Temporary Internet Files\Content.IE5\3HP5GVUC\orange-triangle-11767-large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63" y="2924945"/>
            <a:ext cx="555151" cy="793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9" name="Picture 11" descr="C:\Users\mbzse\AppData\Local\Microsoft\Windows\Temporary Internet Files\Content.IE5\EBMM7O49\large-orange-triangle-66.6-11767[1].gif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112" y="1412776"/>
            <a:ext cx="659479" cy="1032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0" name="Picture 12" descr="C:\Users\mbzse\AppData\Local\Microsoft\Windows\Temporary Internet Files\Content.IE5\2L64SSYR\4581298021_041143a229_z[1]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1720" y="2971682"/>
            <a:ext cx="626192" cy="626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1" name="Picture 13" descr="C:\Users\mbzse\AppData\Local\Microsoft\Windows\Temporary Internet Files\Content.IE5\NTSJ8XYF\Black_triangle2.svg[1]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168151" y="4599319"/>
            <a:ext cx="1409384" cy="1409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2" name="Picture 14" descr="C:\Users\mbzse\AppData\Local\Microsoft\Windows\Temporary Internet Files\Content.IE5\UVAHEWGG\Yellow_triangle.svg[1]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1720" y="4567996"/>
            <a:ext cx="709842" cy="620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3" name="Picture 15" descr="C:\Users\mbzse\AppData\Local\Microsoft\Windows\Temporary Internet Files\Content.IE5\NTSJ8XYF\triangle-31902_640[1].pn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8484" y="4597552"/>
            <a:ext cx="1038200" cy="10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mbzse\AppData\Local\Microsoft\Windows\Temporary Internet Files\Content.IE5\3HP5GVUC\Green_triangle.svg[1].pn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181" y="4579873"/>
            <a:ext cx="1280741" cy="1138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mbzse\AppData\Local\Microsoft\Windows\Temporary Internet Files\Content.IE5\T7P09VOG\sun-orange-circle[1].gif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0051" y="4579873"/>
            <a:ext cx="1114406" cy="1114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mbzse\AppData\Local\Microsoft\Windows\Temporary Internet Files\Content.IE5\2L64SSYR\LACMTA_Circle_Purple_Line.svg[1].png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5606" y="3046199"/>
            <a:ext cx="1102432" cy="1102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mbzse\AppData\Local\Microsoft\Windows\Temporary Internet Files\Content.IE5\UVAHEWGG\Triangle_Down_filled_gray.svg[1].png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6230051" y="3495200"/>
            <a:ext cx="1198007" cy="781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mbzse\AppData\Local\Microsoft\Windows\Temporary Internet Files\Content.IE5\QRK45OD6\Circle_Battleship-Grey_Solid.svg[1].png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1856" y="1495165"/>
            <a:ext cx="1009472" cy="1009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69014" y="315274"/>
            <a:ext cx="68194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To collect your  “0” or “X” you must name both shapes in the square you want.  Challenge game:  Name both shapes with colour words correctly to gain a square.  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904016" y="2187138"/>
            <a:ext cx="2659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Comic Sans MS" panose="030F0702030302020204" pitchFamily="66" charset="0"/>
              </a:rPr>
              <a:t>Un triangle rose et un </a:t>
            </a:r>
            <a:r>
              <a:rPr lang="en-GB" sz="2000" dirty="0" err="1" smtClean="0">
                <a:latin typeface="Comic Sans MS" panose="030F0702030302020204" pitchFamily="66" charset="0"/>
              </a:rPr>
              <a:t>cercle</a:t>
            </a:r>
            <a:r>
              <a:rPr lang="en-GB" sz="2000" dirty="0" smtClean="0">
                <a:latin typeface="Comic Sans MS" panose="030F0702030302020204" pitchFamily="66" charset="0"/>
              </a:rPr>
              <a:t> rouge.</a:t>
            </a:r>
            <a:endParaRPr lang="en-GB" sz="2000" dirty="0"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4366" y="3679665"/>
            <a:ext cx="23733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Comic Sans MS" panose="030F0702030302020204" pitchFamily="66" charset="0"/>
              </a:rPr>
              <a:t>Un triangle orange et un </a:t>
            </a:r>
            <a:r>
              <a:rPr lang="en-GB" sz="2000" dirty="0" err="1" smtClean="0">
                <a:latin typeface="Comic Sans MS" panose="030F0702030302020204" pitchFamily="66" charset="0"/>
              </a:rPr>
              <a:t>cercle</a:t>
            </a:r>
            <a:r>
              <a:rPr lang="en-GB" sz="2000" dirty="0" smtClean="0">
                <a:latin typeface="Comic Sans MS" panose="030F0702030302020204" pitchFamily="66" charset="0"/>
              </a:rPr>
              <a:t> rose.</a:t>
            </a:r>
            <a:endParaRPr lang="en-GB" sz="2000" dirty="0"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04016" y="5278780"/>
            <a:ext cx="2659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omic Sans MS" panose="030F0702030302020204" pitchFamily="66" charset="0"/>
              </a:rPr>
              <a:t>Un </a:t>
            </a:r>
            <a:r>
              <a:rPr lang="en-GB" sz="2400" dirty="0" err="1" smtClean="0">
                <a:latin typeface="Comic Sans MS" panose="030F0702030302020204" pitchFamily="66" charset="0"/>
              </a:rPr>
              <a:t>cercle</a:t>
            </a:r>
            <a:r>
              <a:rPr lang="en-GB" sz="2400" dirty="0" smtClean="0">
                <a:latin typeface="Comic Sans MS" panose="030F0702030302020204" pitchFamily="66" charset="0"/>
              </a:rPr>
              <a:t> noir et un triangle </a:t>
            </a:r>
            <a:r>
              <a:rPr lang="en-GB" sz="2400" dirty="0" err="1" smtClean="0">
                <a:latin typeface="Comic Sans MS" panose="030F0702030302020204" pitchFamily="66" charset="0"/>
              </a:rPr>
              <a:t>jaune</a:t>
            </a:r>
            <a:r>
              <a:rPr lang="en-GB" sz="2400" dirty="0" smtClean="0">
                <a:latin typeface="Comic Sans MS" panose="030F0702030302020204" pitchFamily="66" charset="0"/>
              </a:rPr>
              <a:t>.</a:t>
            </a:r>
            <a:endParaRPr lang="en-GB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6426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43TBXCZ1\Tic_Tac_Toe[1].png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88" y="184283"/>
            <a:ext cx="814015" cy="797795"/>
          </a:xfrm>
          <a:prstGeom prst="rect">
            <a:avLst/>
          </a:prstGeom>
          <a:noFill/>
          <a:ln>
            <a:solidFill>
              <a:srgbClr val="0066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9624695"/>
              </p:ext>
            </p:extLst>
          </p:nvPr>
        </p:nvGraphicFramePr>
        <p:xfrm>
          <a:off x="539552" y="692697"/>
          <a:ext cx="8280918" cy="554461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760306"/>
                <a:gridCol w="2760306"/>
                <a:gridCol w="2760306"/>
              </a:tblGrid>
              <a:tr h="189621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2420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2420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123" name="Picture 3" descr="C:\Users\mbzse\AppData\Local\Microsoft\Windows\Temporary Internet Files\Content.IE5\QZSOZJ0H\Happy-Sun[1].png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0649" y="4557525"/>
            <a:ext cx="977387" cy="1031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mbzse\AppData\Local\Microsoft\Windows\Temporary Internet Files\Content.IE5\T7P09VOG\owl-in-the-rain[1].png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5154" y="982078"/>
            <a:ext cx="1284673" cy="134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mbzse\AppData\Local\Microsoft\Windows\Temporary Internet Files\Content.IE5\EBMM7O49\419px-Nuvola_weather_snow.svg[1].png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381" y="2802609"/>
            <a:ext cx="1175323" cy="1175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mbzse\AppData\Local\Microsoft\Windows\Temporary Internet Files\Content.IE5\NTSJ8XYF\large-snowman-33.3-8251[1].gif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824" y="2995623"/>
            <a:ext cx="360000" cy="67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Users\mbzse\AppData\Local\Microsoft\Windows\Temporary Internet Files\Content.IE5\EBMM7O49\brainstorm[1].gif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8984" y="2698753"/>
            <a:ext cx="1717152" cy="1317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C:\Users\mbzse\AppData\Local\Microsoft\Windows\Temporary Internet Files\Content.IE5\3HP5GVUC\cold[1].png"/>
          <p:cNvPicPr>
            <a:picLocks noChangeAspect="1"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415161" y="4557525"/>
            <a:ext cx="864034" cy="1129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9" name="Picture 9" descr="C:\Users\mbzse\AppData\Local\Microsoft\Windows\Temporary Internet Files\Content.IE5\T7P09VOG\Hot_Weather[1].gif"/>
          <p:cNvPicPr>
            <a:picLocks noChangeAspect="1" noChangeArrowheads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5718" y="831667"/>
            <a:ext cx="1166601" cy="1112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C:\Users\mbzse\AppData\Local\Microsoft\Windows\Temporary Internet Files\Content.IE5\3HP5GVUC\WhoaSnowThermometer[1].jpg"/>
          <p:cNvPicPr>
            <a:picLocks noChangeAspect="1" noChangeArrowheads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0773" y="2719886"/>
            <a:ext cx="1499752" cy="1340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1" name="Picture 11" descr="C:\Users\mbzse\AppData\Local\Microsoft\Windows\Temporary Internet Files\Content.IE5\H7PFX7Y2\cloudy2_rgb[1].jpg"/>
          <p:cNvPicPr>
            <a:picLocks noChangeAspect="1" noChangeArrowheads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985" y="831667"/>
            <a:ext cx="1126386" cy="904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C:\Users\mbzse\AppData\Local\Microsoft\Windows\Temporary Internet Files\Content.IE5\PW05QY7B\j3nyifc9bxw[1].gif"/>
          <p:cNvPicPr>
            <a:picLocks noChangeAspect="1" noChangeArrowheads="1" noCrop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7041" y="4653136"/>
            <a:ext cx="1804703" cy="1197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04103" y="5752680"/>
            <a:ext cx="1687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Comic Sans MS" panose="030F0702030302020204" pitchFamily="66" charset="0"/>
              </a:rPr>
              <a:t>Il fait </a:t>
            </a:r>
            <a:r>
              <a:rPr lang="en-GB" sz="2000" dirty="0" err="1" smtClean="0">
                <a:latin typeface="Comic Sans MS" panose="030F0702030302020204" pitchFamily="66" charset="0"/>
              </a:rPr>
              <a:t>froid</a:t>
            </a:r>
            <a:endParaRPr lang="en-GB" sz="2000" dirty="0">
              <a:latin typeface="Comic Sans MS" panose="030F0702030302020204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86542" y="3990754"/>
            <a:ext cx="1687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Comic Sans MS" panose="030F0702030302020204" pitchFamily="66" charset="0"/>
              </a:rPr>
              <a:t>Il </a:t>
            </a:r>
            <a:r>
              <a:rPr lang="en-GB" sz="2000" dirty="0" err="1" smtClean="0">
                <a:latin typeface="Comic Sans MS" panose="030F0702030302020204" pitchFamily="66" charset="0"/>
              </a:rPr>
              <a:t>neige</a:t>
            </a:r>
            <a:endParaRPr lang="en-GB" sz="2000" dirty="0">
              <a:latin typeface="Comic Sans MS" panose="030F0702030302020204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883272" y="5552625"/>
            <a:ext cx="2056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Comic Sans MS" panose="030F0702030302020204" pitchFamily="66" charset="0"/>
              </a:rPr>
              <a:t>Il y a du </a:t>
            </a:r>
            <a:r>
              <a:rPr lang="en-GB" sz="2000" dirty="0" err="1" smtClean="0">
                <a:latin typeface="Comic Sans MS" panose="030F0702030302020204" pitchFamily="66" charset="0"/>
              </a:rPr>
              <a:t>soleil</a:t>
            </a:r>
            <a:endParaRPr lang="en-GB" sz="2000" dirty="0">
              <a:latin typeface="Comic Sans MS" panose="030F0702030302020204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70461" y="2125823"/>
            <a:ext cx="2274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Comic Sans MS" panose="030F0702030302020204" pitchFamily="66" charset="0"/>
              </a:rPr>
              <a:t>Il y a des </a:t>
            </a:r>
            <a:r>
              <a:rPr lang="en-GB" sz="2000" dirty="0" err="1" smtClean="0">
                <a:latin typeface="Comic Sans MS" panose="030F0702030302020204" pitchFamily="66" charset="0"/>
              </a:rPr>
              <a:t>nuages</a:t>
            </a:r>
            <a:endParaRPr lang="en-GB" sz="2000" dirty="0">
              <a:latin typeface="Comic Sans MS" panose="030F0702030302020204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696092" y="2157476"/>
            <a:ext cx="1123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Comic Sans MS" panose="030F0702030302020204" pitchFamily="66" charset="0"/>
              </a:rPr>
              <a:t>Il </a:t>
            </a:r>
            <a:r>
              <a:rPr lang="en-GB" sz="2000" dirty="0" err="1" smtClean="0">
                <a:latin typeface="Comic Sans MS" panose="030F0702030302020204" pitchFamily="66" charset="0"/>
              </a:rPr>
              <a:t>pleut</a:t>
            </a:r>
            <a:endParaRPr lang="en-GB" sz="2000" dirty="0">
              <a:latin typeface="Comic Sans MS" panose="030F0702030302020204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44208" y="2133462"/>
            <a:ext cx="1687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Comic Sans MS" panose="030F0702030302020204" pitchFamily="66" charset="0"/>
              </a:rPr>
              <a:t>Il fait </a:t>
            </a:r>
            <a:r>
              <a:rPr lang="en-GB" sz="2000" dirty="0" err="1" smtClean="0">
                <a:latin typeface="Comic Sans MS" panose="030F0702030302020204" pitchFamily="66" charset="0"/>
              </a:rPr>
              <a:t>chaud</a:t>
            </a:r>
            <a:endParaRPr lang="en-GB" sz="2000" dirty="0">
              <a:latin typeface="Comic Sans MS" panose="030F0702030302020204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651982" y="3938602"/>
            <a:ext cx="1269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Comic Sans MS" panose="030F0702030302020204" pitchFamily="66" charset="0"/>
              </a:rPr>
              <a:t>Il </a:t>
            </a:r>
            <a:r>
              <a:rPr lang="en-GB" sz="2000" dirty="0" err="1" smtClean="0">
                <a:latin typeface="Comic Sans MS" panose="030F0702030302020204" pitchFamily="66" charset="0"/>
              </a:rPr>
              <a:t>gèle</a:t>
            </a:r>
            <a:endParaRPr lang="en-GB" sz="2000" dirty="0">
              <a:latin typeface="Comic Sans MS" panose="030F0702030302020204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327040" y="3938602"/>
            <a:ext cx="2205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Comic Sans MS" panose="030F0702030302020204" pitchFamily="66" charset="0"/>
              </a:rPr>
              <a:t>Il y a des </a:t>
            </a:r>
            <a:r>
              <a:rPr lang="en-GB" sz="2000" dirty="0" err="1" smtClean="0">
                <a:latin typeface="Comic Sans MS" panose="030F0702030302020204" pitchFamily="66" charset="0"/>
              </a:rPr>
              <a:t>orages</a:t>
            </a:r>
            <a:endParaRPr lang="en-GB" sz="2000" dirty="0">
              <a:latin typeface="Comic Sans MS" panose="030F0702030302020204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608551" y="5752680"/>
            <a:ext cx="1687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Comic Sans MS" panose="030F0702030302020204" pitchFamily="66" charset="0"/>
              </a:rPr>
              <a:t>Il fait beau</a:t>
            </a:r>
            <a:endParaRPr lang="en-GB" sz="2000" dirty="0">
              <a:latin typeface="Comic Sans MS" panose="030F0702030302020204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19548" y="184283"/>
            <a:ext cx="63805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err="1" smtClean="0">
                <a:latin typeface="Comic Sans MS" panose="030F0702030302020204" pitchFamily="66" charset="0"/>
              </a:rPr>
              <a:t>Quel</a:t>
            </a:r>
            <a:r>
              <a:rPr lang="en-GB" sz="3200" b="1" dirty="0" smtClean="0">
                <a:latin typeface="Comic Sans MS" panose="030F0702030302020204" pitchFamily="66" charset="0"/>
              </a:rPr>
              <a:t> temps fait-</a:t>
            </a:r>
            <a:r>
              <a:rPr lang="en-GB" sz="3200" b="1" dirty="0" err="1" smtClean="0">
                <a:latin typeface="Comic Sans MS" panose="030F0702030302020204" pitchFamily="66" charset="0"/>
              </a:rPr>
              <a:t>il</a:t>
            </a:r>
            <a:r>
              <a:rPr lang="en-GB" sz="3200" b="1" dirty="0" smtClean="0">
                <a:latin typeface="Comic Sans MS" panose="030F0702030302020204" pitchFamily="66" charset="0"/>
              </a:rPr>
              <a:t>?</a:t>
            </a:r>
            <a:endParaRPr lang="en-GB" sz="3200" b="1" dirty="0">
              <a:latin typeface="Comic Sans MS" panose="030F0702030302020204" pitchFamily="66" charset="0"/>
            </a:endParaRPr>
          </a:p>
        </p:txBody>
      </p:sp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32"/>
          <a:stretch>
            <a:fillRect/>
          </a:stretch>
        </p:blipFill>
        <p:spPr>
          <a:xfrm>
            <a:off x="1669595" y="1205012"/>
            <a:ext cx="609600" cy="609600"/>
          </a:xfrm>
          <a:prstGeom prst="rect">
            <a:avLst/>
          </a:prstGeom>
        </p:spPr>
      </p:pic>
      <p:pic>
        <p:nvPicPr>
          <p:cNvPr id="5" name="Recorded Sound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32"/>
          <a:stretch>
            <a:fillRect/>
          </a:stretch>
        </p:blipFill>
        <p:spPr>
          <a:xfrm>
            <a:off x="4086492" y="1264977"/>
            <a:ext cx="609600" cy="609600"/>
          </a:xfrm>
          <a:prstGeom prst="rect">
            <a:avLst/>
          </a:prstGeom>
        </p:spPr>
      </p:pic>
      <p:pic>
        <p:nvPicPr>
          <p:cNvPr id="6" name="Recorded Sound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2"/>
          <a:stretch>
            <a:fillRect/>
          </a:stretch>
        </p:blipFill>
        <p:spPr>
          <a:xfrm>
            <a:off x="6772166" y="1072158"/>
            <a:ext cx="609600" cy="609600"/>
          </a:xfrm>
          <a:prstGeom prst="rect">
            <a:avLst/>
          </a:prstGeom>
        </p:spPr>
      </p:pic>
      <p:pic>
        <p:nvPicPr>
          <p:cNvPr id="7" name="Recorded Sound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32"/>
          <a:stretch>
            <a:fillRect/>
          </a:stretch>
        </p:blipFill>
        <p:spPr>
          <a:xfrm>
            <a:off x="1815519" y="3050879"/>
            <a:ext cx="609600" cy="609600"/>
          </a:xfrm>
          <a:prstGeom prst="rect">
            <a:avLst/>
          </a:prstGeom>
        </p:spPr>
      </p:pic>
      <p:pic>
        <p:nvPicPr>
          <p:cNvPr id="8" name="Recorded Sound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32"/>
          <a:stretch>
            <a:fillRect/>
          </a:stretch>
        </p:blipFill>
        <p:spPr>
          <a:xfrm>
            <a:off x="4232281" y="3131998"/>
            <a:ext cx="609600" cy="609600"/>
          </a:xfrm>
          <a:prstGeom prst="rect">
            <a:avLst/>
          </a:prstGeom>
        </p:spPr>
      </p:pic>
      <p:pic>
        <p:nvPicPr>
          <p:cNvPr id="9" name="Recorded Sound">
            <a:hlinkClick r:id="" action="ppaction://media"/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32"/>
          <a:stretch>
            <a:fillRect/>
          </a:stretch>
        </p:blipFill>
        <p:spPr>
          <a:xfrm>
            <a:off x="6924592" y="3122054"/>
            <a:ext cx="609600" cy="609600"/>
          </a:xfrm>
          <a:prstGeom prst="rect">
            <a:avLst/>
          </a:prstGeom>
        </p:spPr>
      </p:pic>
      <p:pic>
        <p:nvPicPr>
          <p:cNvPr id="10" name="Recorded Sound">
            <a:hlinkClick r:id="" action="ppaction://media"/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32"/>
          <a:stretch>
            <a:fillRect/>
          </a:stretch>
        </p:blipFill>
        <p:spPr>
          <a:xfrm>
            <a:off x="1601812" y="5130427"/>
            <a:ext cx="609600" cy="609600"/>
          </a:xfrm>
          <a:prstGeom prst="rect">
            <a:avLst/>
          </a:prstGeom>
        </p:spPr>
      </p:pic>
      <p:pic>
        <p:nvPicPr>
          <p:cNvPr id="11" name="Recorded Sound">
            <a:hlinkClick r:id="" action="ppaction://media"/>
          </p:cNvPr>
          <p:cNvPicPr>
            <a:picLocks noChangeAspect="1"/>
          </p:cNvPicPr>
          <p:nvPr>
            <a:audioFile r:link="rId16"/>
            <p:extLst>
              <p:ext uri="{DAA4B4D4-6D71-4841-9C94-3DE7FCFB9230}">
                <p14:media xmlns:p14="http://schemas.microsoft.com/office/powerpoint/2010/main" r:embed="rId15"/>
              </p:ext>
            </p:extLst>
          </p:nvPr>
        </p:nvPicPr>
        <p:blipFill>
          <a:blip r:embed="rId32"/>
          <a:stretch>
            <a:fillRect/>
          </a:stretch>
        </p:blipFill>
        <p:spPr>
          <a:xfrm>
            <a:off x="4537081" y="4941166"/>
            <a:ext cx="609600" cy="609600"/>
          </a:xfrm>
          <a:prstGeom prst="rect">
            <a:avLst/>
          </a:prstGeom>
        </p:spPr>
      </p:pic>
      <p:pic>
        <p:nvPicPr>
          <p:cNvPr id="12" name="Recorded Sound">
            <a:hlinkClick r:id="" action="ppaction://media"/>
          </p:cNvPr>
          <p:cNvPicPr>
            <a:picLocks noChangeAspect="1"/>
          </p:cNvPicPr>
          <p:nvPr>
            <a:audioFile r:link="rId18"/>
            <p:extLst>
              <p:ext uri="{DAA4B4D4-6D71-4841-9C94-3DE7FCFB9230}">
                <p14:media xmlns:p14="http://schemas.microsoft.com/office/powerpoint/2010/main" r:embed="rId17"/>
              </p:ext>
            </p:extLst>
          </p:nvPr>
        </p:nvPicPr>
        <p:blipFill>
          <a:blip r:embed="rId32"/>
          <a:stretch>
            <a:fillRect/>
          </a:stretch>
        </p:blipFill>
        <p:spPr>
          <a:xfrm>
            <a:off x="6837297" y="489810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76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77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461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477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" dur="466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454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5" dur="4777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3" dur="424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1" dur="3802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1" dur="5102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92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 showWhenStopped="0">
                <p:cTn id="93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80000" showWhenStopped="0">
                <p:cTn id="94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vol="80000" showWhenStopped="0">
                <p:cTn id="95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vol="80000" showWhenStopped="0">
                <p:cTn id="96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vol="80000" showWhenStopped="0">
                <p:cTn id="9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 vol="80000" showWhenStopped="0">
                <p:cTn id="98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 vol="80000" showWhenStopped="0">
                <p:cTn id="99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 vol="80000" showWhenStopped="0">
                <p:cTn id="100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3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43TBXCZ1\Tic_Tac_Toe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4884"/>
            <a:ext cx="869576" cy="852248"/>
          </a:xfrm>
          <a:prstGeom prst="rect">
            <a:avLst/>
          </a:prstGeom>
          <a:noFill/>
          <a:ln>
            <a:solidFill>
              <a:srgbClr val="0066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9511104"/>
              </p:ext>
            </p:extLst>
          </p:nvPr>
        </p:nvGraphicFramePr>
        <p:xfrm>
          <a:off x="827796" y="1379618"/>
          <a:ext cx="7848873" cy="4624287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16291"/>
                <a:gridCol w="2616291"/>
                <a:gridCol w="2616291"/>
              </a:tblGrid>
              <a:tr h="154142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4142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4142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123" name="Picture 3" descr="C:\Users\mbzse\AppData\Local\Microsoft\Windows\Temporary Internet Files\Content.IE5\QZSOZJ0H\Happy-Sun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437112"/>
            <a:ext cx="1338053" cy="14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mbzse\AppData\Local\Microsoft\Windows\Temporary Internet Files\Content.IE5\T7P09VOG\owl-in-the-rain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3272" y="1412776"/>
            <a:ext cx="1450717" cy="1517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mbzse\AppData\Local\Microsoft\Windows\Temporary Internet Files\Content.IE5\EBMM7O49\419px-Nuvola_weather_snow.svg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317" y="2924944"/>
            <a:ext cx="1512168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mbzse\AppData\Local\Microsoft\Windows\Temporary Internet Files\Content.IE5\NTSJ8XYF\large-snowman-33.3-8251[1]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681028"/>
            <a:ext cx="360000" cy="67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Users\mbzse\AppData\Local\Microsoft\Windows\Temporary Internet Files\Content.IE5\EBMM7O49\brainstorm[1]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022526"/>
            <a:ext cx="1717152" cy="1317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C:\Users\mbzse\AppData\Local\Microsoft\Windows\Temporary Internet Files\Content.IE5\3HP5GVUC\cold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427214" y="4467613"/>
            <a:ext cx="1151270" cy="150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9" name="Picture 9" descr="C:\Users\mbzse\AppData\Local\Microsoft\Windows\Temporary Internet Files\Content.IE5\T7P09VOG\Hot_Weather[1].gi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60" y="1533344"/>
            <a:ext cx="1338263" cy="127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C:\Users\mbzse\AppData\Local\Microsoft\Windows\Temporary Internet Files\Content.IE5\3HP5GVUC\WhoaSnowThermometer[1]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022526"/>
            <a:ext cx="1499752" cy="1340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1" name="Picture 11" descr="C:\Users\mbzse\AppData\Local\Microsoft\Windows\Temporary Internet Files\Content.IE5\H7PFX7Y2\cloudy2_rgb[1]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610" y="1551658"/>
            <a:ext cx="1496477" cy="1201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C:\Users\mbzse\AppData\Local\Microsoft\Windows\Temporary Internet Files\Content.IE5\PW05QY7B\j3nyifc9bxw[1].gif"/>
          <p:cNvPicPr>
            <a:picLocks noChangeAspect="1" noChangeArrowheads="1" noCrop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7041" y="4653136"/>
            <a:ext cx="2095500" cy="139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547099" y="476671"/>
            <a:ext cx="63805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err="1" smtClean="0">
                <a:latin typeface="Comic Sans MS" panose="030F0702030302020204" pitchFamily="66" charset="0"/>
              </a:rPr>
              <a:t>Quel</a:t>
            </a:r>
            <a:r>
              <a:rPr lang="en-GB" sz="3200" b="1" dirty="0" smtClean="0">
                <a:latin typeface="Comic Sans MS" panose="030F0702030302020204" pitchFamily="66" charset="0"/>
              </a:rPr>
              <a:t> temps fait-</a:t>
            </a:r>
            <a:r>
              <a:rPr lang="en-GB" sz="3200" b="1" dirty="0" err="1" smtClean="0">
                <a:latin typeface="Comic Sans MS" panose="030F0702030302020204" pitchFamily="66" charset="0"/>
              </a:rPr>
              <a:t>il</a:t>
            </a:r>
            <a:r>
              <a:rPr lang="en-GB" sz="3200" b="1" dirty="0" smtClean="0">
                <a:latin typeface="Comic Sans MS" panose="030F0702030302020204" pitchFamily="66" charset="0"/>
              </a:rPr>
              <a:t>?</a:t>
            </a:r>
            <a:endParaRPr lang="en-GB" sz="32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7008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43TBXCZ1\Tic_Tac_Toe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07727"/>
            <a:ext cx="883328" cy="865726"/>
          </a:xfrm>
          <a:prstGeom prst="rect">
            <a:avLst/>
          </a:prstGeom>
          <a:noFill/>
          <a:ln>
            <a:solidFill>
              <a:srgbClr val="0066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3149120"/>
              </p:ext>
            </p:extLst>
          </p:nvPr>
        </p:nvGraphicFramePr>
        <p:xfrm>
          <a:off x="827796" y="1379618"/>
          <a:ext cx="7848873" cy="4624287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16291"/>
                <a:gridCol w="2616291"/>
                <a:gridCol w="2616291"/>
              </a:tblGrid>
              <a:tr h="154142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4142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4142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123" name="Picture 3" descr="C:\Users\mbzse\AppData\Local\Microsoft\Windows\Temporary Internet Files\Content.IE5\QZSOZJ0H\Happy-Sun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1934" y="4513689"/>
            <a:ext cx="1338053" cy="14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mbzse\AppData\Local\Microsoft\Windows\Temporary Internet Files\Content.IE5\T7P09VOG\owl-in-the-rain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761" y="4513689"/>
            <a:ext cx="1450717" cy="1517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mbzse\AppData\Local\Microsoft\Windows\Temporary Internet Files\Content.IE5\EBMM7O49\419px-Nuvola_weather_snow.svg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451632"/>
            <a:ext cx="1512168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mbzse\AppData\Local\Microsoft\Windows\Temporary Internet Files\Content.IE5\NTSJ8XYF\large-snowman-33.3-8251[1]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988840"/>
            <a:ext cx="360000" cy="67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Users\mbzse\AppData\Local\Microsoft\Windows\Temporary Internet Files\Content.IE5\EBMM7O49\brainstorm[1]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7534" y="4608814"/>
            <a:ext cx="1717152" cy="1317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C:\Users\mbzse\AppData\Local\Microsoft\Windows\Temporary Internet Files\Content.IE5\3HP5GVUC\cold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696940" y="2963800"/>
            <a:ext cx="1151270" cy="150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9" name="Picture 9" descr="C:\Users\mbzse\AppData\Local\Microsoft\Windows\Temporary Internet Files\Content.IE5\T7P09VOG\Hot_Weather[1].gi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8864" y="3022526"/>
            <a:ext cx="1338263" cy="127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C:\Users\mbzse\AppData\Local\Microsoft\Windows\Temporary Internet Files\Content.IE5\3HP5GVUC\WhoaSnowThermometer[1]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761" y="1482017"/>
            <a:ext cx="1499752" cy="1340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1" name="Picture 11" descr="C:\Users\mbzse\AppData\Local\Microsoft\Windows\Temporary Internet Files\Content.IE5\H7PFX7Y2\cloudy2_rgb[1]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337" y="1551658"/>
            <a:ext cx="1496477" cy="1201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C:\Users\mbzse\AppData\Local\Microsoft\Windows\Temporary Internet Files\Content.IE5\PW05QY7B\j3nyifc9bxw[1].gif"/>
          <p:cNvPicPr>
            <a:picLocks noChangeAspect="1" noChangeArrowheads="1" noCrop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887" y="3135240"/>
            <a:ext cx="2095500" cy="139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547099" y="476671"/>
            <a:ext cx="63805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err="1" smtClean="0">
                <a:latin typeface="Comic Sans MS" panose="030F0702030302020204" pitchFamily="66" charset="0"/>
              </a:rPr>
              <a:t>Quel</a:t>
            </a:r>
            <a:r>
              <a:rPr lang="en-GB" sz="3200" b="1" dirty="0" smtClean="0">
                <a:latin typeface="Comic Sans MS" panose="030F0702030302020204" pitchFamily="66" charset="0"/>
              </a:rPr>
              <a:t> temps fait-</a:t>
            </a:r>
            <a:r>
              <a:rPr lang="en-GB" sz="3200" b="1" dirty="0" err="1" smtClean="0">
                <a:latin typeface="Comic Sans MS" panose="030F0702030302020204" pitchFamily="66" charset="0"/>
              </a:rPr>
              <a:t>il</a:t>
            </a:r>
            <a:r>
              <a:rPr lang="en-GB" sz="3200" b="1" dirty="0" smtClean="0">
                <a:latin typeface="Comic Sans MS" panose="030F0702030302020204" pitchFamily="66" charset="0"/>
              </a:rPr>
              <a:t>?</a:t>
            </a:r>
            <a:endParaRPr lang="en-GB" sz="32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7861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43TBXCZ1\Tic_Tac_Toe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53627"/>
            <a:ext cx="824245" cy="807820"/>
          </a:xfrm>
          <a:prstGeom prst="rect">
            <a:avLst/>
          </a:prstGeom>
          <a:noFill/>
          <a:ln>
            <a:solidFill>
              <a:srgbClr val="0066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5031854"/>
              </p:ext>
            </p:extLst>
          </p:nvPr>
        </p:nvGraphicFramePr>
        <p:xfrm>
          <a:off x="827796" y="1379618"/>
          <a:ext cx="7848873" cy="4624287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16291"/>
                <a:gridCol w="2616291"/>
                <a:gridCol w="2616291"/>
              </a:tblGrid>
              <a:tr h="154142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4142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4142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123" name="Picture 3" descr="C:\Users\mbzse\AppData\Local\Microsoft\Windows\Temporary Internet Files\Content.IE5\QZSOZJ0H\Happy-Sun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842" y="1436262"/>
            <a:ext cx="1338053" cy="14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mbzse\AppData\Local\Microsoft\Windows\Temporary Internet Files\Content.IE5\T7P09VOG\owl-in-the-rain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7534" y="2935943"/>
            <a:ext cx="1450717" cy="1517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mbzse\AppData\Local\Microsoft\Windows\Temporary Internet Files\Content.IE5\EBMM7O49\419px-Nuvola_weather_snow.svg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4046" y="4536747"/>
            <a:ext cx="1512168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mbzse\AppData\Local\Microsoft\Windows\Temporary Internet Files\Content.IE5\NTSJ8XYF\large-snowman-33.3-8251[1]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5013176"/>
            <a:ext cx="360000" cy="67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Users\mbzse\AppData\Local\Microsoft\Windows\Temporary Internet Files\Content.IE5\EBMM7O49\brainstorm[1]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8802" y="4475817"/>
            <a:ext cx="1717152" cy="1317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C:\Users\mbzse\AppData\Local\Microsoft\Windows\Temporary Internet Files\Content.IE5\3HP5GVUC\cold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660232" y="1399937"/>
            <a:ext cx="1151270" cy="150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9" name="Picture 9" descr="C:\Users\mbzse\AppData\Local\Microsoft\Windows\Temporary Internet Files\Content.IE5\T7P09VOG\Hot_Weather[1].gi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018167"/>
            <a:ext cx="1338263" cy="127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C:\Users\mbzse\AppData\Local\Microsoft\Windows\Temporary Internet Files\Content.IE5\3HP5GVUC\WhoaSnowThermometer[1]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024302"/>
            <a:ext cx="1499752" cy="1340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1" name="Picture 11" descr="C:\Users\mbzse\AppData\Local\Microsoft\Windows\Temporary Internet Files\Content.IE5\H7PFX7Y2\cloudy2_rgb[1]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7654" y="1512858"/>
            <a:ext cx="1496477" cy="1201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C:\Users\mbzse\AppData\Local\Microsoft\Windows\Temporary Internet Files\Content.IE5\PW05QY7B\j3nyifc9bxw[1].gif"/>
          <p:cNvPicPr>
            <a:picLocks noChangeAspect="1" noChangeArrowheads="1" noCrop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986" y="4608814"/>
            <a:ext cx="2095500" cy="139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47099" y="476671"/>
            <a:ext cx="63805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err="1" smtClean="0">
                <a:latin typeface="Comic Sans MS" panose="030F0702030302020204" pitchFamily="66" charset="0"/>
              </a:rPr>
              <a:t>Quel</a:t>
            </a:r>
            <a:r>
              <a:rPr lang="en-GB" sz="3200" b="1" dirty="0" smtClean="0">
                <a:latin typeface="Comic Sans MS" panose="030F0702030302020204" pitchFamily="66" charset="0"/>
              </a:rPr>
              <a:t> temps fait-</a:t>
            </a:r>
            <a:r>
              <a:rPr lang="en-GB" sz="3200" b="1" dirty="0" err="1" smtClean="0">
                <a:latin typeface="Comic Sans MS" panose="030F0702030302020204" pitchFamily="66" charset="0"/>
              </a:rPr>
              <a:t>il</a:t>
            </a:r>
            <a:r>
              <a:rPr lang="en-GB" sz="3200" b="1" dirty="0" smtClean="0">
                <a:latin typeface="Comic Sans MS" panose="030F0702030302020204" pitchFamily="66" charset="0"/>
              </a:rPr>
              <a:t>?</a:t>
            </a:r>
            <a:endParaRPr lang="en-GB" sz="32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5900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43TBXCZ1\Tic_Tac_Toe[1].png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741" y="315274"/>
            <a:ext cx="580275" cy="568712"/>
          </a:xfrm>
          <a:prstGeom prst="rect">
            <a:avLst/>
          </a:prstGeom>
          <a:noFill/>
          <a:ln>
            <a:solidFill>
              <a:srgbClr val="0066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1853816"/>
              </p:ext>
            </p:extLst>
          </p:nvPr>
        </p:nvGraphicFramePr>
        <p:xfrm>
          <a:off x="827796" y="1379618"/>
          <a:ext cx="7848873" cy="4624287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16291"/>
                <a:gridCol w="2616291"/>
                <a:gridCol w="2616291"/>
              </a:tblGrid>
              <a:tr h="154142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4142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4142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270237" y="814394"/>
            <a:ext cx="5040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Comic Sans MS" panose="030F0702030302020204" pitchFamily="66" charset="0"/>
              </a:rPr>
              <a:t>Simple numbers to 10 (years 1 and 2)</a:t>
            </a:r>
            <a:endParaRPr lang="en-GB" sz="2000" dirty="0">
              <a:latin typeface="Comic Sans MS" panose="030F0702030302020204" pitchFamily="66" charset="0"/>
            </a:endParaRPr>
          </a:p>
        </p:txBody>
      </p:sp>
      <p:pic>
        <p:nvPicPr>
          <p:cNvPr id="2052" name="Picture 4" descr="C:\Users\mbzse\AppData\Local\Microsoft\Windows\Temporary Internet Files\Content.IE5\EBMM7O49\green-doll-number-3[1].gif"/>
          <p:cNvPicPr>
            <a:picLocks noChangeAspect="1" noChangeArrowheads="1" noCrop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2779" y="2924944"/>
            <a:ext cx="1402457" cy="1366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mbzse\AppData\Local\Microsoft\Windows\Temporary Internet Files\Content.IE5\QRK45OD6\2-copy[1].jpg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447197"/>
            <a:ext cx="1296144" cy="1471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mbzse\AppData\Local\Microsoft\Windows\Temporary Internet Files\Content.IE5\H7PFX7Y2\464px-Valentines-day-hearts-number-1-at-coloring-pages-for-kids-boys-dotcom.svg[1].png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4944" y="4437112"/>
            <a:ext cx="1793480" cy="1946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C:\Users\mbzse\AppData\Local\Microsoft\Windows\Temporary Internet Files\Content.IE5\3HP5GVUC\VET_7_circle[1].png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581128"/>
            <a:ext cx="1196752" cy="1196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C:\Users\mbzse\AppData\Local\Microsoft\Windows\Temporary Internet Files\Content.IE5\WZRYZAAU\kablam-Number-Animals-8[1].png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5461" y="4567743"/>
            <a:ext cx="837093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13" descr="C:\Users\mbzse\AppData\Local\Microsoft\Windows\Temporary Internet Files\Content.IE5\WZRYZAAU\500px-TUCPamplona10.svg[1].png"/>
          <p:cNvPicPr>
            <a:picLocks noChangeAspect="1"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484784"/>
            <a:ext cx="1301130" cy="1301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2" descr="C:\Users\mbzse\AppData\Local\Microsoft\Windows\Temporary Internet Files\Content.IE5\WZRYZAAU\happy-6[1].png"/>
          <p:cNvPicPr>
            <a:picLocks noChangeAspect="1" noChangeArrowheads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5" y="1420072"/>
            <a:ext cx="981717" cy="1430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C:\Users\mbzse\AppData\Local\Microsoft\Windows\Temporary Internet Files\Content.IE5\WZRYZAAU\kablam-Number-Animals-3[1].png"/>
          <p:cNvPicPr>
            <a:picLocks noChangeAspect="1" noChangeArrowheads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090831"/>
            <a:ext cx="812915" cy="1200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Picture 15" descr="C:\Users\mbzse\AppData\Local\Microsoft\Windows\Temporary Internet Files\Content.IE5\NTSJ8XYF\kablam-Number-Animals-4[1].png"/>
          <p:cNvPicPr>
            <a:picLocks noChangeAspect="1" noChangeArrowheads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021" y="3090831"/>
            <a:ext cx="889379" cy="1192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19672" y="315274"/>
            <a:ext cx="62037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latin typeface="Comic Sans MS" panose="030F0702030302020204" pitchFamily="66" charset="0"/>
              </a:rPr>
              <a:t>Les </a:t>
            </a:r>
            <a:r>
              <a:rPr lang="en-GB" sz="2800" b="1" dirty="0" err="1" smtClean="0">
                <a:latin typeface="Comic Sans MS" panose="030F0702030302020204" pitchFamily="66" charset="0"/>
              </a:rPr>
              <a:t>numeros</a:t>
            </a:r>
            <a:r>
              <a:rPr lang="en-GB" sz="2800" b="1" dirty="0" smtClean="0">
                <a:latin typeface="Comic Sans MS" panose="030F0702030302020204" pitchFamily="66" charset="0"/>
              </a:rPr>
              <a:t> entre </a:t>
            </a:r>
            <a:r>
              <a:rPr lang="en-GB" sz="2800" dirty="0" err="1" smtClean="0">
                <a:latin typeface="Comic Sans MS" panose="030F0702030302020204" pitchFamily="66" charset="0"/>
              </a:rPr>
              <a:t>zé</a:t>
            </a:r>
            <a:r>
              <a:rPr lang="en-GB" sz="2800" b="1" dirty="0" err="1" smtClean="0">
                <a:latin typeface="Comic Sans MS" panose="030F0702030302020204" pitchFamily="66" charset="0"/>
              </a:rPr>
              <a:t>ro</a:t>
            </a:r>
            <a:r>
              <a:rPr lang="en-GB" sz="2800" b="1" dirty="0" smtClean="0">
                <a:latin typeface="Comic Sans MS" panose="030F0702030302020204" pitchFamily="66" charset="0"/>
              </a:rPr>
              <a:t> et dix</a:t>
            </a:r>
            <a:endParaRPr lang="en-GB" sz="2800" b="1" dirty="0">
              <a:latin typeface="Comic Sans MS" panose="030F0702030302020204" pitchFamily="66" charset="0"/>
            </a:endParaRPr>
          </a:p>
        </p:txBody>
      </p:sp>
      <p:pic>
        <p:nvPicPr>
          <p:cNvPr id="5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1697224" y="1905869"/>
            <a:ext cx="609600" cy="609600"/>
          </a:xfrm>
          <a:prstGeom prst="rect">
            <a:avLst/>
          </a:prstGeom>
        </p:spPr>
      </p:pic>
      <p:pic>
        <p:nvPicPr>
          <p:cNvPr id="6" name="Recorded Sound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4550458" y="1872393"/>
            <a:ext cx="609600" cy="609600"/>
          </a:xfrm>
          <a:prstGeom prst="rect">
            <a:avLst/>
          </a:prstGeom>
        </p:spPr>
      </p:pic>
      <p:pic>
        <p:nvPicPr>
          <p:cNvPr id="7" name="Recorded Sound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7213799" y="1755628"/>
            <a:ext cx="609600" cy="609600"/>
          </a:xfrm>
          <a:prstGeom prst="rect">
            <a:avLst/>
          </a:prstGeom>
        </p:spPr>
      </p:pic>
      <p:pic>
        <p:nvPicPr>
          <p:cNvPr id="8" name="Recorded Sound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1697224" y="3377019"/>
            <a:ext cx="609600" cy="609600"/>
          </a:xfrm>
          <a:prstGeom prst="rect">
            <a:avLst/>
          </a:prstGeom>
        </p:spPr>
      </p:pic>
      <p:pic>
        <p:nvPicPr>
          <p:cNvPr id="9" name="Recorded Sound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4416735" y="3232155"/>
            <a:ext cx="609600" cy="609600"/>
          </a:xfrm>
          <a:prstGeom prst="rect">
            <a:avLst/>
          </a:prstGeom>
        </p:spPr>
      </p:pic>
      <p:pic>
        <p:nvPicPr>
          <p:cNvPr id="10" name="Recorded Sound">
            <a:hlinkClick r:id="" action="ppaction://media"/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7073910" y="3303392"/>
            <a:ext cx="609600" cy="609600"/>
          </a:xfrm>
          <a:prstGeom prst="rect">
            <a:avLst/>
          </a:prstGeom>
        </p:spPr>
      </p:pic>
      <p:pic>
        <p:nvPicPr>
          <p:cNvPr id="11" name="Recorded Sound">
            <a:hlinkClick r:id="" action="ppaction://media"/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1750979" y="4874704"/>
            <a:ext cx="609600" cy="609600"/>
          </a:xfrm>
          <a:prstGeom prst="rect">
            <a:avLst/>
          </a:prstGeom>
        </p:spPr>
      </p:pic>
      <p:pic>
        <p:nvPicPr>
          <p:cNvPr id="12" name="Recorded Sound">
            <a:hlinkClick r:id="" action="ppaction://media"/>
          </p:cNvPr>
          <p:cNvPicPr>
            <a:picLocks noChangeAspect="1"/>
          </p:cNvPicPr>
          <p:nvPr>
            <a:audioFile r:link="rId16"/>
            <p:extLst>
              <p:ext uri="{DAA4B4D4-6D71-4841-9C94-3DE7FCFB9230}">
                <p14:media xmlns:p14="http://schemas.microsoft.com/office/powerpoint/2010/main" r:embed="rId15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4416735" y="4800861"/>
            <a:ext cx="609600" cy="609600"/>
          </a:xfrm>
          <a:prstGeom prst="rect">
            <a:avLst/>
          </a:prstGeom>
        </p:spPr>
      </p:pic>
      <p:pic>
        <p:nvPicPr>
          <p:cNvPr id="13" name="Recorded Sound">
            <a:hlinkClick r:id="" action="ppaction://media"/>
          </p:cNvPr>
          <p:cNvPicPr>
            <a:picLocks noChangeAspect="1"/>
          </p:cNvPicPr>
          <p:nvPr>
            <a:audioFile r:link="rId18"/>
            <p:extLst>
              <p:ext uri="{DAA4B4D4-6D71-4841-9C94-3DE7FCFB9230}">
                <p14:media xmlns:p14="http://schemas.microsoft.com/office/powerpoint/2010/main" r:embed="rId17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7248372" y="488987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552326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 showWhenStopped="0">
                <p:cTn id="2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0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466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3"/>
                  </p:tgtEl>
                </p:cond>
              </p:nextCondLst>
            </p:seq>
            <p:audio>
              <p:cMediaNode vol="80000" showWhenStopped="0">
                <p:cTn id="8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0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45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1"/>
                  </p:tgtEl>
                </p:cond>
              </p:nextCondLst>
            </p:seq>
            <p:audio>
              <p:cMediaNode vol="80000" showWhenStopped="0">
                <p:cTn id="14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445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 vol="80000" showWhenStopped="0">
                <p:cTn id="20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20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412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2"/>
                  </p:tgtEl>
                </p:cond>
              </p:nextCondLst>
            </p:seq>
            <p:audio>
              <p:cMediaNode vol="80000" showWhenStopped="0">
                <p:cTn id="26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4127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  <p:audio>
              <p:cMediaNode vol="80000" showWhenStopped="0">
                <p:cTn id="32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20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403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3"/>
                  </p:tgtEl>
                </p:cond>
              </p:nextCondLst>
            </p:seq>
            <p:audio>
              <p:cMediaNode vol="80000" showWhenStopped="0">
                <p:cTn id="38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20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3" dur="4127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9"/>
                  </p:tgtEl>
                </p:cond>
              </p:nextCondLst>
            </p:seq>
            <p:audio>
              <p:cMediaNode vol="80000" showWhenStopped="0">
                <p:cTn id="44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20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9" dur="4266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0"/>
                  </p:tgtEl>
                </p:cond>
              </p:nextCondLst>
            </p:seq>
            <p:audio>
              <p:cMediaNode vol="80000" showWhenStopped="0">
                <p:cTn id="50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5" dur="3848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mbzse\AppData\Local\Microsoft\Windows\Temporary Internet Files\Content.IE5\UVAHEWGG\1024px-Red_X.svg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3" y="836712"/>
            <a:ext cx="7600091" cy="5007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5094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43TBXCZ1\Tic_Tac_Toe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741" y="315274"/>
            <a:ext cx="580275" cy="568712"/>
          </a:xfrm>
          <a:prstGeom prst="rect">
            <a:avLst/>
          </a:prstGeom>
          <a:noFill/>
          <a:ln>
            <a:solidFill>
              <a:srgbClr val="0066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5113135"/>
              </p:ext>
            </p:extLst>
          </p:nvPr>
        </p:nvGraphicFramePr>
        <p:xfrm>
          <a:off x="827796" y="1379618"/>
          <a:ext cx="7848873" cy="474293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16291"/>
                <a:gridCol w="2616291"/>
                <a:gridCol w="2616291"/>
              </a:tblGrid>
              <a:tr h="154142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66008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4142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4" name="Picture 2" descr="C:\Users\mbzse\AppData\Local\Microsoft\Windows\Temporary Internet Files\Content.IE5\UVAHEWGG\1024px-Red_X.svg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843" y="4672362"/>
            <a:ext cx="1944215" cy="1280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mbzse\AppData\Local\Microsoft\Windows\Temporary Internet Files\Content.IE5\UVAHEWGG\1024px-Red_X.svg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373" y="3189640"/>
            <a:ext cx="1944215" cy="1280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Users\mbzse\AppData\Local\Microsoft\Windows\Temporary Internet Files\Content.IE5\UVAHEWGG\1024px-Red_X.svg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556792"/>
            <a:ext cx="1944215" cy="1280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C:\Users\mbzse\AppData\Local\Microsoft\Windows\Temporary Internet Files\Content.IE5\UVAHEWGG\1024px-Red_X.svg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552546"/>
            <a:ext cx="1944215" cy="1280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:\Users\mbzse\AppData\Local\Microsoft\Windows\Temporary Internet Files\Content.IE5\UVAHEWGG\1024px-Red_X.svg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6355" y="3068960"/>
            <a:ext cx="1944215" cy="1280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C:\Users\mbzse\AppData\Local\Microsoft\Windows\Temporary Internet Files\Content.IE5\UVAHEWGG\1024px-Red_X.svg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6354" y="4645539"/>
            <a:ext cx="1944215" cy="1280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C:\Users\mbzse\AppData\Local\Microsoft\Windows\Temporary Internet Files\Content.IE5\UVAHEWGG\1024px-Red_X.svg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520078"/>
            <a:ext cx="1944215" cy="1280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C:\Users\mbzse\AppData\Local\Microsoft\Windows\Temporary Internet Files\Content.IE5\UVAHEWGG\1024px-Red_X.svg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6634" y="3189641"/>
            <a:ext cx="1944215" cy="1280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C:\Users\mbzse\AppData\Local\Microsoft\Windows\Temporary Internet Files\Content.IE5\UVAHEWGG\1024px-Red_X.svg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6634" y="4672362"/>
            <a:ext cx="1944215" cy="1280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585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mbzse\AppData\Local\Microsoft\Windows\Temporary Internet Files\Content.IE5\QZSOZJ0H\Cyrillic-O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956" y="514614"/>
            <a:ext cx="5741749" cy="5546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336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43TBXCZ1\Tic_Tac_Toe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741" y="315274"/>
            <a:ext cx="580275" cy="568712"/>
          </a:xfrm>
          <a:prstGeom prst="rect">
            <a:avLst/>
          </a:prstGeom>
          <a:noFill/>
          <a:ln>
            <a:solidFill>
              <a:srgbClr val="0066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3064060"/>
              </p:ext>
            </p:extLst>
          </p:nvPr>
        </p:nvGraphicFramePr>
        <p:xfrm>
          <a:off x="827796" y="1379618"/>
          <a:ext cx="7848873" cy="474293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16291"/>
                <a:gridCol w="2616291"/>
                <a:gridCol w="2616291"/>
              </a:tblGrid>
              <a:tr h="154142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66008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4142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146" name="Picture 2" descr="C:\Users\mbzse\AppData\Local\Microsoft\Windows\Temporary Internet Files\Content.IE5\QZSOZJ0H\Cyrillic-O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996952"/>
            <a:ext cx="1565285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C:\Users\mbzse\AppData\Local\Microsoft\Windows\Temporary Internet Files\Content.IE5\QZSOZJ0H\Cyrillic-O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976157"/>
            <a:ext cx="1565285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C:\Users\mbzse\AppData\Local\Microsoft\Windows\Temporary Internet Files\Content.IE5\QZSOZJ0H\Cyrillic-O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4021" y="1393209"/>
            <a:ext cx="1565285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C:\Users\mbzse\AppData\Local\Microsoft\Windows\Temporary Internet Files\Content.IE5\QZSOZJ0H\Cyrillic-O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267" y="1397613"/>
            <a:ext cx="1565285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:\Users\mbzse\AppData\Local\Microsoft\Windows\Temporary Internet Files\Content.IE5\QZSOZJ0H\Cyrillic-O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6734" y="1393209"/>
            <a:ext cx="1565285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C:\Users\mbzse\AppData\Local\Microsoft\Windows\Temporary Internet Files\Content.IE5\QZSOZJ0H\Cyrillic-O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3" y="2996952"/>
            <a:ext cx="1565285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C:\Users\mbzse\AppData\Local\Microsoft\Windows\Temporary Internet Files\Content.IE5\QZSOZJ0H\Cyrillic-O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6735" y="4581128"/>
            <a:ext cx="1565285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mbzse\AppData\Local\Microsoft\Windows\Temporary Internet Files\Content.IE5\QZSOZJ0H\Cyrillic-O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7" y="4601876"/>
            <a:ext cx="1565285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C:\Users\mbzse\AppData\Local\Microsoft\Windows\Temporary Internet Files\Content.IE5\QZSOZJ0H\Cyrillic-O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267" y="4581128"/>
            <a:ext cx="1565285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7051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43TBXCZ1\Tic_Tac_Toe[1].png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741" y="315274"/>
            <a:ext cx="580275" cy="568712"/>
          </a:xfrm>
          <a:prstGeom prst="rect">
            <a:avLst/>
          </a:prstGeom>
          <a:noFill/>
          <a:ln>
            <a:solidFill>
              <a:srgbClr val="0066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9413565"/>
              </p:ext>
            </p:extLst>
          </p:nvPr>
        </p:nvGraphicFramePr>
        <p:xfrm>
          <a:off x="827796" y="1379618"/>
          <a:ext cx="7848873" cy="4624287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16291"/>
                <a:gridCol w="2616291"/>
                <a:gridCol w="2616291"/>
              </a:tblGrid>
              <a:tr h="154142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4142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4142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946154" y="713220"/>
            <a:ext cx="61848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Comic Sans MS" panose="030F0702030302020204" pitchFamily="66" charset="0"/>
              </a:rPr>
              <a:t>Numbers between 1 and 21 </a:t>
            </a:r>
          </a:p>
          <a:p>
            <a:pPr algn="ctr"/>
            <a:r>
              <a:rPr lang="en-GB" dirty="0" smtClean="0">
                <a:latin typeface="Comic Sans MS" panose="030F0702030302020204" pitchFamily="66" charset="0"/>
              </a:rPr>
              <a:t>(years 3 and 4)</a:t>
            </a:r>
            <a:endParaRPr lang="en-GB" dirty="0">
              <a:latin typeface="Comic Sans MS" panose="030F0702030302020204" pitchFamily="66" charset="0"/>
            </a:endParaRPr>
          </a:p>
        </p:txBody>
      </p:sp>
      <p:pic>
        <p:nvPicPr>
          <p:cNvPr id="5" name="Picture 11" descr="C:\Users\mbzse\AppData\Local\Microsoft\Windows\Temporary Internet Files\Content.IE5\3HP5GVUC\VET_7_circle[1].png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581128"/>
            <a:ext cx="1196752" cy="1196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mbzse\AppData\Local\Microsoft\Windows\Temporary Internet Files\Content.IE5\EBMM7O49\BravesRetired21[1].png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573218"/>
            <a:ext cx="2460895" cy="1218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C:\Users\mbzse\AppData\Local\Microsoft\Windows\Temporary Internet Files\Content.IE5\NTSJ8XYF\16_cinema[1].png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996952"/>
            <a:ext cx="1474201" cy="14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mbzse\AppData\Local\Microsoft\Windows\Temporary Internet Files\Content.IE5\NTSJ8XYF\9-copy[1].jpg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9177" y="1412776"/>
            <a:ext cx="1682951" cy="1442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mbzse\AppData\Local\Microsoft\Windows\Temporary Internet Files\Content.IE5\WZRYZAAU\sotm17[1].jpg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401853"/>
            <a:ext cx="1484784" cy="1484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mbzse\AppData\Local\Microsoft\Windows\Temporary Internet Files\Content.IE5\43TBXCZ1\NShw_19[1].png"/>
          <p:cNvPicPr>
            <a:picLocks noChangeAspect="1"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8654" y="2986248"/>
            <a:ext cx="1502398" cy="1462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mbzse\AppData\Local\Microsoft\Windows\Temporary Internet Files\Content.IE5\UVAHEWGG\8393813192_98e6c18e18_z[1].jpg"/>
          <p:cNvPicPr>
            <a:picLocks noChangeAspect="1" noChangeArrowheads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1770" y="4581128"/>
            <a:ext cx="1920350" cy="1316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C:\Users\mbzse\AppData\Local\Microsoft\Windows\Temporary Internet Files\Content.IE5\43TBXCZ1\sn_11_matte_275_275[1].jpg"/>
          <p:cNvPicPr>
            <a:picLocks noChangeAspect="1" noChangeArrowheads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8999" y="3042692"/>
            <a:ext cx="1361024" cy="1361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C:\Users\mbzse\AppData\Local\Microsoft\Windows\Temporary Internet Files\Content.IE5\43TBXCZ1\womens_soccer_player_number_13_gift_ornament-rf4969b1d2d554566a20eb19b18cedbec_x7s2y_8byvr_324[1].jpg"/>
          <p:cNvPicPr>
            <a:picLocks noChangeAspect="1" noChangeArrowheads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7" y="1468803"/>
            <a:ext cx="1450817" cy="1450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22340" y="188640"/>
            <a:ext cx="6408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latin typeface="Comic Sans MS" panose="030F0702030302020204" pitchFamily="66" charset="0"/>
              </a:rPr>
              <a:t>Les </a:t>
            </a:r>
            <a:r>
              <a:rPr lang="en-GB" sz="2400" b="1" dirty="0" err="1" smtClean="0">
                <a:latin typeface="Comic Sans MS" panose="030F0702030302020204" pitchFamily="66" charset="0"/>
              </a:rPr>
              <a:t>numeros</a:t>
            </a:r>
            <a:r>
              <a:rPr lang="en-GB" sz="2400" b="1" dirty="0" smtClean="0">
                <a:latin typeface="Comic Sans MS" panose="030F0702030302020204" pitchFamily="66" charset="0"/>
              </a:rPr>
              <a:t> entre </a:t>
            </a:r>
            <a:r>
              <a:rPr lang="en-GB" sz="2400" b="1" dirty="0" err="1" smtClean="0">
                <a:latin typeface="Comic Sans MS" panose="030F0702030302020204" pitchFamily="66" charset="0"/>
              </a:rPr>
              <a:t>zéro</a:t>
            </a:r>
            <a:r>
              <a:rPr lang="en-GB" sz="2400" b="1" dirty="0" smtClean="0">
                <a:latin typeface="Comic Sans MS" panose="030F0702030302020204" pitchFamily="66" charset="0"/>
              </a:rPr>
              <a:t> et </a:t>
            </a:r>
            <a:r>
              <a:rPr lang="en-GB" sz="2400" b="1" dirty="0" err="1" smtClean="0">
                <a:latin typeface="Comic Sans MS" panose="030F0702030302020204" pitchFamily="66" charset="0"/>
              </a:rPr>
              <a:t>vingt</a:t>
            </a:r>
            <a:r>
              <a:rPr lang="en-GB" sz="2400" b="1" dirty="0" smtClean="0">
                <a:latin typeface="Comic Sans MS" panose="030F0702030302020204" pitchFamily="66" charset="0"/>
              </a:rPr>
              <a:t>-et-un</a:t>
            </a:r>
            <a:endParaRPr lang="en-GB" sz="2400" b="1" dirty="0">
              <a:latin typeface="Comic Sans MS" panose="030F0702030302020204" pitchFamily="66" charset="0"/>
            </a:endParaRPr>
          </a:p>
        </p:txBody>
      </p:sp>
      <p:pic>
        <p:nvPicPr>
          <p:cNvPr id="9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1754711" y="1854845"/>
            <a:ext cx="609600" cy="609600"/>
          </a:xfrm>
          <a:prstGeom prst="rect">
            <a:avLst/>
          </a:prstGeom>
        </p:spPr>
      </p:pic>
      <p:pic>
        <p:nvPicPr>
          <p:cNvPr id="10" name="Recorded Sound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4387145" y="1854845"/>
            <a:ext cx="609600" cy="609600"/>
          </a:xfrm>
          <a:prstGeom prst="rect">
            <a:avLst/>
          </a:prstGeom>
        </p:spPr>
      </p:pic>
      <p:pic>
        <p:nvPicPr>
          <p:cNvPr id="11" name="Recorded Sound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7081823" y="1824032"/>
            <a:ext cx="609600" cy="609600"/>
          </a:xfrm>
          <a:prstGeom prst="rect">
            <a:avLst/>
          </a:prstGeom>
        </p:spPr>
      </p:pic>
      <p:pic>
        <p:nvPicPr>
          <p:cNvPr id="12" name="Recorded Sound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1864538" y="3302072"/>
            <a:ext cx="609600" cy="609600"/>
          </a:xfrm>
          <a:prstGeom prst="rect">
            <a:avLst/>
          </a:prstGeom>
        </p:spPr>
      </p:pic>
      <p:pic>
        <p:nvPicPr>
          <p:cNvPr id="14" name="Recorded Sound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4343125" y="3302072"/>
            <a:ext cx="609600" cy="609600"/>
          </a:xfrm>
          <a:prstGeom prst="rect">
            <a:avLst/>
          </a:prstGeom>
        </p:spPr>
      </p:pic>
      <p:pic>
        <p:nvPicPr>
          <p:cNvPr id="15" name="Recorded Sound">
            <a:hlinkClick r:id="" action="ppaction://media"/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7081823" y="3386961"/>
            <a:ext cx="609600" cy="609600"/>
          </a:xfrm>
          <a:prstGeom prst="rect">
            <a:avLst/>
          </a:prstGeom>
        </p:spPr>
      </p:pic>
      <p:pic>
        <p:nvPicPr>
          <p:cNvPr id="16" name="Recorded Sound">
            <a:hlinkClick r:id="" action="ppaction://media"/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1715799" y="4934574"/>
            <a:ext cx="609600" cy="609600"/>
          </a:xfrm>
          <a:prstGeom prst="rect">
            <a:avLst/>
          </a:prstGeom>
        </p:spPr>
      </p:pic>
      <p:pic>
        <p:nvPicPr>
          <p:cNvPr id="17" name="Recorded Sound">
            <a:hlinkClick r:id="" action="ppaction://media"/>
          </p:cNvPr>
          <p:cNvPicPr>
            <a:picLocks noChangeAspect="1"/>
          </p:cNvPicPr>
          <p:nvPr>
            <a:audioFile r:link="rId16"/>
            <p:extLst>
              <p:ext uri="{DAA4B4D4-6D71-4841-9C94-3DE7FCFB9230}">
                <p14:media xmlns:p14="http://schemas.microsoft.com/office/powerpoint/2010/main" r:embed="rId15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4387145" y="4874704"/>
            <a:ext cx="609600" cy="609600"/>
          </a:xfrm>
          <a:prstGeom prst="rect">
            <a:avLst/>
          </a:prstGeom>
        </p:spPr>
      </p:pic>
      <p:pic>
        <p:nvPicPr>
          <p:cNvPr id="18" name="Recorded Sound">
            <a:hlinkClick r:id="" action="ppaction://media"/>
          </p:cNvPr>
          <p:cNvPicPr>
            <a:picLocks noChangeAspect="1"/>
          </p:cNvPicPr>
          <p:nvPr>
            <a:audioFile r:link="rId18"/>
            <p:extLst>
              <p:ext uri="{DAA4B4D4-6D71-4841-9C94-3DE7FCFB9230}">
                <p14:media xmlns:p14="http://schemas.microsoft.com/office/powerpoint/2010/main" r:embed="rId17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7155565" y="491315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910848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 showWhenStopped="0">
                <p:cTn id="2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61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451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7"/>
                  </p:tgtEl>
                </p:cond>
              </p:nextCondLst>
            </p:seq>
            <p:audio>
              <p:cMediaNode vol="80000" showWhenStopped="0">
                <p:cTn id="8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1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452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2"/>
                  </p:tgtEl>
                </p:cond>
              </p:nextCondLst>
            </p:seq>
            <p:audio>
              <p:cMediaNode vol="80000" showWhenStopped="0">
                <p:cTn id="14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401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 showWhenStopped="0">
                <p:cTn id="20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61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3802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0"/>
                  </p:tgtEl>
                </p:cond>
              </p:nextCondLst>
            </p:seq>
            <p:audio>
              <p:cMediaNode vol="80000" showWhenStopped="0">
                <p:cTn id="26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4777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 showWhenStopped="0">
                <p:cTn id="32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61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466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8"/>
                  </p:tgtEl>
                </p:cond>
              </p:nextCondLst>
            </p:seq>
            <p:audio>
              <p:cMediaNode vol="80000" showWhenStopped="0">
                <p:cTn id="38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3" dur="4405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 showWhenStopped="0">
                <p:cTn id="44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61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9" dur="5149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9"/>
                  </p:tgtEl>
                </p:cond>
              </p:nextCondLst>
            </p:seq>
            <p:audio>
              <p:cMediaNode vol="80000" showWhenStopped="0">
                <p:cTn id="50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5" dur="459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43TBXCZ1\Tic_Tac_Toe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741" y="315274"/>
            <a:ext cx="580275" cy="568712"/>
          </a:xfrm>
          <a:prstGeom prst="rect">
            <a:avLst/>
          </a:prstGeom>
          <a:noFill/>
          <a:ln>
            <a:solidFill>
              <a:srgbClr val="0066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3359266"/>
              </p:ext>
            </p:extLst>
          </p:nvPr>
        </p:nvGraphicFramePr>
        <p:xfrm>
          <a:off x="464010" y="1772816"/>
          <a:ext cx="7848873" cy="4624287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16291"/>
                <a:gridCol w="2616291"/>
                <a:gridCol w="2616291"/>
              </a:tblGrid>
              <a:tr h="154142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4142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4142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098" name="Picture 2" descr="C:\Users\mbzse\AppData\Local\Microsoft\Windows\Temporary Internet Files\Content.IE5\T7P09VOG\two-39115_640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251676"/>
            <a:ext cx="1127956" cy="1127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699792" y="414963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 smtClean="0"/>
              <a:t>Multiples of 2</a:t>
            </a:r>
            <a:endParaRPr lang="en-GB" sz="3600" dirty="0"/>
          </a:p>
        </p:txBody>
      </p:sp>
      <p:pic>
        <p:nvPicPr>
          <p:cNvPr id="4099" name="Picture 3" descr="C:\Users\mbzse\AppData\Local\Microsoft\Windows\Temporary Internet Files\Content.IE5\WZRYZAAU\kablam-Number-Animals-3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511467"/>
            <a:ext cx="819217" cy="1209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mbzse\AppData\Local\Microsoft\Windows\Temporary Internet Files\Content.IE5\NTSJ8XYF\8-copy[1]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380239"/>
            <a:ext cx="1297292" cy="1472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mbzse\AppData\Local\Microsoft\Windows\Temporary Internet Files\Content.IE5\NTSJ8XYF\Rosbotham_retired_number_12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973" y="3429000"/>
            <a:ext cx="1872207" cy="1374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mbzse\AppData\Local\Microsoft\Windows\Temporary Internet Files\Content.IE5\WZRYZAAU\500px-TUCPamplona10.svg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3271" y="1844824"/>
            <a:ext cx="1373138" cy="1373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Users\mbzse\AppData\Local\Microsoft\Windows\Temporary Internet Files\Content.IE5\NTSJ8XYF\20splentyforus.org.nz[1].gi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1451" y="4954836"/>
            <a:ext cx="1394213" cy="1394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C:\Users\mbzse\AppData\Local\Microsoft\Windows\Temporary Internet Files\Content.IE5\NTSJ8XYF\16_cinema[1]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975" y="1844824"/>
            <a:ext cx="1474201" cy="14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 descr="C:\Users\mbzse\AppData\Local\Microsoft\Windows\Temporary Internet Files\Content.IE5\NTSJ8XYF\600px-Japanese_Urban_Expwy_Sign_0018.svg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5474" y="4986110"/>
            <a:ext cx="1331664" cy="1331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C:\Users\mbzse\AppData\Local\Microsoft\Windows\Temporary Internet Files\Content.IE5\43TBXCZ1\600px-Elongated_circle_14.svg[1]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901017"/>
            <a:ext cx="1300390" cy="1300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C:\Users\mbzse\AppData\Local\Microsoft\Windows\Temporary Internet Files\Content.IE5\WZRYZAAU\happy-6[1]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342" y="4887221"/>
            <a:ext cx="981717" cy="1430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079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43TBXCZ1\Tic_Tac_Toe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741" y="315274"/>
            <a:ext cx="580275" cy="568712"/>
          </a:xfrm>
          <a:prstGeom prst="rect">
            <a:avLst/>
          </a:prstGeom>
          <a:noFill/>
          <a:ln>
            <a:solidFill>
              <a:srgbClr val="0066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3381861"/>
              </p:ext>
            </p:extLst>
          </p:nvPr>
        </p:nvGraphicFramePr>
        <p:xfrm>
          <a:off x="464010" y="1772816"/>
          <a:ext cx="7848873" cy="4624287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16291"/>
                <a:gridCol w="2616291"/>
                <a:gridCol w="2616291"/>
              </a:tblGrid>
              <a:tr h="154142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4142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4142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098" name="Picture 2" descr="C:\Users\mbzse\AppData\Local\Microsoft\Windows\Temporary Internet Files\Content.IE5\T7P09VOG\two-39115_640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251676"/>
            <a:ext cx="1127956" cy="1127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699792" y="414963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 smtClean="0"/>
              <a:t>Multiples of 2</a:t>
            </a:r>
            <a:endParaRPr lang="en-GB" sz="3600" dirty="0"/>
          </a:p>
        </p:txBody>
      </p:sp>
      <p:pic>
        <p:nvPicPr>
          <p:cNvPr id="4099" name="Picture 3" descr="C:\Users\mbzse\AppData\Local\Microsoft\Windows\Temporary Internet Files\Content.IE5\WZRYZAAU\kablam-Number-Animals-3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6727" y="3429000"/>
            <a:ext cx="819217" cy="1209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mbzse\AppData\Local\Microsoft\Windows\Temporary Internet Files\Content.IE5\NTSJ8XYF\8-copy[1]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3395" y="3569176"/>
            <a:ext cx="964368" cy="1094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mbzse\AppData\Local\Microsoft\Windows\Temporary Internet Files\Content.IE5\NTSJ8XYF\Rosbotham_retired_number_12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481" y="3428999"/>
            <a:ext cx="1293826" cy="1374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mbzse\AppData\Local\Microsoft\Windows\Temporary Internet Files\Content.IE5\WZRYZAAU\500px-TUCPamplona10.svg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2880" y="1884462"/>
            <a:ext cx="1373138" cy="1373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Users\mbzse\AppData\Local\Microsoft\Windows\Temporary Internet Files\Content.IE5\NTSJ8XYF\20splentyforus.org.nz[1].gi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2186" y="4887221"/>
            <a:ext cx="1394213" cy="1394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C:\Users\mbzse\AppData\Local\Microsoft\Windows\Temporary Internet Files\Content.IE5\NTSJ8XYF\16_cinema[1]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1616" y="1844824"/>
            <a:ext cx="1474201" cy="14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 descr="C:\Users\mbzse\AppData\Local\Microsoft\Windows\Temporary Internet Files\Content.IE5\NTSJ8XYF\600px-Japanese_Urban_Expwy_Sign_0018.svg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0504" y="4929668"/>
            <a:ext cx="1331664" cy="1331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C:\Users\mbzse\AppData\Local\Microsoft\Windows\Temporary Internet Files\Content.IE5\43TBXCZ1\600px-Elongated_circle_14.svg[1]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5397" y="1833789"/>
            <a:ext cx="873688" cy="873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C:\Users\mbzse\AppData\Local\Microsoft\Windows\Temporary Internet Files\Content.IE5\WZRYZAAU\happy-6[1]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835" y="4887221"/>
            <a:ext cx="981717" cy="1430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07971" y="4140534"/>
            <a:ext cx="14118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err="1" smtClean="0">
                <a:latin typeface="Comic Sans MS" panose="030F0702030302020204" pitchFamily="66" charset="0"/>
              </a:rPr>
              <a:t>douze</a:t>
            </a:r>
            <a:endParaRPr lang="en-GB" sz="2800" b="1" dirty="0"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18091" y="2388133"/>
            <a:ext cx="166730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err="1">
                <a:latin typeface="Comic Sans MS" panose="030F0702030302020204" pitchFamily="66" charset="0"/>
              </a:rPr>
              <a:t>q</a:t>
            </a:r>
            <a:r>
              <a:rPr lang="en-GB" sz="2800" b="1" dirty="0" err="1" smtClean="0">
                <a:latin typeface="Comic Sans MS" panose="030F0702030302020204" pitchFamily="66" charset="0"/>
              </a:rPr>
              <a:t>uatorze</a:t>
            </a:r>
            <a:endParaRPr lang="en-GB" sz="2800" b="1" dirty="0" smtClean="0">
              <a:latin typeface="Comic Sans MS" panose="030F0702030302020204" pitchFamily="66" charset="0"/>
            </a:endParaRPr>
          </a:p>
          <a:p>
            <a:endParaRPr lang="en-GB" sz="2800" b="1" dirty="0">
              <a:latin typeface="Comic Sans MS" panose="030F0702030302020204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3877" y="5787163"/>
            <a:ext cx="10216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latin typeface="Comic Sans MS" panose="030F0702030302020204" pitchFamily="66" charset="0"/>
              </a:rPr>
              <a:t>six</a:t>
            </a:r>
            <a:endParaRPr lang="en-GB" sz="3200" b="1" dirty="0">
              <a:latin typeface="Comic Sans MS" panose="030F0702030302020204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3746" y="2803632"/>
            <a:ext cx="1070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latin typeface="Comic Sans MS" panose="030F0702030302020204" pitchFamily="66" charset="0"/>
              </a:rPr>
              <a:t>seize</a:t>
            </a:r>
            <a:endParaRPr lang="en-GB" sz="2800" b="1" dirty="0">
              <a:latin typeface="Comic Sans MS" panose="030F0702030302020204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16361" y="4005064"/>
            <a:ext cx="1055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err="1">
                <a:latin typeface="Comic Sans MS" panose="030F0702030302020204" pitchFamily="66" charset="0"/>
              </a:rPr>
              <a:t>h</a:t>
            </a:r>
            <a:r>
              <a:rPr lang="en-GB" sz="2800" b="1" dirty="0" err="1" smtClean="0">
                <a:latin typeface="Comic Sans MS" panose="030F0702030302020204" pitchFamily="66" charset="0"/>
              </a:rPr>
              <a:t>uit</a:t>
            </a:r>
            <a:endParaRPr lang="en-GB" sz="2800" b="1" dirty="0" smtClean="0">
              <a:latin typeface="Comic Sans MS" panose="030F0702030302020204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846522" y="2385877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latin typeface="Comic Sans MS" panose="030F0702030302020204" pitchFamily="66" charset="0"/>
              </a:rPr>
              <a:t>dix</a:t>
            </a:r>
            <a:endParaRPr lang="en-GB" sz="2800" b="1" dirty="0">
              <a:latin typeface="Comic Sans MS" panose="030F0702030302020204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774201" y="3743454"/>
            <a:ext cx="13808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err="1" smtClean="0">
                <a:latin typeface="Comic Sans MS" panose="030F0702030302020204" pitchFamily="66" charset="0"/>
              </a:rPr>
              <a:t>quatre</a:t>
            </a:r>
            <a:endParaRPr lang="en-GB" sz="2800" b="1" dirty="0">
              <a:latin typeface="Comic Sans MS" panose="030F0702030302020204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789609" y="5282063"/>
            <a:ext cx="11916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latin typeface="Comic Sans MS" panose="030F0702030302020204" pitchFamily="66" charset="0"/>
              </a:rPr>
              <a:t>d</a:t>
            </a:r>
            <a:r>
              <a:rPr lang="en-GB" sz="2800" b="1" dirty="0" smtClean="0">
                <a:latin typeface="Comic Sans MS" panose="030F0702030302020204" pitchFamily="66" charset="0"/>
              </a:rPr>
              <a:t>ix-</a:t>
            </a:r>
            <a:r>
              <a:rPr lang="en-GB" sz="2800" b="1" dirty="0" err="1" smtClean="0">
                <a:latin typeface="Comic Sans MS" panose="030F0702030302020204" pitchFamily="66" charset="0"/>
              </a:rPr>
              <a:t>huit</a:t>
            </a:r>
            <a:endParaRPr lang="en-GB" sz="2800" b="1" dirty="0">
              <a:latin typeface="Comic Sans MS" panose="030F0702030302020204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216361" y="5886265"/>
            <a:ext cx="12116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err="1" smtClean="0">
                <a:latin typeface="Comic Sans MS" panose="030F0702030302020204" pitchFamily="66" charset="0"/>
              </a:rPr>
              <a:t>vingt</a:t>
            </a:r>
            <a:endParaRPr lang="en-GB" sz="32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0726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7" grpId="0"/>
      <p:bldP spid="18" grpId="1"/>
      <p:bldP spid="19" grpId="0"/>
      <p:bldP spid="20" grpId="0"/>
      <p:bldP spid="21" grpId="0"/>
      <p:bldP spid="22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43TBXCZ1\Tic_Tac_Toe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741" y="315274"/>
            <a:ext cx="580275" cy="568712"/>
          </a:xfrm>
          <a:prstGeom prst="rect">
            <a:avLst/>
          </a:prstGeom>
          <a:noFill/>
          <a:ln>
            <a:solidFill>
              <a:srgbClr val="0066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122725"/>
              </p:ext>
            </p:extLst>
          </p:nvPr>
        </p:nvGraphicFramePr>
        <p:xfrm>
          <a:off x="827796" y="1379618"/>
          <a:ext cx="7848873" cy="4624287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16291"/>
                <a:gridCol w="2616291"/>
                <a:gridCol w="2616291"/>
              </a:tblGrid>
              <a:tr h="154142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4142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4142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563888" y="402928"/>
            <a:ext cx="2520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Multiples of 3</a:t>
            </a:r>
          </a:p>
          <a:p>
            <a:endParaRPr lang="en-GB" sz="2400" dirty="0"/>
          </a:p>
        </p:txBody>
      </p:sp>
      <p:pic>
        <p:nvPicPr>
          <p:cNvPr id="3075" name="Picture 3" descr="C:\Users\mbzse\AppData\Local\Microsoft\Windows\Temporary Internet Files\Content.IE5\EBMM7O49\green-doll-number-3[1]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996952"/>
            <a:ext cx="2304256" cy="142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mbzse\AppData\Local\Microsoft\Windows\Temporary Internet Files\Content.IE5\NTSJ8XYF\large-Creation-Days-Numbers-5-66.6-5068[1]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469336"/>
            <a:ext cx="1318059" cy="1330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mbzse\AppData\Local\Microsoft\Windows\Temporary Internet Files\Content.IE5\NTSJ8XYF\9-copy[1]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509120"/>
            <a:ext cx="1682951" cy="1442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mbzse\AppData\Local\Microsoft\Windows\Temporary Internet Files\Content.IE5\NTSJ8XYF\Rosbotham_retired_number_12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524893"/>
            <a:ext cx="2016224" cy="1414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mbzse\AppData\Local\Microsoft\Windows\Temporary Internet Files\Content.IE5\PW05QY7B\5481872728_94b88012c9_z[1]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3622" y="1496864"/>
            <a:ext cx="1386774" cy="1386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C:\Users\mbzse\AppData\Local\Microsoft\Windows\Temporary Internet Files\Content.IE5\3HP5GVUC\600px-OH-18.svg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523" y="3057596"/>
            <a:ext cx="1800200" cy="1201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C:\Users\mbzse\AppData\Local\Microsoft\Windows\Temporary Internet Files\Content.IE5\EBMM7O49\BravesRetired21[1]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156" y="1469336"/>
            <a:ext cx="2002683" cy="1330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3" name="Picture 11" descr="C:\Users\mbzse\AppData\Local\Microsoft\Windows\Temporary Internet Files\Content.IE5\H7PFX7Y2\1254658887902_f[1]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996952"/>
            <a:ext cx="2016224" cy="1394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C:\Users\mbzse\AppData\Local\Microsoft\Windows\Temporary Internet Files\Content.IE5\WZRYZAAU\CR_Plat_27[1]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524893"/>
            <a:ext cx="2088232" cy="1426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5" name="Picture 13" descr="C:\Users\mbzse\AppData\Local\Microsoft\Windows\Temporary Internet Files\Content.IE5\2L64SSYR\3-THREE[1]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8501" y="215422"/>
            <a:ext cx="639845" cy="1052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217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43TBXCZ1\Tic_Tac_Toe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741" y="315274"/>
            <a:ext cx="580275" cy="568712"/>
          </a:xfrm>
          <a:prstGeom prst="rect">
            <a:avLst/>
          </a:prstGeom>
          <a:noFill/>
          <a:ln>
            <a:solidFill>
              <a:srgbClr val="0066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7892738"/>
              </p:ext>
            </p:extLst>
          </p:nvPr>
        </p:nvGraphicFramePr>
        <p:xfrm>
          <a:off x="827796" y="1379618"/>
          <a:ext cx="7848873" cy="4624287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16291"/>
                <a:gridCol w="2616291"/>
                <a:gridCol w="2616291"/>
              </a:tblGrid>
              <a:tr h="154142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4142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4142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511660" y="414962"/>
            <a:ext cx="6192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 smtClean="0"/>
              <a:t>Multiples of 7 (years 5 and 6)</a:t>
            </a:r>
            <a:endParaRPr lang="en-GB" sz="3600" dirty="0"/>
          </a:p>
        </p:txBody>
      </p:sp>
      <p:pic>
        <p:nvPicPr>
          <p:cNvPr id="5122" name="Picture 2" descr="C:\Users\mbzse\AppData\Local\Microsoft\Windows\Temporary Internet Files\Content.IE5\3HP5GVUC\VET_7_circle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226" y="285199"/>
            <a:ext cx="628862" cy="62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mbzse\AppData\Local\Microsoft\Windows\Temporary Internet Files\Content.IE5\3HP5GVUC\VET_7_circle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068404"/>
            <a:ext cx="2376264" cy="1197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mbzse\AppData\Local\Microsoft\Windows\Temporary Internet Files\Content.IE5\EBMM7O49\300px-Hauptstrasse_14_number.svg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016" y="4578502"/>
            <a:ext cx="2356007" cy="1218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mbzse\AppData\Local\Microsoft\Windows\Temporary Internet Files\Content.IE5\EBMM7O49\BravesRetired21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573218"/>
            <a:ext cx="2460895" cy="1218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Users\mbzse\AppData\Local\Microsoft\Windows\Temporary Internet Files\Content.IE5\3HP5GVUC\Minnesota_Twins_28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4520" y="1417400"/>
            <a:ext cx="1844205" cy="1467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C:\Users\mbzse\AppData\Local\Microsoft\Windows\Temporary Internet Files\Content.IE5\H7PFX7Y2\600px-US_35.svg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9" y="1504327"/>
            <a:ext cx="2088232" cy="1293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C:\Users\mbzse\AppData\Local\Microsoft\Windows\Temporary Internet Files\Content.IE5\3HP5GVUC\42age[1]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289010"/>
            <a:ext cx="2376264" cy="1726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1" name="Picture 11" descr="C:\Users\mbzse\AppData\Local\Microsoft\Windows\Temporary Internet Files\Content.IE5\WZRYZAAU\95px-RonGuidry49[1]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518" y="3034785"/>
            <a:ext cx="2216414" cy="1350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3" name="Picture 13" descr="C:\Users\mbzse\AppData\Local\Microsoft\Windows\Temporary Internet Files\Content.IE5\QRK45OD6\819px-Australian_State_Route_56.svg[1]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7782" y="1417400"/>
            <a:ext cx="1568475" cy="1470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 descr="C:\Users\mbzse\AppData\Local\Microsoft\Windows\Temporary Internet Files\Content.IE5\UVAHEWGG\Utah_SR_63.svg[1]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3394" y="3050349"/>
            <a:ext cx="2106457" cy="1196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5759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43TBXCZ1\Tic_Tac_Toe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741" y="315274"/>
            <a:ext cx="580275" cy="568712"/>
          </a:xfrm>
          <a:prstGeom prst="rect">
            <a:avLst/>
          </a:prstGeom>
          <a:noFill/>
          <a:ln>
            <a:solidFill>
              <a:srgbClr val="0066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5183959"/>
              </p:ext>
            </p:extLst>
          </p:nvPr>
        </p:nvGraphicFramePr>
        <p:xfrm>
          <a:off x="827796" y="1379618"/>
          <a:ext cx="7848873" cy="4624287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16291"/>
                <a:gridCol w="2616291"/>
                <a:gridCol w="2616291"/>
              </a:tblGrid>
              <a:tr h="154142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4142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4142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098" name="Picture 2" descr="C:\Users\mbzse\AppData\Local\Microsoft\Windows\Temporary Internet Files\Content.IE5\EBMM7O49\800px-Rectangle_example.svg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134670"/>
            <a:ext cx="2125798" cy="1256879"/>
          </a:xfrm>
          <a:prstGeom prst="rect">
            <a:avLst/>
          </a:prstGeom>
          <a:solidFill>
            <a:srgbClr val="FF0000"/>
          </a:solidFill>
        </p:spPr>
      </p:pic>
      <p:pic>
        <p:nvPicPr>
          <p:cNvPr id="4099" name="Picture 3" descr="C:\Users\mbzse\AppData\Local\Microsoft\Windows\Temporary Internet Files\Content.IE5\3HP5GVUC\PENTAGON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7415" y="2996952"/>
            <a:ext cx="1325023" cy="1256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mbzse\AppData\Local\Microsoft\Windows\Temporary Internet Files\Content.IE5\H7PFX7Y2\hexagon-6-color-plain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9213" y="1439855"/>
            <a:ext cx="1368152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mbzse\AppData\Local\Microsoft\Windows\Temporary Internet Files\Content.IE5\NTSJ8XYF\13140637481638307204orange%20squar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4509120"/>
            <a:ext cx="1484784" cy="1484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Users\mbzse\AppData\Local\Microsoft\Windows\Temporary Internet Files\Content.IE5\EBMM7O49\1376856020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84784"/>
            <a:ext cx="1944216" cy="1278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C:\Users\mbzse\AppData\Local\Microsoft\Windows\Temporary Internet Files\Content.IE5\NTSJ8XYF\Red_Crescent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724" y="1429619"/>
            <a:ext cx="756084" cy="715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 descr="C:\Users\mbzse\AppData\Local\Microsoft\Windows\Temporary Internet Files\Content.IE5\EBMM7O49\large-Rubik-s-Cube-33.3-12669[1].gi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6126" y="4559095"/>
            <a:ext cx="1342327" cy="1384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C:\Users\mbzse\AppData\Local\Microsoft\Windows\Temporary Internet Files\Content.IE5\H7PFX7Y2\pyramid[1].gif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0401" y="1590531"/>
            <a:ext cx="1400175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C:\Users\mbzse\AppData\Local\Microsoft\Windows\Temporary Internet Files\Content.IE5\QZSOZJ0H\Primordial-Pyramid[1]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7744" y="4635274"/>
            <a:ext cx="1423557" cy="123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9" name="Picture 13" descr="C:\Users\mbzse\AppData\Local\Microsoft\Windows\Temporary Internet Files\Content.IE5\QZSOZJ0H\Cone[1]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1929" y="2996952"/>
            <a:ext cx="1676349" cy="1454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75226" y="329102"/>
            <a:ext cx="63561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Name the shape in French to gain your square and place either a “X” or a “O” for your team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003059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bzse\AppData\Local\Microsoft\Windows\Temporary Internet Files\Content.IE5\43TBXCZ1\Tic_Tac_Toe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741" y="315274"/>
            <a:ext cx="580275" cy="568712"/>
          </a:xfrm>
          <a:prstGeom prst="rect">
            <a:avLst/>
          </a:prstGeom>
          <a:noFill/>
          <a:ln>
            <a:solidFill>
              <a:srgbClr val="0066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1623568"/>
              </p:ext>
            </p:extLst>
          </p:nvPr>
        </p:nvGraphicFramePr>
        <p:xfrm>
          <a:off x="827796" y="1379618"/>
          <a:ext cx="7848873" cy="4624287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16291"/>
                <a:gridCol w="2616291"/>
                <a:gridCol w="2616291"/>
              </a:tblGrid>
              <a:tr h="154142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4142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4142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098" name="Picture 2" descr="C:\Users\mbzse\AppData\Local\Microsoft\Windows\Temporary Internet Files\Content.IE5\EBMM7O49\800px-Rectangle_example.svg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517" y="1557901"/>
            <a:ext cx="2125798" cy="1256879"/>
          </a:xfrm>
          <a:prstGeom prst="rect">
            <a:avLst/>
          </a:prstGeom>
          <a:solidFill>
            <a:srgbClr val="FF0000"/>
          </a:solidFill>
        </p:spPr>
      </p:pic>
      <p:pic>
        <p:nvPicPr>
          <p:cNvPr id="4099" name="Picture 3" descr="C:\Users\mbzse\AppData\Local\Microsoft\Windows\Temporary Internet Files\Content.IE5\3HP5GVUC\PENTAGON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7415" y="2996952"/>
            <a:ext cx="1325023" cy="1256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mbzse\AppData\Local\Microsoft\Windows\Temporary Internet Files\Content.IE5\H7PFX7Y2\hexagon-6-color-plain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4286" y="1493256"/>
            <a:ext cx="1368152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mbzse\AppData\Local\Microsoft\Windows\Temporary Internet Files\Content.IE5\NTSJ8XYF\13140637481638307204orange%20square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9024" y="2958106"/>
            <a:ext cx="1484784" cy="1484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Users\mbzse\AppData\Local\Microsoft\Windows\Temporary Internet Files\Content.IE5\EBMM7O49\1376856020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1218" y="4573405"/>
            <a:ext cx="1944216" cy="1278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C:\Users\mbzse\AppData\Local\Microsoft\Windows\Temporary Internet Files\Content.IE5\NTSJ8XYF\Red_Crescent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8408" y="4519689"/>
            <a:ext cx="756084" cy="715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 descr="C:\Users\mbzse\AppData\Local\Microsoft\Windows\Temporary Internet Files\Content.IE5\EBMM7O49\large-Rubik-s-Cube-33.3-12669[1].gi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5226" y="4653136"/>
            <a:ext cx="1342327" cy="1384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C:\Users\mbzse\AppData\Local\Microsoft\Windows\Temporary Internet Files\Content.IE5\H7PFX7Y2\pyramid[1].gif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59" y="3091991"/>
            <a:ext cx="1400175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C:\Users\mbzse\AppData\Local\Microsoft\Windows\Temporary Internet Files\Content.IE5\QZSOZJ0H\Primordial-Pyramid[1]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510" y="1530602"/>
            <a:ext cx="1423557" cy="123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9" name="Picture 13" descr="C:\Users\mbzse\AppData\Local\Microsoft\Windows\Temporary Internet Files\Content.IE5\QZSOZJ0H\Cone[1]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5113" y="4559880"/>
            <a:ext cx="1676349" cy="1454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75226" y="329102"/>
            <a:ext cx="63561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Name the shape in French to gain your square and place either a “X” or a “O” for your team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455215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899</TotalTime>
  <Words>818</Words>
  <Application>Microsoft Office PowerPoint</Application>
  <PresentationFormat>On-screen Show (4:3)</PresentationFormat>
  <Paragraphs>105</Paragraphs>
  <Slides>23</Slides>
  <Notes>23</Notes>
  <HiddenSlides>0</HiddenSlides>
  <MMClips>27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Comic Sans MS</vt:lpstr>
      <vt:lpstr>Office Theme</vt:lpstr>
      <vt:lpstr> Le morpion Noughts and Crosses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Nottingham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Noughts and Crosses</dc:title>
  <dc:creator>saenglish</dc:creator>
  <cp:lastModifiedBy>Julie Thain</cp:lastModifiedBy>
  <cp:revision>76</cp:revision>
  <dcterms:created xsi:type="dcterms:W3CDTF">2016-02-29T14:00:20Z</dcterms:created>
  <dcterms:modified xsi:type="dcterms:W3CDTF">2016-04-01T14:07:25Z</dcterms:modified>
</cp:coreProperties>
</file>