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45"/>
  </p:notesMasterIdLst>
  <p:sldIdLst>
    <p:sldId id="256" r:id="rId2"/>
    <p:sldId id="265" r:id="rId3"/>
    <p:sldId id="327" r:id="rId4"/>
    <p:sldId id="328" r:id="rId5"/>
    <p:sldId id="330" r:id="rId6"/>
    <p:sldId id="259" r:id="rId7"/>
    <p:sldId id="260" r:id="rId8"/>
    <p:sldId id="261" r:id="rId9"/>
    <p:sldId id="264" r:id="rId10"/>
    <p:sldId id="334" r:id="rId11"/>
    <p:sldId id="258" r:id="rId12"/>
    <p:sldId id="267" r:id="rId13"/>
    <p:sldId id="268" r:id="rId14"/>
    <p:sldId id="269" r:id="rId15"/>
    <p:sldId id="271" r:id="rId16"/>
    <p:sldId id="270" r:id="rId17"/>
    <p:sldId id="273" r:id="rId18"/>
    <p:sldId id="272" r:id="rId19"/>
    <p:sldId id="266" r:id="rId20"/>
    <p:sldId id="326" r:id="rId21"/>
    <p:sldId id="285" r:id="rId22"/>
    <p:sldId id="317" r:id="rId23"/>
    <p:sldId id="274" r:id="rId24"/>
    <p:sldId id="322" r:id="rId25"/>
    <p:sldId id="323" r:id="rId26"/>
    <p:sldId id="318" r:id="rId27"/>
    <p:sldId id="348" r:id="rId28"/>
    <p:sldId id="331" r:id="rId29"/>
    <p:sldId id="338" r:id="rId30"/>
    <p:sldId id="337" r:id="rId31"/>
    <p:sldId id="332" r:id="rId32"/>
    <p:sldId id="333" r:id="rId33"/>
    <p:sldId id="335" r:id="rId34"/>
    <p:sldId id="336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05" autoAdjust="0"/>
  </p:normalViewPr>
  <p:slideViewPr>
    <p:cSldViewPr>
      <p:cViewPr varScale="1">
        <p:scale>
          <a:sx n="85" d="100"/>
          <a:sy n="85" d="100"/>
        </p:scale>
        <p:origin x="821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4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F9196-0DCB-4BD9-BB15-E8A9A672B5B6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375F6-AD06-4E2D-9ED6-1622DA177A8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890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</a:t>
            </a:r>
            <a:r>
              <a:rPr lang="en-GB" baseline="0" dirty="0" smtClean="0"/>
              <a:t> games.  Two favourites:  </a:t>
            </a:r>
            <a:r>
              <a:rPr lang="en-GB" baseline="0" dirty="0" err="1" smtClean="0"/>
              <a:t>Eliminez</a:t>
            </a:r>
            <a:r>
              <a:rPr lang="en-GB" baseline="0" dirty="0" smtClean="0"/>
              <a:t> (Total elimination) and Jacques a </a:t>
            </a:r>
            <a:r>
              <a:rPr lang="en-GB" baseline="0" dirty="0" err="1" smtClean="0"/>
              <a:t>dit</a:t>
            </a:r>
            <a:r>
              <a:rPr lang="en-GB" baseline="0" dirty="0" smtClean="0"/>
              <a:t> (Simon Says) – See classroom instructions and language </a:t>
            </a:r>
            <a:r>
              <a:rPr lang="en-GB" baseline="0" dirty="0" err="1" smtClean="0"/>
              <a:t>powerpoint</a:t>
            </a:r>
            <a:r>
              <a:rPr lang="en-GB" baseline="0" dirty="0" smtClean="0"/>
              <a:t> for the game.  If you want the whole class quiet you can give the instruction “Au lit tout le monde” and everyone has to pretend to be asleep.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761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Birthday</a:t>
            </a:r>
            <a:r>
              <a:rPr lang="en-GB" baseline="0" dirty="0" smtClean="0"/>
              <a:t> boy example – see also Publisher files (3) of birthday display options.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725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Birthday</a:t>
            </a:r>
            <a:r>
              <a:rPr lang="en-GB" baseline="0" dirty="0" smtClean="0"/>
              <a:t> girl example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86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Template</a:t>
            </a:r>
            <a:r>
              <a:rPr lang="en-GB" baseline="0" dirty="0" smtClean="0"/>
              <a:t> to laminate so children can write their name on for their special day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470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4  To 11.  Talk about dates.  The French don’t use “</a:t>
            </a:r>
            <a:r>
              <a:rPr lang="en-GB" dirty="0" err="1" smtClean="0"/>
              <a:t>th</a:t>
            </a:r>
            <a:r>
              <a:rPr lang="en-GB" dirty="0" smtClean="0"/>
              <a:t>”, “</a:t>
            </a:r>
            <a:r>
              <a:rPr lang="en-GB" dirty="0" err="1" smtClean="0"/>
              <a:t>st</a:t>
            </a:r>
            <a:r>
              <a:rPr lang="en-GB" dirty="0" smtClean="0"/>
              <a:t> or “</a:t>
            </a:r>
            <a:r>
              <a:rPr lang="en-GB" dirty="0" err="1" smtClean="0"/>
              <a:t>rd</a:t>
            </a:r>
            <a:r>
              <a:rPr lang="en-GB" dirty="0" smtClean="0"/>
              <a:t>”.  What do they use?  Nothing</a:t>
            </a:r>
            <a:r>
              <a:rPr lang="en-GB" baseline="0" dirty="0" smtClean="0"/>
              <a:t> (except for 1</a:t>
            </a:r>
            <a:r>
              <a:rPr lang="en-GB" baseline="30000" dirty="0" smtClean="0"/>
              <a:t>st</a:t>
            </a:r>
            <a:r>
              <a:rPr lang="en-GB" baseline="0" dirty="0" smtClean="0"/>
              <a:t> of the month)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3329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Useful website</a:t>
            </a:r>
            <a:r>
              <a:rPr lang="en-GB" baseline="0" dirty="0" smtClean="0"/>
              <a:t> for free </a:t>
            </a:r>
            <a:r>
              <a:rPr lang="en-GB" baseline="0" smtClean="0"/>
              <a:t>simple resources.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721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Some simple French words for younger children – years</a:t>
            </a:r>
            <a:r>
              <a:rPr lang="en-GB" baseline="0" dirty="0" smtClean="0"/>
              <a:t> 1 and 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608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Older children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25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</a:t>
            </a:r>
            <a:r>
              <a:rPr lang="en-GB" baseline="0" dirty="0" smtClean="0"/>
              <a:t> separate </a:t>
            </a:r>
            <a:r>
              <a:rPr lang="en-GB" baseline="0" dirty="0" err="1" smtClean="0"/>
              <a:t>powerpoint</a:t>
            </a:r>
            <a:r>
              <a:rPr lang="en-GB" baseline="0" dirty="0" smtClean="0"/>
              <a:t> for these –  Les maths, le sport etc.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227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Instead of having your code just in English you could make it bi-lingual.  This is very simple and therefore easy to understand.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2422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http://mmegirouard.com/about-2/tribes/respect-mutuel-tribes/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226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Rock,</a:t>
            </a:r>
            <a:r>
              <a:rPr lang="en-GB" baseline="0" dirty="0" smtClean="0"/>
              <a:t> paper, scissors in French.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7096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separate </a:t>
            </a:r>
            <a:r>
              <a:rPr lang="en-GB" dirty="0" err="1" smtClean="0"/>
              <a:t>powerpoin</a:t>
            </a:r>
            <a:r>
              <a:rPr lang="en-GB" baseline="0" dirty="0" err="1" smtClean="0"/>
              <a:t>t</a:t>
            </a:r>
            <a:r>
              <a:rPr lang="en-GB" baseline="0" dirty="0" smtClean="0"/>
              <a:t> with classroom instructions and games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9264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See separate </a:t>
            </a:r>
            <a:r>
              <a:rPr lang="en-GB" dirty="0" err="1" smtClean="0"/>
              <a:t>powerpoin</a:t>
            </a:r>
            <a:r>
              <a:rPr lang="en-GB" baseline="0" dirty="0" err="1" smtClean="0"/>
              <a:t>t</a:t>
            </a:r>
            <a:r>
              <a:rPr lang="en-GB" baseline="0" dirty="0" smtClean="0"/>
              <a:t> with classroom instructions and games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9264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Maths according to year</a:t>
            </a:r>
            <a:r>
              <a:rPr lang="en-GB" baseline="0" dirty="0" smtClean="0"/>
              <a:t> and ability. Years 1 and 2.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6929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Encourage</a:t>
            </a:r>
            <a:r>
              <a:rPr lang="en-GB" baseline="0" dirty="0" smtClean="0"/>
              <a:t> children to count in French – un, </a:t>
            </a:r>
            <a:r>
              <a:rPr lang="en-GB" baseline="0" dirty="0" err="1" smtClean="0"/>
              <a:t>deux</a:t>
            </a:r>
            <a:r>
              <a:rPr lang="en-GB" baseline="0" dirty="0" smtClean="0"/>
              <a:t>, trois, </a:t>
            </a:r>
            <a:r>
              <a:rPr lang="en-GB" baseline="0" dirty="0" err="1" smtClean="0"/>
              <a:t>quatre</a:t>
            </a:r>
            <a:r>
              <a:rPr lang="en-GB" baseline="0" dirty="0" smtClean="0"/>
              <a:t>, cinq – years 1 and 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2854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Maths according to year</a:t>
            </a:r>
            <a:r>
              <a:rPr lang="en-GB" baseline="0" dirty="0" smtClean="0"/>
              <a:t> and ability. </a:t>
            </a:r>
            <a:r>
              <a:rPr lang="en-GB" baseline="0" smtClean="0"/>
              <a:t>Year 4.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6929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Year</a:t>
            </a:r>
            <a:r>
              <a:rPr lang="en-GB" baseline="0" dirty="0" smtClean="0"/>
              <a:t>s 5 and 6 – using a dartboard and giving calculations in French.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803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Divide the number indicated at A by the number at B.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Divide the number indicated at A by </a:t>
            </a:r>
            <a:r>
              <a:rPr lang="en-GB" smtClean="0"/>
              <a:t>the number at B.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Divide the number indicated at A by </a:t>
            </a:r>
            <a:r>
              <a:rPr lang="en-GB" smtClean="0"/>
              <a:t>the number at B.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Year 4: Add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 board games using French instructions.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9465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Year 4: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Year</a:t>
            </a:r>
            <a:r>
              <a:rPr lang="en-GB" baseline="0" dirty="0" smtClean="0"/>
              <a:t> 4: Add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Year 4: Take B from A.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24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Use the</a:t>
            </a:r>
            <a:r>
              <a:rPr lang="en-GB" baseline="0" dirty="0" smtClean="0"/>
              <a:t> online templates and make games for </a:t>
            </a:r>
            <a:r>
              <a:rPr lang="en-GB" baseline="0" smtClean="0"/>
              <a:t>the children.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604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Create your own class weather</a:t>
            </a:r>
            <a:r>
              <a:rPr lang="en-GB" baseline="0" dirty="0" smtClean="0"/>
              <a:t> chart – see separate </a:t>
            </a:r>
            <a:r>
              <a:rPr lang="en-GB" baseline="0" dirty="0" err="1" smtClean="0"/>
              <a:t>powerpoint</a:t>
            </a:r>
            <a:r>
              <a:rPr lang="en-GB" baseline="0" dirty="0" smtClean="0"/>
              <a:t> for weather ideas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10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Lots of cognates so easy to use.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544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fruit words in French that end in</a:t>
            </a:r>
            <a:r>
              <a:rPr lang="en-GB" baseline="0" dirty="0" smtClean="0"/>
              <a:t> “e” are feminine.  Perhaps look at fruit words when it’s break time and the children are eating their fruit.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047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fruit words in French that end in</a:t>
            </a:r>
            <a:r>
              <a:rPr lang="en-GB" baseline="0" dirty="0" smtClean="0"/>
              <a:t> “e” are feminine.  Perhaps look at fruit words when it’s break time and the children are eating </a:t>
            </a:r>
            <a:r>
              <a:rPr lang="en-GB" baseline="0" smtClean="0"/>
              <a:t>their fruit.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047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Practise</a:t>
            </a:r>
            <a:r>
              <a:rPr lang="en-GB" baseline="0" dirty="0" smtClean="0"/>
              <a:t> Bon </a:t>
            </a:r>
            <a:r>
              <a:rPr lang="en-GB" baseline="0" dirty="0" err="1" smtClean="0"/>
              <a:t>Anniversaire</a:t>
            </a:r>
            <a:r>
              <a:rPr lang="en-GB" baseline="0" dirty="0" smtClean="0"/>
              <a:t> singing every day a child has a birthday.  Practise numbers and months.  The Birthday boy or girl writes the date on the white board. Remember that months in a date start with a lower case letter.  See separate publisher files for more on birthdays.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7251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1.png"/><Relationship Id="rId5" Type="http://schemas.openxmlformats.org/officeDocument/2006/relationships/image" Target="../media/image26.jpeg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emf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9.gif"/><Relationship Id="rId7" Type="http://schemas.openxmlformats.org/officeDocument/2006/relationships/image" Target="../media/image5.em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png"/><Relationship Id="rId12" Type="http://schemas.openxmlformats.org/officeDocument/2006/relationships/image" Target="../media/image11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41.gif"/><Relationship Id="rId11" Type="http://schemas.openxmlformats.org/officeDocument/2006/relationships/image" Target="../media/image26.jpeg"/><Relationship Id="rId5" Type="http://schemas.openxmlformats.org/officeDocument/2006/relationships/image" Target="../media/image43.png"/><Relationship Id="rId10" Type="http://schemas.openxmlformats.org/officeDocument/2006/relationships/image" Target="../media/image5.emf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1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43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1.gif"/><Relationship Id="rId9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6.jpeg"/><Relationship Id="rId5" Type="http://schemas.openxmlformats.org/officeDocument/2006/relationships/image" Target="../media/image5.emf"/><Relationship Id="rId4" Type="http://schemas.openxmlformats.org/officeDocument/2006/relationships/image" Target="../media/image52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gif"/><Relationship Id="rId11" Type="http://schemas.openxmlformats.org/officeDocument/2006/relationships/image" Target="../media/image5.emf"/><Relationship Id="rId5" Type="http://schemas.openxmlformats.org/officeDocument/2006/relationships/image" Target="../media/image55.pn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13" Type="http://schemas.openxmlformats.org/officeDocument/2006/relationships/image" Target="../media/image76.jpeg"/><Relationship Id="rId3" Type="http://schemas.openxmlformats.org/officeDocument/2006/relationships/image" Target="../media/image66.png"/><Relationship Id="rId7" Type="http://schemas.openxmlformats.org/officeDocument/2006/relationships/image" Target="../media/image70.jpeg"/><Relationship Id="rId12" Type="http://schemas.openxmlformats.org/officeDocument/2006/relationships/image" Target="../media/image75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gif"/><Relationship Id="rId11" Type="http://schemas.openxmlformats.org/officeDocument/2006/relationships/image" Target="../media/image74.gif"/><Relationship Id="rId5" Type="http://schemas.openxmlformats.org/officeDocument/2006/relationships/image" Target="../media/image68.jpeg"/><Relationship Id="rId10" Type="http://schemas.openxmlformats.org/officeDocument/2006/relationships/image" Target="../media/image73.png"/><Relationship Id="rId4" Type="http://schemas.openxmlformats.org/officeDocument/2006/relationships/image" Target="../media/image67.gif"/><Relationship Id="rId9" Type="http://schemas.openxmlformats.org/officeDocument/2006/relationships/image" Target="../media/image72.png"/><Relationship Id="rId1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hyperlink" Target="https://mmegirouard.files.wordpress.com/2013/09/respect-mutuel-tribes.gif" TargetMode="External"/><Relationship Id="rId7" Type="http://schemas.openxmlformats.org/officeDocument/2006/relationships/image" Target="../media/image80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eg"/><Relationship Id="rId5" Type="http://schemas.openxmlformats.org/officeDocument/2006/relationships/image" Target="../media/image78.png"/><Relationship Id="rId4" Type="http://schemas.openxmlformats.org/officeDocument/2006/relationships/image" Target="../media/image7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mmegirouard.com/about-2/tribes/appreciation-tribes/" TargetMode="External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png"/><Relationship Id="rId5" Type="http://schemas.openxmlformats.org/officeDocument/2006/relationships/image" Target="../media/image79.jpeg"/><Relationship Id="rId4" Type="http://schemas.openxmlformats.org/officeDocument/2006/relationships/image" Target="../media/image81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8.png"/><Relationship Id="rId7" Type="http://schemas.openxmlformats.org/officeDocument/2006/relationships/image" Target="../media/image85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0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8.png"/><Relationship Id="rId7" Type="http://schemas.openxmlformats.org/officeDocument/2006/relationships/image" Target="../media/image85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0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7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86.jpeg"/><Relationship Id="rId5" Type="http://schemas.openxmlformats.org/officeDocument/2006/relationships/image" Target="../media/image26.jpe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8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88.jpeg"/><Relationship Id="rId5" Type="http://schemas.openxmlformats.org/officeDocument/2006/relationships/image" Target="../media/image90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9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9.jpeg"/><Relationship Id="rId5" Type="http://schemas.openxmlformats.org/officeDocument/2006/relationships/hyperlink" Target="http://www.google.co.uk/url?sa=i&amp;rct=j&amp;q=&amp;esrc=s&amp;source=images&amp;cd=&amp;cad=rja&amp;uact=8&amp;ved=0ahUKEwin86n36K7LAhXHHxoKHWWnAwIQjRwIBw&amp;url=http://www.creafamille.be/jeux/jeux-pour-la-voiture/pierre-papier-ciseaux.html&amp;psig=AFQjCNGAQVUjahHYTFw-bJICoNTXzBhADQ&amp;ust=1457448502564009" TargetMode="External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jpe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93.gif"/><Relationship Id="rId5" Type="http://schemas.openxmlformats.org/officeDocument/2006/relationships/hyperlink" Target="http://2.bp.blogspot.com/_XuTQI-8Rm2M/THIGXZ7EaXI/AAAAAAAAERE/q2vk-pNwf_s/s1600/Bright+Buttons+board+game-7.gif" TargetMode="External"/><Relationship Id="rId4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1.png"/><Relationship Id="rId5" Type="http://schemas.openxmlformats.org/officeDocument/2006/relationships/image" Target="../media/image26.jpeg"/><Relationship Id="rId4" Type="http://schemas.openxmlformats.org/officeDocument/2006/relationships/image" Target="../media/image9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1.png"/><Relationship Id="rId5" Type="http://schemas.openxmlformats.org/officeDocument/2006/relationships/image" Target="../media/image26.jpeg"/><Relationship Id="rId4" Type="http://schemas.openxmlformats.org/officeDocument/2006/relationships/image" Target="../media/image9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1.png"/><Relationship Id="rId5" Type="http://schemas.openxmlformats.org/officeDocument/2006/relationships/image" Target="../media/image26.jpeg"/><Relationship Id="rId4" Type="http://schemas.openxmlformats.org/officeDocument/2006/relationships/image" Target="../media/image9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17" Type="http://schemas.openxmlformats.org/officeDocument/2006/relationships/image" Target="../media/image23.png"/><Relationship Id="rId2" Type="http://schemas.openxmlformats.org/officeDocument/2006/relationships/audio" Target="../media/media2.m4a"/><Relationship Id="rId16" Type="http://schemas.openxmlformats.org/officeDocument/2006/relationships/image" Target="../media/image22.png"/><Relationship Id="rId20" Type="http://schemas.openxmlformats.org/officeDocument/2006/relationships/image" Target="../media/image26.jpeg"/><Relationship Id="rId1" Type="http://schemas.microsoft.com/office/2007/relationships/media" Target="../media/media2.m4a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hyperlink" Target="https://www.google.co.uk/url?sa=i&amp;rct=j&amp;q=&amp;esrc=s&amp;source=images&amp;cd=&amp;ved=0ahUKEwiwzpv56q7LAhWD5BoKHWIxANMQjRwIBw&amp;url=https://www.pinterest.com/pin/61502351132734274/&amp;psig=AFQjCNEMhvri4kYBVxi1e2xNlQM6NkBOBg&amp;ust=1457449050363408" TargetMode="External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3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26.jpeg"/><Relationship Id="rId5" Type="http://schemas.openxmlformats.org/officeDocument/2006/relationships/image" Target="../media/image94.jpeg"/><Relationship Id="rId4" Type="http://schemas.openxmlformats.org/officeDocument/2006/relationships/notesSlide" Target="../notesSlides/notesSlide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6.jpeg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gif"/><Relationship Id="rId5" Type="http://schemas.openxmlformats.org/officeDocument/2006/relationships/hyperlink" Target="http://www.google.co.uk/url?sa=i&amp;rct=j&amp;q=&amp;esrc=s&amp;source=images&amp;cd=&amp;cad=rja&amp;uact=8&amp;ved=0ahUKEwjBucb2gq_LAhVhIpoKHUzwA-kQjRwIBw&amp;url=http://www.europe1.fr/societe/meteo-vigilance-orange-maintenue-sur-11-departements-dimanche-2514001&amp;psig=AFQjCNEqgn2GH8DmYYoJ6aPgkap3eAqaXQ&amp;ust=1457455460627241" TargetMode="Externa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jpeg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0.png"/><Relationship Id="rId12" Type="http://schemas.openxmlformats.org/officeDocument/2006/relationships/image" Target="../media/image11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5.emf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988840"/>
            <a:ext cx="6336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</a:p>
          <a:p>
            <a:r>
              <a:rPr lang="en-GB" sz="7200" b="1" dirty="0" smtClean="0">
                <a:solidFill>
                  <a:srgbClr val="FF0000"/>
                </a:solidFill>
                <a:latin typeface="Comic Sans MS" pitchFamily="66" charset="0"/>
              </a:rPr>
              <a:t>Daily routines</a:t>
            </a:r>
          </a:p>
        </p:txBody>
      </p:sp>
      <p:pic>
        <p:nvPicPr>
          <p:cNvPr id="3074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41" y="404664"/>
            <a:ext cx="355008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57192"/>
            <a:ext cx="1501814" cy="12282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157192"/>
            <a:ext cx="1558169" cy="122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Spelling practice in the target language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Comment </a:t>
            </a:r>
            <a:r>
              <a:rPr lang="en-GB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ça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s’écrit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</a:p>
          <a:p>
            <a:pPr algn="ctr"/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(</a:t>
            </a:r>
            <a:r>
              <a:rPr lang="en-GB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lit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How is that written) “How do you spell it?”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284984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Pomme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apple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1590" y="5209888"/>
            <a:ext cx="1332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Poire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pear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mbzse\AppData\Local\Microsoft\Windows\Temporary Internet Files\Content.IE5\3HP5GVUC\11461-illustration-of-a-red-apple-pv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37509"/>
            <a:ext cx="800976" cy="9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bzse\AppData\Local\Microsoft\Windows\Temporary Internet Files\Content.IE5\NTSJ8XYF\142876582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306896"/>
            <a:ext cx="764680" cy="9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40527" y="332505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latin typeface="Comic Sans MS" panose="030F0702030302020204" pitchFamily="66" charset="0"/>
              </a:rPr>
              <a:t>o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85584" y="3313195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latin typeface="Comic Sans MS" panose="030F0702030302020204" pitchFamily="66" charset="0"/>
              </a:rPr>
              <a:t>m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6483" y="3313195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latin typeface="Comic Sans MS" panose="030F0702030302020204" pitchFamily="66" charset="0"/>
              </a:rPr>
              <a:t>p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30805" y="333981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latin typeface="Comic Sans MS" panose="030F0702030302020204" pitchFamily="66" charset="0"/>
              </a:rPr>
              <a:t>m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2303" y="3344299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latin typeface="Comic Sans MS" panose="030F0702030302020204" pitchFamily="66" charset="0"/>
              </a:rPr>
              <a:t>e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6483" y="5223876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latin typeface="Comic Sans MS" panose="030F0702030302020204" pitchFamily="66" charset="0"/>
              </a:rPr>
              <a:t>p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37125" y="5232505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35996" y="5238105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err="1" smtClean="0">
                <a:latin typeface="Comic Sans MS" panose="030F0702030302020204" pitchFamily="66" charset="0"/>
              </a:rPr>
              <a:t>i</a:t>
            </a:r>
            <a:endParaRPr lang="en-GB" sz="4400" b="1" dirty="0">
              <a:latin typeface="Comic Sans MS" panose="030F0702030302020204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25722" y="5232504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34271" y="5232503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atin typeface="Comic Sans MS" panose="030F0702030302020204" pitchFamily="66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58217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260039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Bon </a:t>
            </a:r>
            <a:r>
              <a:rPr lang="en-GB" sz="2400" b="1" dirty="0" err="1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Anniversaire</a:t>
            </a:r>
            <a:r>
              <a:rPr lang="en-GB" dirty="0" smtClean="0"/>
              <a:t>	 </a:t>
            </a:r>
            <a:r>
              <a:rPr lang="en-GB" sz="2400" dirty="0" smtClean="0"/>
              <a:t>Happy Birthday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51758" y="761205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List of Children’s as in the example below</a:t>
            </a:r>
            <a:endParaRPr lang="en-GB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104213"/>
              </p:ext>
            </p:extLst>
          </p:nvPr>
        </p:nvGraphicFramePr>
        <p:xfrm>
          <a:off x="451758" y="1340768"/>
          <a:ext cx="7957385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Nom</a:t>
                      </a:r>
                      <a:r>
                        <a:rPr lang="en-GB" b="1" baseline="0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 (name)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baseline="0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Date 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Nom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Date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Nom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Date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err="1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Mois</a:t>
                      </a:r>
                      <a:r>
                        <a:rPr lang="en-GB" b="1" baseline="0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 (month)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Charles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Chloe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11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Rebecca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21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err="1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Janvier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Henri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Amelie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12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Sarah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22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err="1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Fevrier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Zac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3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err="1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Florentin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13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Alain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23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Mars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Bernard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4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14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24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Avril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5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15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25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6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16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26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7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17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27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8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18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28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9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19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29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10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20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30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solidFill>
                            <a:srgbClr val="002060"/>
                          </a:solidFill>
                          <a:latin typeface="MV Boli" panose="02000500030200090000" pitchFamily="2" charset="0"/>
                          <a:cs typeface="MV Boli" panose="02000500030200090000" pitchFamily="2" charset="0"/>
                        </a:rPr>
                        <a:t>31</a:t>
                      </a:r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002060"/>
                        </a:solidFill>
                        <a:latin typeface="MV Boli" panose="02000500030200090000" pitchFamily="2" charset="0"/>
                        <a:cs typeface="MV Boli" panose="0200050003020009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3486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7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6342" y="836712"/>
            <a:ext cx="6024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List of Children’s birthdays  as in the example below</a:t>
            </a:r>
            <a:endParaRPr lang="en-GB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288106"/>
              </p:ext>
            </p:extLst>
          </p:nvPr>
        </p:nvGraphicFramePr>
        <p:xfrm>
          <a:off x="183162" y="1288844"/>
          <a:ext cx="8709319" cy="535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0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313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24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27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Nom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Anniversaire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Anniversaire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Anniversaire</a:t>
                      </a:r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Charles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02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janvier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Sophie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</a:rPr>
                        <a:t> G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mai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Alexis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25 </a:t>
                      </a:r>
                      <a:r>
                        <a:rPr lang="en-GB" dirty="0" err="1" smtClean="0"/>
                        <a:t>août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Henri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26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janvier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>
                          <a:solidFill>
                            <a:srgbClr val="FF0000"/>
                          </a:solidFill>
                        </a:rPr>
                        <a:t>Amélie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31 </a:t>
                      </a:r>
                      <a:r>
                        <a:rPr lang="en-GB" dirty="0" err="1" smtClean="0"/>
                        <a:t>mai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Chloe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 </a:t>
                      </a:r>
                      <a:r>
                        <a:rPr lang="en-GB" dirty="0" err="1" smtClean="0"/>
                        <a:t>septembre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Zac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février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>
                          <a:solidFill>
                            <a:srgbClr val="0070C0"/>
                          </a:solidFill>
                        </a:rPr>
                        <a:t>Florentin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 </a:t>
                      </a:r>
                      <a:r>
                        <a:rPr lang="en-GB" dirty="0" err="1" smtClean="0"/>
                        <a:t>juin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Theo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14 </a:t>
                      </a:r>
                      <a:r>
                        <a:rPr lang="en-GB" dirty="0" err="1" smtClean="0"/>
                        <a:t>septembre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Bernard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 </a:t>
                      </a:r>
                      <a:r>
                        <a:rPr lang="en-GB" dirty="0" err="1" smtClean="0"/>
                        <a:t>février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Emile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 </a:t>
                      </a:r>
                      <a:r>
                        <a:rPr lang="en-GB" dirty="0" err="1" smtClean="0"/>
                        <a:t>juin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>
                          <a:solidFill>
                            <a:srgbClr val="FF0000"/>
                          </a:solidFill>
                        </a:rPr>
                        <a:t>Lucie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 </a:t>
                      </a:r>
                      <a:r>
                        <a:rPr lang="en-GB" dirty="0" err="1" smtClean="0"/>
                        <a:t>octobre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Sophie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 </a:t>
                      </a:r>
                      <a:r>
                        <a:rPr lang="en-GB" dirty="0" err="1" smtClean="0"/>
                        <a:t>février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Jean</a:t>
                      </a:r>
                      <a:r>
                        <a:rPr lang="en-GB" baseline="0" dirty="0" smtClean="0">
                          <a:solidFill>
                            <a:srgbClr val="0070C0"/>
                          </a:solidFill>
                        </a:rPr>
                        <a:t> T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21 </a:t>
                      </a:r>
                      <a:r>
                        <a:rPr lang="en-GB" dirty="0" err="1" smtClean="0"/>
                        <a:t>juin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Elizabeth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octobre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Anne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 mars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14 </a:t>
                      </a:r>
                      <a:r>
                        <a:rPr lang="en-GB" dirty="0" err="1" smtClean="0"/>
                        <a:t>juillet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Hugo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 </a:t>
                      </a:r>
                      <a:r>
                        <a:rPr lang="en-GB" dirty="0" err="1" smtClean="0"/>
                        <a:t>octobre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Xavier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21 mars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Anatole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21 </a:t>
                      </a:r>
                      <a:r>
                        <a:rPr lang="en-GB" dirty="0" err="1" smtClean="0"/>
                        <a:t>juillet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Jean O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21 </a:t>
                      </a:r>
                      <a:r>
                        <a:rPr lang="en-GB" dirty="0" err="1" smtClean="0"/>
                        <a:t>octobre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 smtClean="0">
                          <a:solidFill>
                            <a:srgbClr val="FF0000"/>
                          </a:solidFill>
                        </a:rPr>
                        <a:t>Manon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30 mars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Pierre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28 </a:t>
                      </a:r>
                      <a:r>
                        <a:rPr lang="en-GB" dirty="0" err="1" smtClean="0"/>
                        <a:t>juillet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Thomas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24 </a:t>
                      </a:r>
                      <a:r>
                        <a:rPr lang="en-GB" dirty="0" err="1" smtClean="0"/>
                        <a:t>novembre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Camille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avril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Lucas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 </a:t>
                      </a:r>
                      <a:r>
                        <a:rPr lang="en-GB" dirty="0" err="1" smtClean="0"/>
                        <a:t>août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Anne-Marie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27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novembre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Ines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27 </a:t>
                      </a:r>
                      <a:r>
                        <a:rPr lang="en-GB" dirty="0" err="1" smtClean="0"/>
                        <a:t>avril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Eva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13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août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Antoine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 </a:t>
                      </a:r>
                      <a:r>
                        <a:rPr lang="en-GB" dirty="0" err="1" smtClean="0"/>
                        <a:t>décembre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15 </a:t>
                      </a:r>
                      <a:r>
                        <a:rPr lang="en-GB" dirty="0" err="1" smtClean="0"/>
                        <a:t>décembre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547664" y="22541"/>
            <a:ext cx="5979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GB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Bon </a:t>
            </a:r>
            <a:r>
              <a:rPr lang="en-GB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Anniversaire</a:t>
            </a:r>
            <a:endParaRPr lang="en-GB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mbzse\AppData\Local\Microsoft\Windows\Temporary Internet Files\Content.IE5\43TBXCZ1\BD%20jpe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88640"/>
            <a:ext cx="882824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bzse\AppData\Local\Microsoft\Windows\Temporary Internet Files\Content.IE5\UVAHEWGG\60775783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0776"/>
            <a:ext cx="1536829" cy="117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007" y="6093296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21287"/>
            <a:ext cx="1225183" cy="82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11960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0269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39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mbzse\AppData\Local\Microsoft\Windows\Temporary Internet Files\Content.IE5\QRK45OD6\Misscalimero139463508201_gros[1]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81" y="3649170"/>
            <a:ext cx="2707542" cy="265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bzse\AppData\Local\Microsoft\Windows\Temporary Internet Files\Content.IE5\3HP5GVUC\hOrYr02SDFmyBJrqnJKXFIwtJrM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474" y="3637160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mbzse\AppData\Local\Microsoft\Windows\Temporary Internet Files\Content.IE5\EBMM7O49\t83gh0[1]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75153"/>
            <a:ext cx="3048000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mbzse\AppData\Local\Microsoft\Windows\Temporary Internet Files\Content.IE5\NTSJ8XYF\df91140b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18" y="280349"/>
            <a:ext cx="303183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mbzse\AppData\Local\Microsoft\Windows\Temporary Internet Files\Content.IE5\PW05QY7B\bon-anniversaire00[1]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536" y="1779990"/>
            <a:ext cx="3072680" cy="351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954" y="6155739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812600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97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bzse\AppData\Local\Microsoft\Windows\Temporary Internet Files\Content.IE5\UVAHEWGG\CU_DBS_DigiScraps_Tag_07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30118"/>
            <a:ext cx="7406198" cy="34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mbzse\AppData\Local\Microsoft\Windows\Temporary Internet Files\Content.IE5\NTSJ8XYF\df91140b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86" y="4221088"/>
            <a:ext cx="568863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368484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>
                <a:latin typeface="Comic Sans MS" panose="030F0702030302020204" pitchFamily="66" charset="0"/>
              </a:rPr>
              <a:t>C’est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aujourd’hui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l’anniversaire</a:t>
            </a:r>
            <a:r>
              <a:rPr lang="en-GB" sz="3200" dirty="0" smtClean="0">
                <a:latin typeface="Comic Sans MS" panose="030F0702030302020204" pitchFamily="66" charset="0"/>
              </a:rPr>
              <a:t> de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99792" y="1833012"/>
            <a:ext cx="4104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Jacob</a:t>
            </a:r>
            <a:endParaRPr lang="en-US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077" name="Picture 5" descr="C:\Users\mbzse\AppData\Local\Microsoft\Windows\Temporary Internet Files\Content.IE5\QRK45OD6\large-balloons-0-3752[1]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795" y="4149080"/>
            <a:ext cx="100998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mbzse\AppData\Local\Microsoft\Windows\Temporary Internet Files\Content.IE5\QRK45OD6\large-balloons-0-3752[1]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85" y="4058816"/>
            <a:ext cx="100998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mbzse\AppData\Local\Microsoft\Windows\Temporary Internet Files\Content.IE5\3HP5GVUC\balloons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129967"/>
            <a:ext cx="1018546" cy="101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85" y="2109048"/>
            <a:ext cx="101758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790" y="6161465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9" y="260647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0821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bzse\AppData\Local\Microsoft\Windows\Temporary Internet Files\Content.IE5\UVAHEWGG\CU_DBS_DigiScraps_Tag_07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30118"/>
            <a:ext cx="7406198" cy="34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mbzse\AppData\Local\Microsoft\Windows\Temporary Internet Files\Content.IE5\NTSJ8XYF\df91140b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86" y="4221088"/>
            <a:ext cx="568863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>
                <a:latin typeface="Comic Sans MS" panose="030F0702030302020204" pitchFamily="66" charset="0"/>
              </a:rPr>
              <a:t>C’est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aujourd’hui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l’anniversaire</a:t>
            </a:r>
            <a:r>
              <a:rPr lang="en-GB" sz="3200" dirty="0" smtClean="0">
                <a:latin typeface="Comic Sans MS" panose="030F0702030302020204" pitchFamily="66" charset="0"/>
              </a:rPr>
              <a:t> de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99792" y="1833012"/>
            <a:ext cx="4104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Sophie</a:t>
            </a:r>
            <a:endParaRPr lang="en-US" sz="8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" name="Picture 7" descr="C:\Users\mbzse\AppData\Local\Microsoft\Windows\Temporary Internet Files\Content.IE5\QRK45OD6\gi01a20141112090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393" y="5118065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mbzse\AppData\Local\Microsoft\Windows\Temporary Internet Files\Content.IE5\QRK45OD6\gi01a20141112090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25902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bzse\AppData\Local\Microsoft\Windows\Temporary Internet Files\Content.IE5\NTSJ8XYF\balloon-color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087" y="1833012"/>
            <a:ext cx="124543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mbzse\AppData\Local\Microsoft\Windows\Temporary Internet Files\Content.IE5\NTSJ8XYF\balloon-color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60844"/>
            <a:ext cx="124543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50" y="553036"/>
            <a:ext cx="1060814" cy="109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5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bzse\AppData\Local\Microsoft\Windows\Temporary Internet Files\Content.IE5\UVAHEWGG\CU_DBS_DigiScraps_Tag_07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50" y="908720"/>
            <a:ext cx="7406198" cy="34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mbzse\AppData\Local\Microsoft\Windows\Temporary Internet Files\Content.IE5\NTSJ8XYF\df91140b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1822"/>
            <a:ext cx="568863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5298" y="250363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err="1" smtClean="0">
                <a:latin typeface="Comic Sans MS" panose="030F0702030302020204" pitchFamily="66" charset="0"/>
              </a:rPr>
              <a:t>C’est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aujourd’hui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l’anniversaire</a:t>
            </a:r>
            <a:r>
              <a:rPr lang="en-GB" sz="3200" dirty="0" smtClean="0">
                <a:latin typeface="Comic Sans MS" panose="030F0702030302020204" pitchFamily="66" charset="0"/>
              </a:rPr>
              <a:t> de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C:\Users\mbzse\AppData\Local\Microsoft\Windows\Temporary Internet Files\Content.IE5\3HP5GVUC\balloons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0363"/>
            <a:ext cx="1018546" cy="101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625" y="211775"/>
            <a:ext cx="101758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mbzse\AppData\Local\Microsoft\Windows\Temporary Internet Files\Content.IE5\T7P09VOG\Birthday-Cake-Balloons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79" y="4378956"/>
            <a:ext cx="1849699" cy="226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447" y="2136383"/>
            <a:ext cx="1178093" cy="78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C:\Users\mbzse\AppData\Local\Microsoft\Windows\Temporary Internet Files\Content.IE5\3HP5GVUC\657252anivacheisis08[1]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742950"/>
            <a:ext cx="661035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36" y="404664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3664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2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69530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dirty="0" smtClean="0">
                <a:latin typeface="Comic Sans MS" panose="030F0702030302020204" pitchFamily="66" charset="0"/>
              </a:rPr>
              <a:t>Birthday counting practice</a:t>
            </a:r>
            <a:endParaRPr lang="en-GB" sz="3600" i="1" dirty="0">
              <a:latin typeface="Comic Sans MS" panose="030F0702030302020204" pitchFamily="66" charset="0"/>
            </a:endParaRPr>
          </a:p>
        </p:txBody>
      </p:sp>
      <p:pic>
        <p:nvPicPr>
          <p:cNvPr id="6146" name="Picture 2" descr="C:\Users\mbzse\AppData\Local\Microsoft\Windows\Temporary Internet Files\Content.IE5\QRK45OD6\cake-9570-larg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609" y="1527290"/>
            <a:ext cx="1494548" cy="122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mbzse\AppData\Local\Microsoft\Windows\Temporary Internet Files\Content.IE5\3HP5GVUC\birthday-cake-157246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202" y="1499934"/>
            <a:ext cx="202572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mbzse\AppData\Local\Microsoft\Windows\Temporary Internet Files\Content.IE5\EBMM7O49\cake-308449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1800200" cy="164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mbzse\AppData\Local\Microsoft\Windows\Temporary Internet Files\Content.IE5\QZSOZJ0H\birthday%20cake%20no%20motion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24387" y="4200570"/>
            <a:ext cx="1499641" cy="168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mbzse\AppData\Local\Microsoft\Windows\Temporary Internet Files\Content.IE5\3HP5GVUC\freephile-Cake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84" y="4221088"/>
            <a:ext cx="2292826" cy="164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mbzse\AppData\Local\Microsoft\Windows\Temporary Internet Files\Content.IE5\2L64SSYR\seis_anos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1502764"/>
            <a:ext cx="1819535" cy="181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mbzse\AppData\Local\Microsoft\Windows\Temporary Internet Files\Content.IE5\EBMM7O49\cake1191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21051"/>
            <a:ext cx="1200932" cy="164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mbzse\AppData\Local\Microsoft\Windows\Temporary Internet Files\Content.IE5\QZSOZJ0H\453008_enlrg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547" y="4179153"/>
            <a:ext cx="1126672" cy="155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65" y="5916438"/>
            <a:ext cx="1269104" cy="84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42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4008" y="-1"/>
            <a:ext cx="3429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solidFill>
                  <a:srgbClr val="002060"/>
                </a:solidFill>
              </a:rPr>
              <a:t>Displays</a:t>
            </a:r>
            <a:endParaRPr lang="en-GB" sz="4800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25011" y="1234909"/>
            <a:ext cx="66954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dirty="0"/>
              <a:t>http://www.instantdisplay.co.uk/frenchweatherwords.htm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02" y="1052736"/>
            <a:ext cx="1459809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71635" y="4077000"/>
            <a:ext cx="6124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http://www.instantdisplay.co.uk/frenchnumbers.htm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01" y="3629309"/>
            <a:ext cx="1789707" cy="126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775159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2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304599" cy="1872208"/>
          </a:xfrm>
        </p:spPr>
        <p:txBody>
          <a:bodyPr>
            <a:noAutofit/>
          </a:bodyPr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Embedding French in the classroom – play games in French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Image result for regardez KS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16932"/>
            <a:ext cx="461444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bzse\AppData\Local\Microsoft\Windows\Temporary Internet Files\Content.IE5\UVAHEWGG\au_lit_tout_le_monde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289" y="3789040"/>
            <a:ext cx="2169634" cy="206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26" y="2113610"/>
            <a:ext cx="1889760" cy="126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37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9632" y="1124744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http://www.instantdisplay.co.uk/frenchclassroomcommands.htm</a:t>
            </a:r>
          </a:p>
        </p:txBody>
      </p:sp>
      <p:pic>
        <p:nvPicPr>
          <p:cNvPr id="7170" name="Picture 2" descr="http://www.instantdisplay.co.uk/frenchclassroomcommand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0" y="1772816"/>
            <a:ext cx="299085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43" y="533114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12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GB" sz="31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In French please!</a:t>
            </a:r>
            <a:br>
              <a:rPr lang="en-GB" sz="31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en-GB" i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En</a:t>
            </a:r>
            <a:r>
              <a:rPr lang="en-GB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GB" i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français</a:t>
            </a:r>
            <a:r>
              <a:rPr lang="en-GB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GB" i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s’il</a:t>
            </a:r>
            <a:r>
              <a:rPr lang="en-GB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GB" i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vous</a:t>
            </a:r>
            <a:r>
              <a:rPr lang="en-GB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GB" i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plaît</a:t>
            </a:r>
            <a:r>
              <a:rPr lang="en-GB" i="1" dirty="0" smtClean="0">
                <a:solidFill>
                  <a:srgbClr val="002060"/>
                </a:solidFill>
              </a:rPr>
              <a:t>!</a:t>
            </a:r>
            <a:endParaRPr lang="en-GB" i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2856"/>
            <a:ext cx="3561184" cy="373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87624" y="6205954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http://www.instantdisplay.co.uk/frenchclassroom.pdf</a:t>
            </a:r>
          </a:p>
        </p:txBody>
      </p:sp>
      <p:pic>
        <p:nvPicPr>
          <p:cNvPr id="5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052736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66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Classroom routine posters</a:t>
            </a:r>
            <a:br>
              <a:rPr lang="en-GB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GB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prompts</a:t>
            </a:r>
            <a:endParaRPr lang="en-GB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074" y="3501008"/>
            <a:ext cx="3018110" cy="202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1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mbzse\AppData\Local\Microsoft\Windows\Temporary Internet Files\Content.IE5\QZSOZJ0H\b4379338d10c4962b49bdcdbba755b49tmb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53" y="3259627"/>
            <a:ext cx="1317019" cy="131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H7PFX7Y2\storytime_teacher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88684"/>
            <a:ext cx="1060910" cy="138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43516" y="620688"/>
            <a:ext cx="7568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Class timetable in French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 descr="C:\Users\mbzse\AppData\Local\Microsoft\Windows\Temporary Internet Files\Content.IE5\2L64SSYR\0511-1101-0118-1935_Stick_Figures_of_Preschool_Kids_Playing_clipart_image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797" y="3252343"/>
            <a:ext cx="1317019" cy="131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mbzse\AppData\Local\Microsoft\Windows\Temporary Internet Files\Content.IE5\43TBXCZ1\physicaled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618" y="5193104"/>
            <a:ext cx="83958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bzse\AppData\Local\Microsoft\Windows\Temporary Internet Files\Content.IE5\NTSJ8XYF\hug-club-clip-art-591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87" y="1552438"/>
            <a:ext cx="1227361" cy="98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2683341"/>
            <a:ext cx="2019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>
                <a:latin typeface="Comic Sans MS" panose="030F0702030302020204" pitchFamily="66" charset="0"/>
              </a:rPr>
              <a:t>Lisez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en</a:t>
            </a:r>
            <a:r>
              <a:rPr lang="en-GB" dirty="0" smtClean="0">
                <a:latin typeface="Comic Sans MS" panose="030F0702030302020204" pitchFamily="66" charset="0"/>
              </a:rPr>
              <a:t> silence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11" name="Picture 3" descr="C:\Users\mbzse\AppData\Local\Microsoft\Windows\Temporary Internet Files\Content.IE5\NTSJ8XYF\france-french-flag-thumb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995" y="1708958"/>
            <a:ext cx="1080120" cy="102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mbzse\AppData\Local\Microsoft\Windows\Temporary Internet Files\Content.IE5\3HP5GVUC\9PGBNxtd-y_NXODklkz-HxghZyY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830" y="4956244"/>
            <a:ext cx="1070253" cy="133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mbzse\AppData\Local\Microsoft\Windows\Temporary Internet Files\Content.IE5\QZSOZJ0H\Fruit.svg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655" y="1743185"/>
            <a:ext cx="2019510" cy="123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mbzse\AppData\Local\Microsoft\Windows\Temporary Internet Files\Content.IE5\EBMM7O49\gif_lait[1]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752" y="1708958"/>
            <a:ext cx="661228" cy="115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mbzse\AppData\Local\Microsoft\Windows\Temporary Internet Files\Content.IE5\3HP5GVUC\chiffres-0-20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083" y="3259627"/>
            <a:ext cx="1517745" cy="127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See original imag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013" y="3337564"/>
            <a:ext cx="1006792" cy="119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40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590964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Simple Respect code in French</a:t>
            </a:r>
            <a:endParaRPr lang="en-GB" sz="36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2050" name="Picture 2" descr="Tribes: Respect Mutue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72816"/>
            <a:ext cx="3556948" cy="463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2548579" cy="248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bzse\AppData\Local\Microsoft\Windows\Temporary Internet Files\Content.IE5\EBMM7O49\tTYYjHVPd7BHvWi_UKFGIK0Hq3Q[1]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024" y="2504314"/>
            <a:ext cx="1741948" cy="174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91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  <a:t>Be positive – no nasty comments!</a:t>
            </a:r>
            <a:endParaRPr lang="en-GB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074" name="Picture 2" descr="Tribes: Appreciatio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81687"/>
            <a:ext cx="3284190" cy="417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7" y="1196752"/>
            <a:ext cx="3293238" cy="321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bzse\AppData\Local\Microsoft\Windows\Temporary Internet Files\Content.IE5\NTSJ8XYF\5uYCehMq_I6HonYwfqJhzXRfeos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56505"/>
            <a:ext cx="7272808" cy="176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71" y="116632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18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6250" y="2780928"/>
            <a:ext cx="5444222" cy="1207358"/>
          </a:xfrm>
        </p:spPr>
        <p:txBody>
          <a:bodyPr>
            <a:noAutofit/>
          </a:bodyPr>
          <a:lstStyle/>
          <a:p>
            <a:pPr algn="r"/>
            <a:r>
              <a:rPr lang="en-GB" sz="4800" dirty="0" smtClean="0">
                <a:latin typeface="Comic Sans MS" panose="030F0702030302020204" pitchFamily="66" charset="0"/>
              </a:rPr>
              <a:t>Classroom instructions</a:t>
            </a:r>
            <a:endParaRPr lang="en-GB" sz="4800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2234737" cy="210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mbzse\AppData\Local\Microsoft\Windows\Temporary Internet Files\Content.IE5\EBMM7O49\tTYYjHVPd7BHvWi_UKFGIK0Hq3Q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592" y="1612108"/>
            <a:ext cx="1506336" cy="150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13727"/>
            <a:ext cx="1544960" cy="150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28023"/>
            <a:ext cx="3674897" cy="24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bzse\AppData\Local\Microsoft\Windows\Temporary Internet Files\Content.IE5\QZSOZJ0H\heremoana130561293775_gros[1]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9658"/>
            <a:ext cx="2952328" cy="429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59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0" y="2506397"/>
            <a:ext cx="5688632" cy="1481889"/>
          </a:xfrm>
        </p:spPr>
        <p:txBody>
          <a:bodyPr>
            <a:noAutofit/>
          </a:bodyPr>
          <a:lstStyle/>
          <a:p>
            <a:pPr algn="ctr"/>
            <a:r>
              <a:rPr lang="en-GB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Les maths </a:t>
            </a:r>
            <a:r>
              <a:rPr lang="en-GB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en</a:t>
            </a:r>
            <a:r>
              <a:rPr lang="en-GB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francais</a:t>
            </a:r>
            <a:endParaRPr lang="en-GB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2234737" cy="210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mbzse\AppData\Local\Microsoft\Windows\Temporary Internet Files\Content.IE5\EBMM7O49\tTYYjHVPd7BHvWi_UKFGIK0Hq3Q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858940"/>
            <a:ext cx="1506336" cy="150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13727"/>
            <a:ext cx="1544960" cy="150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28023"/>
            <a:ext cx="3674897" cy="24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bzse\AppData\Local\Microsoft\Windows\Temporary Internet Files\Content.IE5\QZSOZJ0H\heremoana130561293775_gros[1]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9658"/>
            <a:ext cx="2952328" cy="429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57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381841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Combien</a:t>
            </a:r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de </a:t>
            </a:r>
            <a:r>
              <a:rPr lang="en-GB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tâches</a:t>
            </a:r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?</a:t>
            </a:r>
            <a:endParaRPr lang="en-GB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4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mbzse\AppData\Local\Microsoft\Windows\Temporary Internet Files\Content.IE5\2L64SSYR\HXaHh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29" y="980728"/>
            <a:ext cx="3068623" cy="295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bzse\AppData\Local\Microsoft\Windows\Temporary Internet Files\Content.IE5\QZSOZJ0H\lgi01c201404251400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862" y="980728"/>
            <a:ext cx="158232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mbzse\AppData\Local\Microsoft\Windows\Temporary Internet Files\Content.IE5\T7P09VOG\tinta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020" y="2420888"/>
            <a:ext cx="220027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mbzse\AppData\Local\Microsoft\Windows\Temporary Internet Files\Content.IE5\QZSOZJ0H\splat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35784"/>
            <a:ext cx="1899449" cy="165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08925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3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mbzse\AppData\Local\Microsoft\Windows\Temporary Internet Files\Content.IE5\EBMM7O49\qubodup-bloodSplash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703" y="841461"/>
            <a:ext cx="1828648" cy="172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mbzse\AppData\Local\Microsoft\Windows\Temporary Internet Files\Content.IE5\T7P09VOG\tinta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21088"/>
            <a:ext cx="1405346" cy="132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mbzse\AppData\Local\Microsoft\Windows\Temporary Internet Files\Content.IE5\QZSOZJ0H\splat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768" y="841461"/>
            <a:ext cx="2312941" cy="201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mbzse\AppData\Local\Microsoft\Windows\Temporary Internet Files\Content.IE5\2L64SSYR\HXaHh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81315"/>
            <a:ext cx="2362928" cy="227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mbzse\AppData\Local\Microsoft\Windows\Temporary Internet Files\Content.IE5\QZSOZJ0H\lgi01c201404251400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627" y="1556792"/>
            <a:ext cx="1977903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00810" y="3244334"/>
            <a:ext cx="4942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Combien</a:t>
            </a:r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de </a:t>
            </a:r>
            <a:r>
              <a:rPr lang="en-GB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tâches</a:t>
            </a:r>
            <a:r>
              <a:rPr lang="en-GB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?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7531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7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81005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en-GB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Pierre papier </a:t>
            </a:r>
            <a:r>
              <a:rPr lang="en-GB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ciseaux</a:t>
            </a:r>
            <a:endParaRPr lang="en-GB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www.creafamille.be/assets/images/Jeux/voiture/jeu_pierre_papier_ciseaux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38" y="2640320"/>
            <a:ext cx="3384376" cy="33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agner pierre feuille ciseaux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40321"/>
            <a:ext cx="3816063" cy="303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0"/>
            <a:ext cx="1889760" cy="126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9498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http://2.bp.blogspot.com/_XuTQI-8Rm2M/THIGXZ7EaXI/AAAAAAAAERE/q2vk-pNwf_s/s200/Bright+Buttons+board+game-7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764" y="1196752"/>
            <a:ext cx="3916436" cy="352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472514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Combien</a:t>
            </a:r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de taches blanches?</a:t>
            </a:r>
            <a:endParaRPr lang="en-GB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4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1198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5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4" y="661223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2699792" y="1916832"/>
            <a:ext cx="936104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2299368" y="4337637"/>
            <a:ext cx="1124508" cy="278969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23528" y="2492896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multiplié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3114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14805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412468" y="1235015"/>
            <a:ext cx="936104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V="1">
            <a:off x="3878785" y="5391915"/>
            <a:ext cx="640668" cy="864096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0141" y="2816061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multiplié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2489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7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4025605" y="946983"/>
            <a:ext cx="936104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V="1">
            <a:off x="3732802" y="5229200"/>
            <a:ext cx="640668" cy="864096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0141" y="2816061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multiplié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2109" y="31575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3915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3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7488324" y="1628800"/>
            <a:ext cx="648072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V="1">
            <a:off x="2915816" y="4293096"/>
            <a:ext cx="816986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0141" y="2816061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multiplié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83968" y="31575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7630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6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7488324" y="1628800"/>
            <a:ext cx="648072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V="1">
            <a:off x="2915816" y="4293096"/>
            <a:ext cx="816986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0141" y="2816061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</a:t>
            </a:r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ivisé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472514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4408" y="105273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965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0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7488324" y="1628800"/>
            <a:ext cx="648072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V="1">
            <a:off x="3003975" y="4813104"/>
            <a:ext cx="816986" cy="576064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0141" y="2816061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</a:t>
            </a:r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ivisé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513552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4408" y="105273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7825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3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7092280" y="5244001"/>
            <a:ext cx="648072" cy="629373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5760575" y="857747"/>
            <a:ext cx="0" cy="456599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0141" y="2816061"/>
            <a:ext cx="295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</a:t>
            </a:r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ivisé</a:t>
            </a:r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par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72543" y="28707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88057" y="5558687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7535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7092280" y="5244001"/>
            <a:ext cx="648072" cy="629373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5760575" y="857747"/>
            <a:ext cx="0" cy="456599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23156" y="3139225"/>
            <a:ext cx="195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plus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72543" y="28707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88057" y="5558687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0713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9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7528017" y="4762542"/>
            <a:ext cx="648072" cy="629373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4139952" y="1412776"/>
            <a:ext cx="360040" cy="358169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23534" y="2635532"/>
            <a:ext cx="1837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plus</a:t>
            </a:r>
            <a:endParaRPr lang="en-GB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91492" y="6926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16416" y="5286237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7948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-media-cache-ak0.pinimg.com/236x/58/7c/5e/587c5e0dd382d422c70f126ba4f57033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280920" cy="53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bzse\AppData\Local\Microsoft\Windows\Temporary Internet Files\Content.IE5\EBMM7O49\qubodup-bloodSplash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1640" y="2492896"/>
            <a:ext cx="683645" cy="64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bzse\AppData\Local\Microsoft\Windows\Temporary Internet Files\Content.IE5\NTSJ8XYF\splat-42890_640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5013176"/>
            <a:ext cx="667538" cy="67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bzse\AppData\Local\Microsoft\Windows\Temporary Internet Files\Content.IE5\QRK45OD6\brown-paint-splat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980" y="4458872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mbzse\AppData\Local\Microsoft\Windows\Temporary Internet Files\Content.IE5\43TBXCZ1\Manchas-de-Tintas-png-Queroimagem.com_(3)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167" y="3159944"/>
            <a:ext cx="799353" cy="59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mbzse\AppData\Local\Microsoft\Windows\Temporary Internet Files\Content.IE5\UVAHEWGG\4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759459"/>
            <a:ext cx="836712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mbzse\AppData\Local\Microsoft\Windows\Temporary Internet Files\Content.IE5\T7P09VOG\1209731_62356561A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876" y="2567862"/>
            <a:ext cx="601216" cy="57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mbzse\AppData\Local\Microsoft\Windows\Temporary Internet Files\Content.IE5\QZSOZJ0H\198778853[1]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01" y="3887734"/>
            <a:ext cx="577465" cy="51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mbzse\AppData\Local\Microsoft\Windows\Temporary Internet Files\Content.IE5\H7PFX7Y2\blue-paint-splat-md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404" y="3223022"/>
            <a:ext cx="626895" cy="53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mbzse\AppData\Local\Microsoft\Windows\Temporary Internet Files\Content.IE5\QZSOZJ0H\Yellow_Square[1]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139" y="3797367"/>
            <a:ext cx="632565" cy="63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mbzse\AppData\Local\Microsoft\Windows\Temporary Internet Files\Content.IE5\QRK45OD6\480px-Button-Purple.svg[1]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904" y="3905050"/>
            <a:ext cx="484048" cy="4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mbzse\AppData\Local\Microsoft\Windows\Temporary Internet Files\Content.IE5\T7P09VOG\bunny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211" y="5157191"/>
            <a:ext cx="434502" cy="47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mbzse\AppData\Local\Microsoft\Windows\Temporary Internet Files\Content.IE5\PW05QY7B\1337355069[1]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92" y="1988840"/>
            <a:ext cx="682552" cy="40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mbzse\AppData\Local\Microsoft\Windows\Temporary Internet Files\Content.IE5\T7P09VOG\1209731_62356561A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044" y="1919486"/>
            <a:ext cx="601216" cy="57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C:\Users\mbzse\AppData\Local\Microsoft\Windows\Temporary Internet Files\Content.IE5\T7P09VOG\bunny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904" y="1988840"/>
            <a:ext cx="434502" cy="47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C:\Users\mbzse\AppData\Local\Microsoft\Windows\Temporary Internet Files\Content.IE5\QZSOZJ0H\198778853[1]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741" y="1268760"/>
            <a:ext cx="577465" cy="51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C:\Users\mbzse\AppData\Local\Microsoft\Windows\Temporary Internet Files\Content.IE5\QZSOZJ0H\Yellow_Square[1]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695" y="2567862"/>
            <a:ext cx="632565" cy="63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C:\Users\mbzse\AppData\Local\Microsoft\Windows\Temporary Internet Files\Content.IE5\QRK45OD6\brown-paint-splat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52" y="1306175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C:\Users\mbzse\AppData\Local\Microsoft\Windows\Temporary Internet Files\Content.IE5\PW05QY7B\1337355069[1]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01" y="4596171"/>
            <a:ext cx="682552" cy="40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" descr="C:\Users\mbzse\AppData\Local\Microsoft\Windows\Temporary Internet Files\Content.IE5\QRK45OD6\480px-Button-Purple.svg[1]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44" y="5177720"/>
            <a:ext cx="484048" cy="4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mbzse\AppData\Local\Microsoft\Windows\Temporary Internet Files\Content.IE5\NTSJ8XYF\splat-42890_640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0452" y="3200427"/>
            <a:ext cx="667538" cy="67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C:\Users\mbzse\AppData\Local\Microsoft\Windows\Temporary Internet Files\Content.IE5\43TBXCZ1\Manchas-de-Tintas-png-Queroimagem.com_(3)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284" y="3223022"/>
            <a:ext cx="799353" cy="59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C:\Users\mbzse\AppData\Local\Microsoft\Windows\Temporary Internet Files\Content.IE5\H7PFX7Y2\blue-paint-splat-md[1]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277" y="1984648"/>
            <a:ext cx="626895" cy="53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C:\Users\mbzse\AppData\Local\Microsoft\Windows\Temporary Internet Files\Content.IE5\EBMM7O49\qubodup-bloodSplash[1]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268760"/>
            <a:ext cx="667538" cy="62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4581" y="3200427"/>
            <a:ext cx="838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avance</a:t>
            </a:r>
          </a:p>
          <a:p>
            <a:pPr algn="ctr"/>
            <a:r>
              <a:rPr lang="en-GB" sz="1200" dirty="0" smtClean="0"/>
              <a:t> </a:t>
            </a:r>
            <a:r>
              <a:rPr lang="en-GB" sz="1200" dirty="0" err="1" smtClean="0"/>
              <a:t>une</a:t>
            </a:r>
            <a:r>
              <a:rPr lang="en-GB" sz="1200" dirty="0" smtClean="0"/>
              <a:t> case</a:t>
            </a:r>
            <a:endParaRPr lang="en-GB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5710842" y="2531401"/>
            <a:ext cx="83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avance</a:t>
            </a:r>
          </a:p>
          <a:p>
            <a:pPr algn="ctr"/>
            <a:r>
              <a:rPr lang="en-GB" sz="1200" dirty="0" smtClean="0"/>
              <a:t> 2 cases</a:t>
            </a:r>
            <a:endParaRPr lang="en-GB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2709421" y="4475353"/>
            <a:ext cx="83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 smtClean="0"/>
              <a:t>recule</a:t>
            </a:r>
            <a:endParaRPr lang="en-GB" sz="1200" dirty="0" smtClean="0"/>
          </a:p>
          <a:p>
            <a:pPr algn="ctr"/>
            <a:r>
              <a:rPr lang="en-GB" sz="1200" dirty="0" smtClean="0"/>
              <a:t> 2 cases</a:t>
            </a:r>
            <a:endParaRPr lang="en-GB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4185395" y="1252035"/>
            <a:ext cx="838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avance</a:t>
            </a:r>
          </a:p>
          <a:p>
            <a:pPr algn="ctr"/>
            <a:r>
              <a:rPr lang="en-GB" sz="1200" dirty="0" smtClean="0"/>
              <a:t> </a:t>
            </a:r>
            <a:r>
              <a:rPr lang="en-GB" sz="1200" dirty="0" err="1" smtClean="0"/>
              <a:t>une</a:t>
            </a:r>
            <a:r>
              <a:rPr lang="en-GB" sz="1200" dirty="0" smtClean="0"/>
              <a:t> case</a:t>
            </a:r>
            <a:endParaRPr lang="en-GB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4954190" y="5118211"/>
            <a:ext cx="83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avance</a:t>
            </a:r>
          </a:p>
          <a:p>
            <a:pPr algn="ctr"/>
            <a:r>
              <a:rPr lang="en-GB" sz="1200" dirty="0" smtClean="0"/>
              <a:t> 3 cases</a:t>
            </a:r>
            <a:endParaRPr lang="en-GB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7190309" y="2554096"/>
            <a:ext cx="83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 smtClean="0"/>
              <a:t>recule</a:t>
            </a:r>
            <a:endParaRPr lang="en-GB" sz="1200" dirty="0" smtClean="0"/>
          </a:p>
          <a:p>
            <a:pPr algn="ctr"/>
            <a:r>
              <a:rPr lang="en-GB" sz="1200" dirty="0" smtClean="0"/>
              <a:t> 6 cases</a:t>
            </a:r>
            <a:endParaRPr lang="en-GB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4224167" y="3840277"/>
            <a:ext cx="83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 smtClean="0"/>
              <a:t>recule</a:t>
            </a:r>
            <a:endParaRPr lang="en-GB" sz="1200" dirty="0" smtClean="0"/>
          </a:p>
          <a:p>
            <a:pPr algn="ctr"/>
            <a:r>
              <a:rPr lang="en-GB" sz="1200" dirty="0" smtClean="0"/>
              <a:t> 5 cases</a:t>
            </a:r>
            <a:endParaRPr lang="en-GB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40440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Les </a:t>
            </a:r>
            <a:r>
              <a:rPr lang="en-GB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couleurs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252036"/>
            <a:ext cx="1152129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départ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78587" y="5250145"/>
            <a:ext cx="1152129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arrivé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098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470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71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6444208" y="5505610"/>
            <a:ext cx="648072" cy="629373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7888057" y="2991048"/>
            <a:ext cx="644383" cy="0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577" y="3139225"/>
            <a:ext cx="1675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plus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72843" y="23488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36296" y="582029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2073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0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5760575" y="5714143"/>
            <a:ext cx="648072" cy="629373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7888057" y="2991048"/>
            <a:ext cx="644383" cy="0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576" y="3139225"/>
            <a:ext cx="1800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moins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72843" y="23488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8224" y="588050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548680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Comic Sans MS" panose="030F0702030302020204" pitchFamily="66" charset="0"/>
              </a:rPr>
              <a:t>A </a:t>
            </a:r>
            <a:r>
              <a:rPr lang="en-GB" sz="3200" b="1" dirty="0" err="1" smtClean="0">
                <a:latin typeface="Comic Sans MS" panose="030F0702030302020204" pitchFamily="66" charset="0"/>
              </a:rPr>
              <a:t>moins</a:t>
            </a:r>
            <a:r>
              <a:rPr lang="en-GB" sz="3200" b="1" dirty="0" smtClean="0">
                <a:latin typeface="Comic Sans MS" panose="030F0702030302020204" pitchFamily="66" charset="0"/>
              </a:rPr>
              <a:t> B =</a:t>
            </a:r>
          </a:p>
          <a:p>
            <a:r>
              <a:rPr lang="en-GB" sz="3200" b="1" dirty="0" smtClean="0">
                <a:latin typeface="Comic Sans MS" panose="030F0702030302020204" pitchFamily="66" charset="0"/>
              </a:rPr>
              <a:t>13 – 3 =</a:t>
            </a:r>
            <a:endParaRPr lang="en-GB" sz="3200" b="1" dirty="0">
              <a:latin typeface="Comic Sans MS" panose="030F0702030302020204" pitchFamily="66" charset="0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9179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24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4283968" y="5229200"/>
            <a:ext cx="216024" cy="958861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7236296" y="1844824"/>
            <a:ext cx="644383" cy="0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576" y="3139225"/>
            <a:ext cx="1800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moins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28384" y="158321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51920" y="5844876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5576" y="637303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atin typeface="Comic Sans MS" panose="030F0702030302020204" pitchFamily="66" charset="0"/>
              </a:rPr>
              <a:t>A </a:t>
            </a:r>
            <a:r>
              <a:rPr lang="en-GB" sz="3600" b="1" dirty="0" err="1">
                <a:latin typeface="Comic Sans MS" panose="030F0702030302020204" pitchFamily="66" charset="0"/>
              </a:rPr>
              <a:t>moins</a:t>
            </a:r>
            <a:r>
              <a:rPr lang="en-GB" sz="3600" b="1" dirty="0">
                <a:latin typeface="Comic Sans MS" panose="030F0702030302020204" pitchFamily="66" charset="0"/>
              </a:rPr>
              <a:t> B =</a:t>
            </a:r>
          </a:p>
          <a:p>
            <a:r>
              <a:rPr lang="en-GB" sz="3600" b="1" dirty="0" smtClean="0">
                <a:latin typeface="Comic Sans MS" panose="030F0702030302020204" pitchFamily="66" charset="0"/>
              </a:rPr>
              <a:t>18 – 7 </a:t>
            </a:r>
            <a:r>
              <a:rPr lang="en-GB" sz="3600" b="1" dirty="0">
                <a:latin typeface="Comic Sans MS" panose="030F0702030302020204" pitchFamily="66" charset="0"/>
              </a:rPr>
              <a:t>=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1986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3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art Board Icon Free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43" y="548680"/>
            <a:ext cx="597666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2555775" y="4762543"/>
            <a:ext cx="1333412" cy="629372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7147159" y="5229200"/>
            <a:ext cx="644383" cy="0"/>
          </a:xfrm>
          <a:prstGeom prst="straightConnector1">
            <a:avLst/>
          </a:prstGeom>
          <a:ln w="317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576" y="3139225"/>
            <a:ext cx="1800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moins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66" y="5391915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1" y="522920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44779" y="496759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548680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Comic Sans MS" panose="030F0702030302020204" pitchFamily="66" charset="0"/>
              </a:rPr>
              <a:t>A </a:t>
            </a:r>
            <a:r>
              <a:rPr lang="en-GB" sz="3200" b="1" dirty="0" err="1" smtClean="0">
                <a:latin typeface="Comic Sans MS" panose="030F0702030302020204" pitchFamily="66" charset="0"/>
              </a:rPr>
              <a:t>moins</a:t>
            </a:r>
            <a:r>
              <a:rPr lang="en-GB" sz="3200" b="1" dirty="0" smtClean="0">
                <a:latin typeface="Comic Sans MS" panose="030F0702030302020204" pitchFamily="66" charset="0"/>
              </a:rPr>
              <a:t> B =</a:t>
            </a:r>
          </a:p>
          <a:p>
            <a:r>
              <a:rPr lang="en-GB" sz="3200" b="1" dirty="0" smtClean="0">
                <a:latin typeface="Comic Sans MS" panose="030F0702030302020204" pitchFamily="66" charset="0"/>
              </a:rPr>
              <a:t>16 – 2 =</a:t>
            </a:r>
            <a:endParaRPr lang="en-GB" sz="3200" b="1" dirty="0">
              <a:latin typeface="Comic Sans MS" panose="030F0702030302020204" pitchFamily="66" charset="0"/>
            </a:endParaRPr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2572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oard game template | FREE ESL worksheets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59416" cy="598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124744"/>
            <a:ext cx="1152129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départ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6296" y="4221088"/>
            <a:ext cx="1152129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arrivé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867669"/>
            <a:ext cx="100811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err="1" smtClean="0">
                <a:latin typeface="Comic Sans MS" panose="030F0702030302020204" pitchFamily="66" charset="0"/>
              </a:rPr>
              <a:t>recule</a:t>
            </a:r>
            <a:r>
              <a:rPr lang="en-GB" sz="1200" b="1" dirty="0" smtClean="0">
                <a:latin typeface="Comic Sans MS" panose="030F0702030302020204" pitchFamily="66" charset="0"/>
              </a:rPr>
              <a:t> 2 cases</a:t>
            </a:r>
            <a:endParaRPr lang="en-GB" sz="1200" b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5085184"/>
            <a:ext cx="100811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err="1" smtClean="0">
                <a:latin typeface="Comic Sans MS" panose="030F0702030302020204" pitchFamily="66" charset="0"/>
              </a:rPr>
              <a:t>recule</a:t>
            </a:r>
            <a:r>
              <a:rPr lang="en-GB" sz="1200" b="1" dirty="0" smtClean="0">
                <a:latin typeface="Comic Sans MS" panose="030F0702030302020204" pitchFamily="66" charset="0"/>
              </a:rPr>
              <a:t> 2 cases</a:t>
            </a:r>
            <a:endParaRPr lang="en-GB" sz="1200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9" y="5319753"/>
            <a:ext cx="100811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err="1">
                <a:latin typeface="Comic Sans MS" panose="030F0702030302020204" pitchFamily="66" charset="0"/>
              </a:rPr>
              <a:t>m</a:t>
            </a:r>
            <a:r>
              <a:rPr lang="en-GB" sz="1200" b="1" dirty="0" err="1" smtClean="0">
                <a:latin typeface="Comic Sans MS" panose="030F0702030302020204" pitchFamily="66" charset="0"/>
              </a:rPr>
              <a:t>anque</a:t>
            </a:r>
            <a:r>
              <a:rPr lang="en-GB" sz="1200" b="1" dirty="0" smtClean="0">
                <a:latin typeface="Comic Sans MS" panose="030F0702030302020204" pitchFamily="66" charset="0"/>
              </a:rPr>
              <a:t> un tour</a:t>
            </a:r>
            <a:endParaRPr lang="en-GB" sz="1200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92501" y="2391757"/>
            <a:ext cx="100811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err="1">
                <a:latin typeface="Comic Sans MS" panose="030F0702030302020204" pitchFamily="66" charset="0"/>
              </a:rPr>
              <a:t>m</a:t>
            </a:r>
            <a:r>
              <a:rPr lang="en-GB" sz="1200" b="1" dirty="0" err="1" smtClean="0">
                <a:latin typeface="Comic Sans MS" panose="030F0702030302020204" pitchFamily="66" charset="0"/>
              </a:rPr>
              <a:t>anque</a:t>
            </a:r>
            <a:r>
              <a:rPr lang="en-GB" sz="1200" b="1" dirty="0" smtClean="0">
                <a:latin typeface="Comic Sans MS" panose="030F0702030302020204" pitchFamily="66" charset="0"/>
              </a:rPr>
              <a:t> un tour</a:t>
            </a:r>
            <a:endParaRPr lang="en-GB" sz="1200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4435029"/>
            <a:ext cx="1152128" cy="27699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latin typeface="Comic Sans MS" panose="030F0702030302020204" pitchFamily="66" charset="0"/>
              </a:rPr>
              <a:t>recommence</a:t>
            </a:r>
            <a:endParaRPr lang="en-GB" sz="1200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7921" y="1991015"/>
            <a:ext cx="1008112" cy="27699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err="1" smtClean="0">
                <a:latin typeface="Comic Sans MS" panose="030F0702030302020204" pitchFamily="66" charset="0"/>
              </a:rPr>
              <a:t>rejoue</a:t>
            </a:r>
            <a:endParaRPr lang="en-GB" sz="1200" b="1" dirty="0">
              <a:latin typeface="Comic Sans MS" panose="030F0702030302020204" pitchFamily="66" charset="0"/>
            </a:endParaRPr>
          </a:p>
        </p:txBody>
      </p:sp>
      <p:sp>
        <p:nvSpPr>
          <p:cNvPr id="2" name="Cloud Callout 1"/>
          <p:cNvSpPr/>
          <p:nvPr/>
        </p:nvSpPr>
        <p:spPr>
          <a:xfrm>
            <a:off x="4932040" y="2564905"/>
            <a:ext cx="2304256" cy="901936"/>
          </a:xfrm>
          <a:prstGeom prst="cloudCallout">
            <a:avLst>
              <a:gd name="adj1" fmla="val -68762"/>
              <a:gd name="adj2" fmla="val 1583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1" y="5812601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3731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84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197768"/>
            <a:ext cx="4546848" cy="1143000"/>
          </a:xfrm>
        </p:spPr>
        <p:txBody>
          <a:bodyPr>
            <a:normAutofit/>
          </a:bodyPr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Daily routines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068" y="1702549"/>
            <a:ext cx="2703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Greetings: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Bonjour,  </a:t>
            </a:r>
            <a:r>
              <a:rPr lang="en-GB" dirty="0" err="1" smtClean="0">
                <a:latin typeface="Comic Sans MS" panose="030F0702030302020204" pitchFamily="66" charset="0"/>
              </a:rPr>
              <a:t>salut</a:t>
            </a:r>
            <a:r>
              <a:rPr lang="en-GB" dirty="0" smtClean="0">
                <a:latin typeface="Comic Sans MS" panose="030F0702030302020204" pitchFamily="66" charset="0"/>
              </a:rPr>
              <a:t>, </a:t>
            </a:r>
            <a:r>
              <a:rPr lang="en-GB" dirty="0" err="1" smtClean="0">
                <a:latin typeface="Comic Sans MS" panose="030F0702030302020204" pitchFamily="66" charset="0"/>
              </a:rPr>
              <a:t>Ça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va</a:t>
            </a:r>
            <a:r>
              <a:rPr lang="en-GB" dirty="0" smtClean="0">
                <a:latin typeface="Comic Sans MS" panose="030F0702030302020204" pitchFamily="66" charset="0"/>
              </a:rPr>
              <a:t>?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1340768"/>
            <a:ext cx="4608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Taking the register - On </a:t>
            </a:r>
            <a:r>
              <a:rPr lang="en-GB" dirty="0" err="1" smtClean="0">
                <a:latin typeface="Comic Sans MS" panose="030F0702030302020204" pitchFamily="66" charset="0"/>
              </a:rPr>
              <a:t>va</a:t>
            </a:r>
            <a:r>
              <a:rPr lang="en-GB" dirty="0" smtClean="0">
                <a:latin typeface="Comic Sans MS" panose="030F0702030302020204" pitchFamily="66" charset="0"/>
              </a:rPr>
              <a:t> faire </a:t>
            </a:r>
            <a:r>
              <a:rPr lang="en-GB" dirty="0" err="1" smtClean="0">
                <a:latin typeface="Comic Sans MS" panose="030F0702030302020204" pitchFamily="66" charset="0"/>
              </a:rPr>
              <a:t>l’appel</a:t>
            </a:r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Answer:  </a:t>
            </a:r>
            <a:r>
              <a:rPr lang="en-GB" dirty="0" err="1" smtClean="0">
                <a:latin typeface="Comic Sans MS" panose="030F0702030302020204" pitchFamily="66" charset="0"/>
              </a:rPr>
              <a:t>Ici</a:t>
            </a:r>
            <a:r>
              <a:rPr lang="en-GB" dirty="0" smtClean="0">
                <a:latin typeface="Comic Sans MS" panose="030F0702030302020204" pitchFamily="66" charset="0"/>
              </a:rPr>
              <a:t>, </a:t>
            </a: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présen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</a:t>
            </a:r>
            <a:r>
              <a:rPr lang="en-GB" dirty="0" smtClean="0">
                <a:latin typeface="Comic Sans MS" panose="030F0702030302020204" pitchFamily="66" charset="0"/>
              </a:rPr>
              <a:t>/</a:t>
            </a:r>
            <a:r>
              <a:rPr lang="en-GB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présente</a:t>
            </a:r>
            <a:r>
              <a:rPr lang="en-GB" dirty="0" smtClean="0">
                <a:latin typeface="Comic Sans MS" panose="030F0702030302020204" pitchFamily="66" charset="0"/>
              </a:rPr>
              <a:t>, </a:t>
            </a:r>
            <a:r>
              <a:rPr lang="en-GB" dirty="0" err="1" smtClean="0">
                <a:latin typeface="Comic Sans MS" panose="030F0702030302020204" pitchFamily="66" charset="0"/>
              </a:rPr>
              <a:t>oui</a:t>
            </a:r>
            <a:r>
              <a:rPr lang="en-GB" dirty="0" smtClean="0">
                <a:latin typeface="Comic Sans MS" panose="030F0702030302020204" pitchFamily="66" charset="0"/>
              </a:rPr>
              <a:t> Monsieur/Madame or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Number, letter, fruit, shape, colour, planet etc.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005064"/>
            <a:ext cx="84249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Write the date in the foreign language. Ask a child to respond.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Q.	</a:t>
            </a:r>
            <a:r>
              <a:rPr lang="en-GB" dirty="0" err="1" smtClean="0"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est</a:t>
            </a:r>
            <a:r>
              <a:rPr lang="en-GB" dirty="0" smtClean="0">
                <a:latin typeface="Comic Sans MS" panose="030F0702030302020204" pitchFamily="66" charset="0"/>
              </a:rPr>
              <a:t> la date </a:t>
            </a:r>
            <a:r>
              <a:rPr lang="en-GB" dirty="0" err="1" smtClean="0">
                <a:latin typeface="Comic Sans MS" panose="030F0702030302020204" pitchFamily="66" charset="0"/>
              </a:rPr>
              <a:t>aujourd’hui</a:t>
            </a:r>
            <a:r>
              <a:rPr lang="en-GB" dirty="0" smtClean="0">
                <a:latin typeface="Comic Sans MS" panose="030F0702030302020204" pitchFamily="66" charset="0"/>
              </a:rPr>
              <a:t>?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A.	</a:t>
            </a:r>
            <a:r>
              <a:rPr lang="en-GB" dirty="0" err="1" smtClean="0">
                <a:latin typeface="Comic Sans MS" panose="030F0702030302020204" pitchFamily="66" charset="0"/>
              </a:rPr>
              <a:t>Aujourd’hui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latin typeface="Comic Sans MS" panose="030F0702030302020204" pitchFamily="66" charset="0"/>
              </a:rPr>
              <a:t> le 9 </a:t>
            </a:r>
            <a:r>
              <a:rPr lang="en-GB" dirty="0" err="1" smtClean="0">
                <a:latin typeface="Comic Sans MS" panose="030F0702030302020204" pitchFamily="66" charset="0"/>
              </a:rPr>
              <a:t>août</a:t>
            </a:r>
            <a:r>
              <a:rPr lang="en-GB" dirty="0" smtClean="0">
                <a:latin typeface="Comic Sans MS" panose="030F0702030302020204" pitchFamily="66" charset="0"/>
              </a:rPr>
              <a:t> {2018} (add the year if confident).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French simple date: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Le 3 mars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2016		Le 7 </a:t>
            </a:r>
            <a:r>
              <a:rPr lang="en-GB" dirty="0" err="1" smtClean="0">
                <a:latin typeface="Comic Sans MS" panose="030F0702030302020204" pitchFamily="66" charset="0"/>
              </a:rPr>
              <a:t>avril</a:t>
            </a:r>
            <a:r>
              <a:rPr lang="en-GB" dirty="0" smtClean="0">
                <a:latin typeface="Comic Sans MS" panose="030F0702030302020204" pitchFamily="66" charset="0"/>
              </a:rPr>
              <a:t> 2017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Note that the month has a lower case letter 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in date format as do days of the week.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778" y="2348880"/>
            <a:ext cx="31358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Comic Sans MS" panose="030F0702030302020204" pitchFamily="66" charset="0"/>
              </a:rPr>
              <a:t>Ça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va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bien</a:t>
            </a:r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err="1">
                <a:latin typeface="Comic Sans MS" panose="030F0702030302020204" pitchFamily="66" charset="0"/>
              </a:rPr>
              <a:t>Ça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va</a:t>
            </a:r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err="1" smtClean="0">
                <a:latin typeface="Comic Sans MS" panose="030F0702030302020204" pitchFamily="66" charset="0"/>
              </a:rPr>
              <a:t>Comme</a:t>
            </a:r>
            <a:r>
              <a:rPr lang="en-GB" dirty="0" smtClean="0">
                <a:latin typeface="Comic Sans MS" panose="030F0702030302020204" pitchFamily="66" charset="0"/>
              </a:rPr>
              <a:t> ci </a:t>
            </a:r>
            <a:r>
              <a:rPr lang="en-GB" dirty="0" err="1" smtClean="0">
                <a:latin typeface="Comic Sans MS" panose="030F0702030302020204" pitchFamily="66" charset="0"/>
              </a:rPr>
              <a:t>comme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ça</a:t>
            </a:r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err="1">
                <a:latin typeface="Comic Sans MS" panose="030F0702030302020204" pitchFamily="66" charset="0"/>
              </a:rPr>
              <a:t>Ça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ne </a:t>
            </a:r>
            <a:r>
              <a:rPr lang="en-GB" dirty="0" err="1" smtClean="0">
                <a:latin typeface="Comic Sans MS" panose="030F0702030302020204" pitchFamily="66" charset="0"/>
              </a:rPr>
              <a:t>va</a:t>
            </a:r>
            <a:r>
              <a:rPr lang="en-GB" dirty="0" smtClean="0">
                <a:latin typeface="Comic Sans MS" panose="030F0702030302020204" pitchFamily="66" charset="0"/>
              </a:rPr>
              <a:t> pas</a:t>
            </a:r>
          </a:p>
          <a:p>
            <a:r>
              <a:rPr lang="en-GB" dirty="0" err="1">
                <a:latin typeface="Comic Sans MS" panose="030F0702030302020204" pitchFamily="66" charset="0"/>
              </a:rPr>
              <a:t>Ça</a:t>
            </a: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va</a:t>
            </a:r>
            <a:r>
              <a:rPr lang="en-GB" dirty="0" smtClean="0">
                <a:latin typeface="Comic Sans MS" panose="030F0702030302020204" pitchFamily="66" charset="0"/>
              </a:rPr>
              <a:t> mal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68" y="103941"/>
            <a:ext cx="2127700" cy="185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295" y="6264047"/>
            <a:ext cx="587193" cy="51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084"/>
            <a:ext cx="2536492" cy="131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83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en-GB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Your class weather chart</a:t>
            </a:r>
            <a:endParaRPr lang="en-GB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132856"/>
            <a:ext cx="1438578" cy="9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Image result for la mete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4" descr="Image result for la meteo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0" name="Picture 6" descr="http://cdn2-europe1.new2.ladmedia.fr/var/europe1/storage/images/europe1/societe/meteo-vigilance-orange-maintenue-sur-11-departements-dimanche-2514001/23155139-1-fre-FR/Meteo-vigilance-orange-maintenue-sur-11-departements-dimanche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24279"/>
            <a:ext cx="4581525" cy="22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92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620" y="692696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GB" sz="4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Praise words in French</a:t>
            </a:r>
            <a:endParaRPr lang="en-GB" sz="48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mbzse\AppData\Local\Microsoft\Windows\Temporary Internet Files\Content.IE5\3HP5GVUC\cartoon-children-playing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21386"/>
            <a:ext cx="2304256" cy="221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2232450"/>
            <a:ext cx="55446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Bravo		Well done</a:t>
            </a:r>
          </a:p>
          <a:p>
            <a:r>
              <a:rPr lang="en-GB" sz="3200" dirty="0" err="1" smtClean="0">
                <a:latin typeface="Comic Sans MS" panose="030F0702030302020204" pitchFamily="66" charset="0"/>
              </a:rPr>
              <a:t>Génial</a:t>
            </a:r>
            <a:r>
              <a:rPr lang="en-GB" sz="3200" dirty="0" smtClean="0">
                <a:latin typeface="Comic Sans MS" panose="030F0702030302020204" pitchFamily="66" charset="0"/>
              </a:rPr>
              <a:t>		Great</a:t>
            </a:r>
          </a:p>
          <a:p>
            <a:r>
              <a:rPr lang="en-GB" sz="3200" dirty="0" smtClean="0">
                <a:latin typeface="Comic Sans MS" panose="030F0702030302020204" pitchFamily="66" charset="0"/>
              </a:rPr>
              <a:t>Bien			Good</a:t>
            </a:r>
          </a:p>
          <a:p>
            <a:r>
              <a:rPr lang="en-GB" sz="3200" dirty="0" err="1" smtClean="0">
                <a:latin typeface="Comic Sans MS" panose="030F0702030302020204" pitchFamily="66" charset="0"/>
              </a:rPr>
              <a:t>Très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bien</a:t>
            </a:r>
            <a:r>
              <a:rPr lang="en-GB" sz="3200" dirty="0" smtClean="0">
                <a:latin typeface="Comic Sans MS" panose="030F0702030302020204" pitchFamily="66" charset="0"/>
              </a:rPr>
              <a:t>		Very good</a:t>
            </a:r>
          </a:p>
          <a:p>
            <a:r>
              <a:rPr lang="en-GB" sz="3200" dirty="0" smtClean="0">
                <a:latin typeface="Comic Sans MS" panose="030F0702030302020204" pitchFamily="66" charset="0"/>
              </a:rPr>
              <a:t>Excellent		Excellent</a:t>
            </a:r>
          </a:p>
          <a:p>
            <a:r>
              <a:rPr lang="en-GB" sz="3200" dirty="0" smtClean="0">
                <a:latin typeface="Comic Sans MS" panose="030F0702030302020204" pitchFamily="66" charset="0"/>
              </a:rPr>
              <a:t>Super		</a:t>
            </a:r>
            <a:r>
              <a:rPr lang="en-GB" sz="3200" dirty="0">
                <a:latin typeface="Comic Sans MS" panose="030F0702030302020204" pitchFamily="66" charset="0"/>
              </a:rPr>
              <a:t>S</a:t>
            </a:r>
            <a:r>
              <a:rPr lang="en-GB" sz="3200" dirty="0" smtClean="0">
                <a:latin typeface="Comic Sans MS" panose="030F0702030302020204" pitchFamily="66" charset="0"/>
              </a:rPr>
              <a:t>uper</a:t>
            </a:r>
          </a:p>
          <a:p>
            <a:r>
              <a:rPr lang="en-GB" sz="3200" dirty="0" err="1" smtClean="0">
                <a:latin typeface="Comic Sans MS" panose="030F0702030302020204" pitchFamily="66" charset="0"/>
              </a:rPr>
              <a:t>Fantastique</a:t>
            </a:r>
            <a:r>
              <a:rPr lang="en-GB" sz="3200" dirty="0" smtClean="0">
                <a:latin typeface="Comic Sans MS" panose="030F0702030302020204" pitchFamily="66" charset="0"/>
              </a:rPr>
              <a:t>	Fantastic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678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58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Spelling practice in the target language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Comment </a:t>
            </a:r>
            <a:r>
              <a:rPr lang="en-GB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ça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s’écrit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</a:p>
          <a:p>
            <a:pPr algn="ctr"/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(</a:t>
            </a:r>
            <a:r>
              <a:rPr lang="en-GB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lit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How is that written) “How do you spell it?”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284984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Pomme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apple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6025" y="4226508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Banane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banana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35996" y="3284984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Raisin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grape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3889" y="4077072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Orange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orange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1590" y="5209888"/>
            <a:ext cx="1332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Poire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pear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99633" y="5209888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Fraise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- strawberry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mbzse\AppData\Local\Microsoft\Windows\Temporary Internet Files\Content.IE5\3HP5GVUC\11461-illustration-of-a-red-apple-pv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37509"/>
            <a:ext cx="800976" cy="9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bzse\AppData\Local\Microsoft\Windows\Temporary Internet Files\Content.IE5\NTSJ8XYF\nicubunu-Banana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620" y="4365104"/>
            <a:ext cx="771269" cy="5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bzse\AppData\Local\Microsoft\Windows\Temporary Internet Files\Content.IE5\WZRYZAAU\nicubunu-Grapes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164" y="2869841"/>
            <a:ext cx="841721" cy="8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bzse\AppData\Local\Microsoft\Windows\Temporary Internet Files\Content.IE5\WZRYZAAU\Orange-Citrus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711" y="5022522"/>
            <a:ext cx="855615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bzse\AppData\Local\Microsoft\Windows\Temporary Internet Files\Content.IE5\NTSJ8XYF\1428765820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306896"/>
            <a:ext cx="764680" cy="96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mbzse\AppData\Local\Microsoft\Windows\Temporary Internet Files\Content.IE5\EBMM7O49\Strawberry-16079-large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04" y="4885168"/>
            <a:ext cx="580502" cy="76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976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90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556</TotalTime>
  <Words>1057</Words>
  <Application>Microsoft Office PowerPoint</Application>
  <PresentationFormat>On-screen Show (4:3)</PresentationFormat>
  <Paragraphs>328</Paragraphs>
  <Slides>43</Slides>
  <Notes>34</Notes>
  <HiddenSlides>0</HiddenSlides>
  <MMClips>25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Aharoni</vt:lpstr>
      <vt:lpstr>Calibri</vt:lpstr>
      <vt:lpstr>Century Gothic</vt:lpstr>
      <vt:lpstr>Comic Sans MS</vt:lpstr>
      <vt:lpstr>MV Boli</vt:lpstr>
      <vt:lpstr>Wingdings 2</vt:lpstr>
      <vt:lpstr>Austin</vt:lpstr>
      <vt:lpstr>PowerPoint Presentation</vt:lpstr>
      <vt:lpstr>Embedding French in the classroom – play games in French</vt:lpstr>
      <vt:lpstr>Pierre papier ciseaux</vt:lpstr>
      <vt:lpstr>PowerPoint Presentation</vt:lpstr>
      <vt:lpstr>PowerPoint Presentation</vt:lpstr>
      <vt:lpstr>Daily routines</vt:lpstr>
      <vt:lpstr>Your class weather chart</vt:lpstr>
      <vt:lpstr>Praise words in French</vt:lpstr>
      <vt:lpstr>Spelling practice in the target language</vt:lpstr>
      <vt:lpstr>Spelling practice in the target language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French please! En français s’il vous plaît!</vt:lpstr>
      <vt:lpstr>Classroom routine posters prompts</vt:lpstr>
      <vt:lpstr>PowerPoint Presentation</vt:lpstr>
      <vt:lpstr>Simple Respect code in French</vt:lpstr>
      <vt:lpstr>Be positive – no nasty comments!</vt:lpstr>
      <vt:lpstr>Classroom instructions</vt:lpstr>
      <vt:lpstr>Les maths en francais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Nottingham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Links</dc:title>
  <dc:creator>sae for alliance</dc:creator>
  <cp:lastModifiedBy>Julie Thain</cp:lastModifiedBy>
  <cp:revision>253</cp:revision>
  <dcterms:created xsi:type="dcterms:W3CDTF">2016-02-12T14:03:04Z</dcterms:created>
  <dcterms:modified xsi:type="dcterms:W3CDTF">2016-04-01T12:49:43Z</dcterms:modified>
</cp:coreProperties>
</file>