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sldIdLst>
    <p:sldId id="257" r:id="rId2"/>
    <p:sldId id="256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316" r:id="rId11"/>
    <p:sldId id="317" r:id="rId12"/>
    <p:sldId id="318" r:id="rId13"/>
    <p:sldId id="265" r:id="rId14"/>
    <p:sldId id="319" r:id="rId15"/>
    <p:sldId id="266" r:id="rId16"/>
    <p:sldId id="267" r:id="rId17"/>
    <p:sldId id="320" r:id="rId18"/>
    <p:sldId id="268" r:id="rId19"/>
    <p:sldId id="289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314" r:id="rId37"/>
    <p:sldId id="287" r:id="rId38"/>
    <p:sldId id="288" r:id="rId39"/>
    <p:sldId id="285" r:id="rId40"/>
    <p:sldId id="290" r:id="rId41"/>
    <p:sldId id="291" r:id="rId42"/>
    <p:sldId id="292" r:id="rId43"/>
    <p:sldId id="293" r:id="rId44"/>
    <p:sldId id="296" r:id="rId45"/>
    <p:sldId id="321" r:id="rId46"/>
    <p:sldId id="297" r:id="rId47"/>
    <p:sldId id="305" r:id="rId48"/>
    <p:sldId id="306" r:id="rId49"/>
    <p:sldId id="300" r:id="rId50"/>
    <p:sldId id="301" r:id="rId51"/>
    <p:sldId id="302" r:id="rId52"/>
    <p:sldId id="303" r:id="rId53"/>
    <p:sldId id="313" r:id="rId54"/>
    <p:sldId id="304" r:id="rId55"/>
    <p:sldId id="295" r:id="rId56"/>
    <p:sldId id="312" r:id="rId57"/>
    <p:sldId id="315" r:id="rId58"/>
    <p:sldId id="307" r:id="rId59"/>
    <p:sldId id="322" r:id="rId60"/>
    <p:sldId id="311" r:id="rId61"/>
    <p:sldId id="323" r:id="rId62"/>
    <p:sldId id="309" r:id="rId63"/>
    <p:sldId id="324" r:id="rId64"/>
    <p:sldId id="310" r:id="rId65"/>
    <p:sldId id="325" r:id="rId66"/>
    <p:sldId id="326" r:id="rId6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7603C-13DE-42E2-82E1-AA3C31B20F78}" type="datetimeFigureOut">
              <a:rPr lang="en-GB" smtClean="0"/>
              <a:pPr/>
              <a:t>19/05/2016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5824AA-8120-4B0A-AA7E-2CDE9F68525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81638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824AA-8120-4B0A-AA7E-2CDE9F685257}" type="slidenum">
              <a:rPr lang="en-GB" smtClean="0"/>
              <a:pPr/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E1B58-04CA-4059-A877-CC359302C17B}" type="slidenum">
              <a:rPr lang="en-GB" smtClean="0"/>
              <a:pPr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86725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239E-D46E-41ED-997F-B450FAC43C8C}" type="datetimeFigureOut">
              <a:rPr lang="en-GB" smtClean="0"/>
              <a:pPr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D03D-1799-434C-91B3-B88BA531E0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239E-D46E-41ED-997F-B450FAC43C8C}" type="datetimeFigureOut">
              <a:rPr lang="en-GB" smtClean="0"/>
              <a:pPr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D03D-1799-434C-91B3-B88BA531E0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239E-D46E-41ED-997F-B450FAC43C8C}" type="datetimeFigureOut">
              <a:rPr lang="en-GB" smtClean="0"/>
              <a:pPr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D03D-1799-434C-91B3-B88BA531E0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239E-D46E-41ED-997F-B450FAC43C8C}" type="datetimeFigureOut">
              <a:rPr lang="en-GB" smtClean="0"/>
              <a:pPr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D03D-1799-434C-91B3-B88BA531E0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239E-D46E-41ED-997F-B450FAC43C8C}" type="datetimeFigureOut">
              <a:rPr lang="en-GB" smtClean="0"/>
              <a:pPr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D03D-1799-434C-91B3-B88BA531E0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239E-D46E-41ED-997F-B450FAC43C8C}" type="datetimeFigureOut">
              <a:rPr lang="en-GB" smtClean="0"/>
              <a:pPr/>
              <a:t>19/05/2016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D03D-1799-434C-91B3-B88BA531E0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239E-D46E-41ED-997F-B450FAC43C8C}" type="datetimeFigureOut">
              <a:rPr lang="en-GB" smtClean="0"/>
              <a:pPr/>
              <a:t>19/05/2016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D03D-1799-434C-91B3-B88BA531E0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239E-D46E-41ED-997F-B450FAC43C8C}" type="datetimeFigureOut">
              <a:rPr lang="en-GB" smtClean="0"/>
              <a:pPr/>
              <a:t>19/05/2016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D03D-1799-434C-91B3-B88BA531E0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239E-D46E-41ED-997F-B450FAC43C8C}" type="datetimeFigureOut">
              <a:rPr lang="en-GB" smtClean="0"/>
              <a:pPr/>
              <a:t>19/05/2016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D03D-1799-434C-91B3-B88BA531E0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239E-D46E-41ED-997F-B450FAC43C8C}" type="datetimeFigureOut">
              <a:rPr lang="en-GB" smtClean="0"/>
              <a:pPr/>
              <a:t>19/05/2016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D03D-1799-434C-91B3-B88BA531E0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239E-D46E-41ED-997F-B450FAC43C8C}" type="datetimeFigureOut">
              <a:rPr lang="en-GB" smtClean="0"/>
              <a:pPr/>
              <a:t>19/05/2016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D03D-1799-434C-91B3-B88BA531E0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5239E-D46E-41ED-997F-B450FAC43C8C}" type="datetimeFigureOut">
              <a:rPr lang="en-GB" smtClean="0"/>
              <a:pPr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8D03D-1799-434C-91B3-B88BA531E0F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wmf"/><Relationship Id="rId5" Type="http://schemas.openxmlformats.org/officeDocument/2006/relationships/image" Target="../media/image5.png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29.png"/><Relationship Id="rId5" Type="http://schemas.openxmlformats.org/officeDocument/2006/relationships/image" Target="../media/image24.png"/><Relationship Id="rId10" Type="http://schemas.openxmlformats.org/officeDocument/2006/relationships/image" Target="../media/image16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wmf"/><Relationship Id="rId5" Type="http://schemas.openxmlformats.org/officeDocument/2006/relationships/image" Target="../media/image5.png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4178895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GB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GB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</a:rPr>
              <a:t>Ideas for progression in primary l</a:t>
            </a:r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</a:rPr>
              <a:t>anguages </a:t>
            </a:r>
            <a:r>
              <a:rPr lang="en-GB" b="1" dirty="0" smtClean="0">
                <a:solidFill>
                  <a:srgbClr val="0070C0"/>
                </a:solidFill>
              </a:rPr>
              <a:t/>
            </a:r>
            <a:br>
              <a:rPr lang="en-GB" b="1" dirty="0" smtClean="0">
                <a:solidFill>
                  <a:srgbClr val="0070C0"/>
                </a:solidFill>
              </a:rPr>
            </a:br>
            <a:r>
              <a:rPr lang="en-GB" b="1" dirty="0" smtClean="0">
                <a:solidFill>
                  <a:srgbClr val="0070C0"/>
                </a:solidFill>
              </a:rPr>
              <a:t/>
            </a:r>
            <a:br>
              <a:rPr lang="en-GB" b="1" dirty="0" smtClean="0">
                <a:solidFill>
                  <a:srgbClr val="0070C0"/>
                </a:solidFill>
              </a:rPr>
            </a:br>
            <a:r>
              <a:rPr lang="en-GB" b="1" dirty="0" smtClean="0">
                <a:solidFill>
                  <a:srgbClr val="0070C0"/>
                </a:solidFill>
              </a:rPr>
              <a:t/>
            </a:r>
            <a:br>
              <a:rPr lang="en-GB" b="1" dirty="0" smtClean="0">
                <a:solidFill>
                  <a:srgbClr val="0070C0"/>
                </a:solidFill>
              </a:rPr>
            </a:br>
            <a:r>
              <a:rPr lang="en-GB" b="1" dirty="0" smtClean="0">
                <a:solidFill>
                  <a:srgbClr val="0070C0"/>
                </a:solidFill>
              </a:rPr>
              <a:t/>
            </a:r>
            <a:br>
              <a:rPr lang="en-GB" b="1" dirty="0" smtClean="0">
                <a:solidFill>
                  <a:srgbClr val="0070C0"/>
                </a:solidFill>
              </a:rPr>
            </a:br>
            <a:r>
              <a:rPr lang="en-GB" dirty="0" smtClean="0"/>
              <a:t> </a:t>
            </a:r>
            <a:r>
              <a:rPr lang="en-GB" sz="1200" dirty="0" smtClean="0"/>
              <a:t>©Ensemble MFL Project 2016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771800" y="476672"/>
            <a:ext cx="3312368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188640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0"/>
            <a:ext cx="6057684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Use of flash cards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Gestures and mimes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Simon Says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Find the treasure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Slam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Hide the word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Drawing on another students back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/>
              <a:t>T</a:t>
            </a:r>
            <a:r>
              <a:rPr lang="en-GB" sz="3200" dirty="0" smtClean="0"/>
              <a:t>elepathy</a:t>
            </a:r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xmlns="" val="2891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188640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0"/>
            <a:ext cx="6057684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Use of flash cards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Gestures and mimes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Simon Says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Find the treasure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Slam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Hide the word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Drawing on another students back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/>
              <a:t>T</a:t>
            </a:r>
            <a:r>
              <a:rPr lang="en-GB" sz="3200" dirty="0" smtClean="0"/>
              <a:t>elepathy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Spellings for Homework</a:t>
            </a:r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xmlns="" val="2891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188640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0"/>
            <a:ext cx="6057684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Use of flash cards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Gestures and mimes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Simon Says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Find the treasure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Slam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Hide the word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Drawing on another students back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/>
              <a:t>T</a:t>
            </a:r>
            <a:r>
              <a:rPr lang="en-GB" sz="3200" dirty="0" smtClean="0"/>
              <a:t>elepathy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Spellings for Homework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Teacher ‘v’ Class</a:t>
            </a:r>
          </a:p>
          <a:p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xmlns="" val="2891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4" y="28617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pic>
        <p:nvPicPr>
          <p:cNvPr id="6" name="Picture 3" descr="C:\Documents and Settings\Matt Clough\Local Settings\Temporary Internet Files\Content.IE5\82CONZGX\MCj041748200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681" y="2474912"/>
            <a:ext cx="1439862" cy="171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Documents and Settings\Matt Clough\Local Settings\Temporary Internet Files\Content.IE5\82CONZGX\MCj0434595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5852" y="2323665"/>
            <a:ext cx="1389063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C:\Documents and Settings\Matt Clough\Local Settings\Temporary Internet Files\Content.IE5\DIPRQGFH\MCAN02373_000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3527" y="4643438"/>
            <a:ext cx="1130300" cy="185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C:\Documents and Settings\Matt Clough\Local Settings\Temporary Internet Files\Content.IE5\82CONZGX\MCj043620900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9898" y="891931"/>
            <a:ext cx="1004887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C:\Documents and Settings\Matt Clough\Local Settings\Temporary Internet Files\Content.IE5\DIPRQGFH\MCj0424138000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4055" y="2938462"/>
            <a:ext cx="1763713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 descr="C:\Documents and Settings\Matt Clough\Local Settings\Temporary Internet Files\Content.IE5\82CONZGX\MCj0326480000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8428" y="5040312"/>
            <a:ext cx="1819275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C:\Documents and Settings\Matt Clough\Local Settings\Temporary Internet Files\Content.IE5\TKJJZFY3\MCj03438250000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49787"/>
            <a:ext cx="1795463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2580" y="3332956"/>
            <a:ext cx="1046163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C:\Documents and Settings\Matt Clough\Local Settings\Temporary Internet Files\Content.IE5\82CONZGX\MCj04174440000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5666" y="4725194"/>
            <a:ext cx="1266825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188640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0"/>
            <a:ext cx="6057684" cy="649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Use of flash cards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Gestures and mimes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Simon Says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Find the treasure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Slam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Hide the word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Drawing on another students back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/>
              <a:t>T</a:t>
            </a:r>
            <a:r>
              <a:rPr lang="en-GB" sz="3200" dirty="0" smtClean="0"/>
              <a:t>elepathy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Spellings for Homework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Teacher ‘v’ Class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Decision makers</a:t>
            </a:r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xmlns="" val="2891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188640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0"/>
            <a:ext cx="6057684" cy="698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Use of flash cards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Gestures and mimes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Simon Says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Find the treasure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Slam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Hide the word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Drawing on another students back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/>
              <a:t>T</a:t>
            </a:r>
            <a:r>
              <a:rPr lang="en-GB" sz="3200" dirty="0" smtClean="0"/>
              <a:t>elepathy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Spellings for Homework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Teacher ‘v’ Class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Decision makers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Differentiated </a:t>
            </a:r>
            <a:r>
              <a:rPr lang="en-GB" sz="3200" dirty="0" err="1" smtClean="0"/>
              <a:t>vocab</a:t>
            </a:r>
            <a:r>
              <a:rPr lang="en-GB" sz="3200" dirty="0" smtClean="0"/>
              <a:t> stars</a:t>
            </a:r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xmlns="" val="2891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Point Star 2"/>
          <p:cNvSpPr/>
          <p:nvPr/>
        </p:nvSpPr>
        <p:spPr>
          <a:xfrm>
            <a:off x="467544" y="476672"/>
            <a:ext cx="2880320" cy="252028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6-Point Star 3"/>
          <p:cNvSpPr/>
          <p:nvPr/>
        </p:nvSpPr>
        <p:spPr>
          <a:xfrm>
            <a:off x="5580112" y="620688"/>
            <a:ext cx="2808312" cy="3312368"/>
          </a:xfrm>
          <a:prstGeom prst="star6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7-Point Star 4"/>
          <p:cNvSpPr/>
          <p:nvPr/>
        </p:nvSpPr>
        <p:spPr>
          <a:xfrm>
            <a:off x="2699792" y="4005064"/>
            <a:ext cx="2808312" cy="2520280"/>
          </a:xfrm>
          <a:prstGeom prst="star7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188640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0"/>
            <a:ext cx="6057684" cy="7478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Use of flash cards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Gestures and mimes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Simon Says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Find the treasure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Slam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Hide the word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Drawing on another students back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/>
              <a:t>T</a:t>
            </a:r>
            <a:r>
              <a:rPr lang="en-GB" sz="3200" dirty="0" smtClean="0"/>
              <a:t>elepathy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Spellings for Homework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Teacher ‘v’ Class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Decision makers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Differentiated </a:t>
            </a:r>
            <a:r>
              <a:rPr lang="en-GB" sz="3200" dirty="0" err="1" smtClean="0"/>
              <a:t>vocab</a:t>
            </a:r>
            <a:r>
              <a:rPr lang="en-GB" sz="3200" dirty="0" smtClean="0"/>
              <a:t> stars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 Mobiles</a:t>
            </a:r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xmlns="" val="2891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hoy-_000\Downloads\DSC_06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6528724" cy="3672408"/>
          </a:xfrm>
          <a:prstGeom prst="rect">
            <a:avLst/>
          </a:prstGeom>
          <a:noFill/>
        </p:spPr>
      </p:pic>
      <p:pic>
        <p:nvPicPr>
          <p:cNvPr id="1028" name="Picture 4" descr="C:\Users\ahoy-_000\Downloads\DSC_064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5874" y="3501008"/>
            <a:ext cx="5318742" cy="2991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Building Blocks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547664" y="4581128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7" name="Rectangle 6"/>
          <p:cNvSpPr/>
          <p:nvPr/>
        </p:nvSpPr>
        <p:spPr>
          <a:xfrm>
            <a:off x="3923928" y="4581128"/>
            <a:ext cx="2088232" cy="1800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Ability to </a:t>
            </a:r>
            <a:r>
              <a:rPr lang="en-GB" sz="2400" dirty="0"/>
              <a:t>S</a:t>
            </a:r>
            <a:r>
              <a:rPr lang="en-GB" sz="2400" dirty="0" smtClean="0"/>
              <a:t>pot Patterns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896448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 smtClean="0"/>
              <a:t>listen attentively to spoken language and show understanding by joining in and responding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explore the patterns and sounds of language through songs and rhymes and link the </a:t>
            </a:r>
            <a:r>
              <a:rPr lang="en-GB" sz="2400" dirty="0" smtClean="0">
                <a:solidFill>
                  <a:srgbClr val="FF0000"/>
                </a:solidFill>
              </a:rPr>
              <a:t>spelling, sound and meaning of words</a:t>
            </a:r>
            <a:endParaRPr lang="en-GB" sz="2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engage in conversations; ask and answer questions; express opinions and respond to those of others; seek </a:t>
            </a:r>
            <a:r>
              <a:rPr lang="en-GB" dirty="0"/>
              <a:t>clarification</a:t>
            </a:r>
            <a:r>
              <a:rPr lang="en-GB" sz="2000" dirty="0" smtClean="0"/>
              <a:t> and </a:t>
            </a:r>
            <a:r>
              <a:rPr lang="en-GB" sz="2400" dirty="0" smtClean="0">
                <a:solidFill>
                  <a:schemeClr val="accent6"/>
                </a:solidFill>
              </a:rPr>
              <a:t>in sentences, using familiar vocabulary, phrases and basic language </a:t>
            </a:r>
            <a:r>
              <a:rPr lang="en-GB" sz="2400" dirty="0" err="1" smtClean="0">
                <a:solidFill>
                  <a:schemeClr val="accent6"/>
                </a:solidFill>
              </a:rPr>
              <a:t>structures</a:t>
            </a:r>
            <a:r>
              <a:rPr lang="en-GB" sz="2000" dirty="0" err="1" smtClean="0"/>
              <a:t>help</a:t>
            </a:r>
            <a:r>
              <a:rPr lang="en-GB" sz="2000" dirty="0" smtClean="0"/>
              <a:t>*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speak</a:t>
            </a:r>
            <a:endParaRPr lang="en-GB" sz="2000" dirty="0" smtClean="0">
              <a:solidFill>
                <a:schemeClr val="accent6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develop accurate pronunciation and intonation so that others understand when they are reading aloud or using familiar </a:t>
            </a:r>
            <a:r>
              <a:rPr lang="en-GB" sz="2000" dirty="0" smtClean="0">
                <a:solidFill>
                  <a:srgbClr val="FF0000"/>
                </a:solidFill>
              </a:rPr>
              <a:t>words </a:t>
            </a:r>
            <a:r>
              <a:rPr lang="en-GB" sz="2000" dirty="0" smtClean="0"/>
              <a:t>and </a:t>
            </a:r>
            <a:r>
              <a:rPr lang="en-GB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phrases</a:t>
            </a:r>
            <a:r>
              <a:rPr lang="en-GB" sz="2000" dirty="0" smtClean="0"/>
              <a:t>*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present ideas and information orally to a range of audiences*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read carefully and show understanding of </a:t>
            </a:r>
            <a:r>
              <a:rPr lang="en-GB" sz="2000" dirty="0" smtClean="0">
                <a:solidFill>
                  <a:srgbClr val="FF0000"/>
                </a:solidFill>
              </a:rPr>
              <a:t>words,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accent6"/>
                </a:solidFill>
              </a:rPr>
              <a:t>phrases</a:t>
            </a:r>
            <a:r>
              <a:rPr lang="en-GB" sz="2000" dirty="0" smtClean="0"/>
              <a:t> and </a:t>
            </a:r>
            <a:r>
              <a:rPr lang="en-GB" sz="2000" dirty="0" smtClean="0">
                <a:solidFill>
                  <a:srgbClr val="00B050"/>
                </a:solidFill>
              </a:rPr>
              <a:t>simple writing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appreciate </a:t>
            </a:r>
            <a:r>
              <a:rPr lang="en-GB" sz="2000" dirty="0" smtClean="0">
                <a:solidFill>
                  <a:srgbClr val="00B050"/>
                </a:solidFill>
              </a:rPr>
              <a:t>stories, songs, poems </a:t>
            </a:r>
            <a:r>
              <a:rPr lang="en-GB" sz="2000" dirty="0" smtClean="0"/>
              <a:t>and rhymes in the language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broaden their vocabulary and develop their ability to understand new </a:t>
            </a:r>
            <a:r>
              <a:rPr lang="en-GB" sz="2800" dirty="0" smtClean="0">
                <a:solidFill>
                  <a:srgbClr val="FF0000"/>
                </a:solidFill>
              </a:rPr>
              <a:t>words </a:t>
            </a:r>
            <a:r>
              <a:rPr lang="en-GB" sz="2000" dirty="0" smtClean="0"/>
              <a:t>that are introduced into familiar written material, including through using a dictionary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B050"/>
                </a:solidFill>
              </a:rPr>
              <a:t>write phrases from memory, and adapt these to create new sentences, </a:t>
            </a:r>
            <a:r>
              <a:rPr lang="en-GB" sz="2000" dirty="0" smtClean="0"/>
              <a:t>to express ideas clearly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describe people, places, things and actions orally* and in writing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understand basic grammar appropriate to the language being studied, including he conjugation of high-frequency verbs; key features and patterns of the language; how to apply these, for instance</a:t>
            </a:r>
            <a:r>
              <a:rPr lang="en-GB" sz="2000" dirty="0" smtClean="0">
                <a:solidFill>
                  <a:srgbClr val="00B050"/>
                </a:solidFill>
              </a:rPr>
              <a:t>, to build sentences</a:t>
            </a:r>
            <a:r>
              <a:rPr lang="en-GB" sz="2000" dirty="0" smtClean="0"/>
              <a:t>…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9512" y="260648"/>
            <a:ext cx="2088232" cy="1800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Ability to </a:t>
            </a:r>
            <a:r>
              <a:rPr lang="en-GB" sz="2400" dirty="0"/>
              <a:t>S</a:t>
            </a:r>
            <a:r>
              <a:rPr lang="en-GB" sz="2400" dirty="0" smtClean="0"/>
              <a:t>pot Patterns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303281" y="1340768"/>
            <a:ext cx="473661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Phonetic patterns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Learn some basic rhymes.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Flash cards and repetition.</a:t>
            </a:r>
          </a:p>
          <a:p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96804" y="147374"/>
            <a:ext cx="3312368" cy="2571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34" y="4014817"/>
            <a:ext cx="3563052" cy="27089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62604" y="759830"/>
            <a:ext cx="4334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Looks like……..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27984" y="5229200"/>
            <a:ext cx="42934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Sounds like…..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42651" y="2573350"/>
            <a:ext cx="21146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911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7373"/>
            <a:ext cx="3312368" cy="2571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34" y="4014817"/>
            <a:ext cx="3563052" cy="27089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79526" y="759830"/>
            <a:ext cx="130035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40037" y="5013176"/>
            <a:ext cx="91242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42651" y="2573350"/>
            <a:ext cx="21146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211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7373"/>
            <a:ext cx="3312368" cy="2571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34" y="4014817"/>
            <a:ext cx="3563052" cy="27089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75707" y="759830"/>
            <a:ext cx="110799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ei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52435" y="5013176"/>
            <a:ext cx="48763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42651" y="2573350"/>
            <a:ext cx="21146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071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7373"/>
            <a:ext cx="3312368" cy="2571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34" y="4014817"/>
            <a:ext cx="3563052" cy="27089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75707" y="759830"/>
            <a:ext cx="110799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ie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93737" y="5013176"/>
            <a:ext cx="80502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42651" y="2573350"/>
            <a:ext cx="21146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071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7373"/>
            <a:ext cx="3312368" cy="2571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34" y="4014817"/>
            <a:ext cx="3563052" cy="27089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73490" y="759830"/>
            <a:ext cx="91242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09154" y="5013176"/>
            <a:ext cx="57419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42651" y="2573350"/>
            <a:ext cx="21146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7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7373"/>
            <a:ext cx="3312368" cy="2571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34" y="4014817"/>
            <a:ext cx="3563052" cy="27089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78912" y="759830"/>
            <a:ext cx="110158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40037" y="5013176"/>
            <a:ext cx="91242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42651" y="2573350"/>
            <a:ext cx="21146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7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7373"/>
            <a:ext cx="3312368" cy="2571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34" y="4014817"/>
            <a:ext cx="3563052" cy="27089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03384" y="759830"/>
            <a:ext cx="145264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au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15658" y="5013176"/>
            <a:ext cx="176118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ow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42651" y="2573350"/>
            <a:ext cx="21146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7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7373"/>
            <a:ext cx="3312368" cy="2571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34" y="4014817"/>
            <a:ext cx="3563052" cy="27089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80276" y="759830"/>
            <a:ext cx="49885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12172" y="5013176"/>
            <a:ext cx="76816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42651" y="2573350"/>
            <a:ext cx="21146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7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7373"/>
            <a:ext cx="3312368" cy="2571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34" y="4014817"/>
            <a:ext cx="3563052" cy="27089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92914" y="759830"/>
            <a:ext cx="67358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45459" y="5013176"/>
            <a:ext cx="110158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ts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42651" y="2573350"/>
            <a:ext cx="21146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7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Building Blocks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547664" y="4581128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7" name="Rectangle 6"/>
          <p:cNvSpPr/>
          <p:nvPr/>
        </p:nvSpPr>
        <p:spPr>
          <a:xfrm>
            <a:off x="3923928" y="4581128"/>
            <a:ext cx="2088232" cy="1800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Ability to </a:t>
            </a:r>
            <a:r>
              <a:rPr lang="en-GB" sz="2400" dirty="0"/>
              <a:t>S</a:t>
            </a:r>
            <a:r>
              <a:rPr lang="en-GB" sz="2400" dirty="0" smtClean="0"/>
              <a:t>pot Patterns</a:t>
            </a:r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6300192" y="4581128"/>
            <a:ext cx="2088232" cy="1800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Confidence</a:t>
            </a:r>
          </a:p>
          <a:p>
            <a:pPr algn="ctr"/>
            <a:r>
              <a:rPr lang="en-GB" sz="2800" dirty="0" smtClean="0"/>
              <a:t>Motivation</a:t>
            </a:r>
            <a:endParaRPr lang="en-GB" sz="2800" dirty="0"/>
          </a:p>
        </p:txBody>
      </p:sp>
      <p:sp>
        <p:nvSpPr>
          <p:cNvPr id="9" name="Rectangle 8"/>
          <p:cNvSpPr/>
          <p:nvPr/>
        </p:nvSpPr>
        <p:spPr>
          <a:xfrm>
            <a:off x="2843808" y="2564904"/>
            <a:ext cx="1944216" cy="18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Sentences</a:t>
            </a:r>
            <a:endParaRPr lang="en-GB" sz="2800" dirty="0"/>
          </a:p>
        </p:txBody>
      </p:sp>
      <p:sp>
        <p:nvSpPr>
          <p:cNvPr id="10" name="Rectangle 9"/>
          <p:cNvSpPr/>
          <p:nvPr/>
        </p:nvSpPr>
        <p:spPr>
          <a:xfrm>
            <a:off x="5220072" y="2564904"/>
            <a:ext cx="1944216" cy="1800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Connectives</a:t>
            </a:r>
            <a:endParaRPr lang="en-GB" sz="2800" dirty="0"/>
          </a:p>
        </p:txBody>
      </p:sp>
      <p:sp>
        <p:nvSpPr>
          <p:cNvPr id="11" name="Rectangle 10"/>
          <p:cNvSpPr/>
          <p:nvPr/>
        </p:nvSpPr>
        <p:spPr>
          <a:xfrm>
            <a:off x="4211960" y="476672"/>
            <a:ext cx="1944216" cy="1800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Conversations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Simple Writing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New Sentences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Understanding of short text</a:t>
            </a:r>
          </a:p>
          <a:p>
            <a:pPr algn="ctr">
              <a:buFont typeface="Arial" pitchFamily="34" charset="0"/>
              <a:buChar char="•"/>
            </a:pP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7373"/>
            <a:ext cx="3312368" cy="2571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34" y="4014817"/>
            <a:ext cx="3563052" cy="27089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95932" y="759830"/>
            <a:ext cx="86754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ß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22028" y="5013176"/>
            <a:ext cx="134844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SS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42651" y="2573350"/>
            <a:ext cx="21146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7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7373"/>
            <a:ext cx="3312368" cy="2571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34" y="4014817"/>
            <a:ext cx="3563052" cy="27089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33602" y="759830"/>
            <a:ext cx="7922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ä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63519" y="5013176"/>
            <a:ext cx="146546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eh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42651" y="2573350"/>
            <a:ext cx="21146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7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7373"/>
            <a:ext cx="3312368" cy="2571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34" y="4014817"/>
            <a:ext cx="3563052" cy="27089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06351" y="759830"/>
            <a:ext cx="84670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ö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33301" y="5013176"/>
            <a:ext cx="212590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euh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42651" y="2573350"/>
            <a:ext cx="21146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7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7373"/>
            <a:ext cx="3312368" cy="2571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34" y="4014817"/>
            <a:ext cx="3563052" cy="27089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07153" y="759830"/>
            <a:ext cx="84510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ü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43482" y="5013176"/>
            <a:ext cx="15055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uu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42651" y="2573350"/>
            <a:ext cx="21146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7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7373"/>
            <a:ext cx="3312368" cy="2571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934" y="4014817"/>
            <a:ext cx="3563052" cy="27089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05413" y="759830"/>
            <a:ext cx="184858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OO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87939" y="5013176"/>
            <a:ext cx="101662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</a:t>
            </a:r>
            <a:endParaRPr 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42651" y="2573350"/>
            <a:ext cx="211468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BUT</a:t>
            </a:r>
            <a:endParaRPr lang="en-US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7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9512" y="260648"/>
            <a:ext cx="2088232" cy="1800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Ability to </a:t>
            </a:r>
            <a:r>
              <a:rPr lang="en-GB" sz="2400" dirty="0"/>
              <a:t>S</a:t>
            </a:r>
            <a:r>
              <a:rPr lang="en-GB" sz="2400" dirty="0" smtClean="0"/>
              <a:t>pot Patterns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303281" y="1340768"/>
            <a:ext cx="698498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Phonetic patterns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Learn some basic rhymes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Flash cards and repetition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Highlighters- presentations/ worksheets</a:t>
            </a:r>
          </a:p>
          <a:p>
            <a:r>
              <a:rPr lang="en-GB" sz="3200" dirty="0" smtClean="0"/>
              <a:t>                          displays/ book work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Display a phonetic table in classroom.</a:t>
            </a:r>
          </a:p>
          <a:p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4213552253"/>
              </p:ext>
            </p:extLst>
          </p:nvPr>
        </p:nvGraphicFramePr>
        <p:xfrm>
          <a:off x="2123728" y="15766"/>
          <a:ext cx="4104456" cy="68857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2228"/>
                <a:gridCol w="2052228"/>
              </a:tblGrid>
              <a:tr h="765085">
                <a:tc>
                  <a:txBody>
                    <a:bodyPr/>
                    <a:lstStyle/>
                    <a:p>
                      <a:r>
                        <a:rPr lang="en-GB" sz="3200" b="1" i="1" dirty="0" smtClean="0"/>
                        <a:t>eau</a:t>
                      </a:r>
                      <a:endParaRPr lang="en-GB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b="1" i="1" dirty="0" smtClean="0"/>
                        <a:t>o</a:t>
                      </a:r>
                      <a:endParaRPr lang="en-GB" sz="3200" b="1" i="1" dirty="0"/>
                    </a:p>
                  </a:txBody>
                  <a:tcPr/>
                </a:tc>
              </a:tr>
              <a:tr h="765085">
                <a:tc>
                  <a:txBody>
                    <a:bodyPr/>
                    <a:lstStyle/>
                    <a:p>
                      <a:r>
                        <a:rPr lang="en-GB" sz="3200" b="1" i="1" dirty="0" smtClean="0"/>
                        <a:t>s.</a:t>
                      </a:r>
                      <a:endParaRPr lang="en-GB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b="1" i="1" dirty="0" smtClean="0"/>
                        <a:t>---------</a:t>
                      </a:r>
                      <a:endParaRPr lang="en-GB" sz="3200" b="1" i="1" dirty="0"/>
                    </a:p>
                  </a:txBody>
                  <a:tcPr/>
                </a:tc>
              </a:tr>
              <a:tr h="765085">
                <a:tc>
                  <a:txBody>
                    <a:bodyPr/>
                    <a:lstStyle/>
                    <a:p>
                      <a:r>
                        <a:rPr lang="en-GB" sz="3200" b="1" i="1" dirty="0" smtClean="0"/>
                        <a:t>é</a:t>
                      </a:r>
                      <a:endParaRPr lang="en-GB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b="1" i="1" dirty="0" smtClean="0"/>
                        <a:t>ay</a:t>
                      </a:r>
                      <a:endParaRPr lang="en-GB" sz="3200" b="1" i="1" dirty="0"/>
                    </a:p>
                  </a:txBody>
                  <a:tcPr/>
                </a:tc>
              </a:tr>
              <a:tr h="765085">
                <a:tc>
                  <a:txBody>
                    <a:bodyPr/>
                    <a:lstStyle/>
                    <a:p>
                      <a:r>
                        <a:rPr lang="en-GB" sz="3200" b="1" i="1" dirty="0" err="1" smtClean="0"/>
                        <a:t>i</a:t>
                      </a:r>
                      <a:endParaRPr lang="en-GB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b="1" i="1" dirty="0" err="1" smtClean="0"/>
                        <a:t>ee</a:t>
                      </a:r>
                      <a:endParaRPr lang="en-GB" sz="3200" b="1" i="1" dirty="0"/>
                    </a:p>
                  </a:txBody>
                  <a:tcPr/>
                </a:tc>
              </a:tr>
              <a:tr h="765085">
                <a:tc>
                  <a:txBody>
                    <a:bodyPr/>
                    <a:lstStyle/>
                    <a:p>
                      <a:r>
                        <a:rPr lang="en-GB" sz="3200" b="1" i="1" dirty="0" err="1" smtClean="0"/>
                        <a:t>eu</a:t>
                      </a:r>
                      <a:endParaRPr lang="en-GB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b="1" i="1" dirty="0" err="1" smtClean="0"/>
                        <a:t>euh</a:t>
                      </a:r>
                      <a:endParaRPr lang="en-GB" sz="3200" b="1" i="1" dirty="0"/>
                    </a:p>
                  </a:txBody>
                  <a:tcPr/>
                </a:tc>
              </a:tr>
              <a:tr h="765085">
                <a:tc>
                  <a:txBody>
                    <a:bodyPr/>
                    <a:lstStyle/>
                    <a:p>
                      <a:r>
                        <a:rPr lang="en-GB" sz="3200" b="1" i="1" dirty="0" err="1" smtClean="0"/>
                        <a:t>ble</a:t>
                      </a:r>
                      <a:endParaRPr lang="en-GB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b="1" i="1" dirty="0" err="1" smtClean="0"/>
                        <a:t>bleuh</a:t>
                      </a:r>
                      <a:endParaRPr lang="en-GB" sz="3200" b="1" i="1" dirty="0"/>
                    </a:p>
                  </a:txBody>
                  <a:tcPr/>
                </a:tc>
              </a:tr>
              <a:tr h="765085">
                <a:tc>
                  <a:txBody>
                    <a:bodyPr/>
                    <a:lstStyle/>
                    <a:p>
                      <a:r>
                        <a:rPr lang="en-GB" sz="3200" b="1" i="1" dirty="0" smtClean="0"/>
                        <a:t>ant</a:t>
                      </a:r>
                      <a:endParaRPr lang="en-GB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b="1" i="1" dirty="0" err="1" smtClean="0"/>
                        <a:t>añ</a:t>
                      </a:r>
                      <a:endParaRPr lang="en-GB" sz="3200" b="1" i="1" dirty="0"/>
                    </a:p>
                  </a:txBody>
                  <a:tcPr/>
                </a:tc>
              </a:tr>
              <a:tr h="765085">
                <a:tc>
                  <a:txBody>
                    <a:bodyPr/>
                    <a:lstStyle/>
                    <a:p>
                      <a:r>
                        <a:rPr lang="en-GB" sz="3200" b="1" i="1" dirty="0" smtClean="0"/>
                        <a:t>t.</a:t>
                      </a:r>
                      <a:endParaRPr lang="en-GB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b="1" i="1" dirty="0" smtClean="0"/>
                        <a:t>-------</a:t>
                      </a:r>
                      <a:endParaRPr lang="en-GB" sz="3200" b="1" i="1" dirty="0"/>
                    </a:p>
                  </a:txBody>
                  <a:tcPr/>
                </a:tc>
              </a:tr>
              <a:tr h="765085">
                <a:tc>
                  <a:txBody>
                    <a:bodyPr/>
                    <a:lstStyle/>
                    <a:p>
                      <a:r>
                        <a:rPr lang="en-GB" sz="3200" b="1" i="1" smtClean="0"/>
                        <a:t>in</a:t>
                      </a:r>
                      <a:endParaRPr lang="en-GB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b="1" i="1" smtClean="0"/>
                        <a:t>añ</a:t>
                      </a:r>
                      <a:endParaRPr lang="en-GB" sz="3200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8276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9512" y="260648"/>
            <a:ext cx="2088232" cy="1800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Ability to </a:t>
            </a:r>
            <a:r>
              <a:rPr lang="en-GB" sz="2400" dirty="0"/>
              <a:t>S</a:t>
            </a:r>
            <a:r>
              <a:rPr lang="en-GB" sz="2400" dirty="0" smtClean="0"/>
              <a:t>pot Patterns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303281" y="1340768"/>
            <a:ext cx="6984989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Phonetic patterns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Learn some basic rhymes.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Flash cards and repetition.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Highlighters- presentations/ worksheets</a:t>
            </a:r>
          </a:p>
          <a:p>
            <a:r>
              <a:rPr lang="en-GB" sz="3200" dirty="0" smtClean="0"/>
              <a:t>                          displays/ book work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Display a phonetic table in classroom.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Dominoes- any words- sound patterns.</a:t>
            </a:r>
          </a:p>
          <a:p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Word Dominoes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3517" t="22266" r="21140" b="6860"/>
          <a:stretch>
            <a:fillRect/>
          </a:stretch>
        </p:blipFill>
        <p:spPr bwMode="auto">
          <a:xfrm>
            <a:off x="1187624" y="1484784"/>
            <a:ext cx="720080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9512" y="260648"/>
            <a:ext cx="2088232" cy="1800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Ability to </a:t>
            </a:r>
            <a:r>
              <a:rPr lang="en-GB" sz="2400" dirty="0"/>
              <a:t>S</a:t>
            </a:r>
            <a:r>
              <a:rPr lang="en-GB" sz="2400" dirty="0" smtClean="0"/>
              <a:t>pot Patterns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303281" y="1340768"/>
            <a:ext cx="698498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Phonetic patterns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Learn some basic rhymes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Flash cards and repetition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Highlighters- presentations/ worksheets</a:t>
            </a:r>
          </a:p>
          <a:p>
            <a:r>
              <a:rPr lang="en-GB" sz="3200" dirty="0" smtClean="0"/>
              <a:t>                          displays/ book work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Display a phonetic table in classroom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Dominoes- any words- sound patterns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Anything that already works for English</a:t>
            </a:r>
          </a:p>
          <a:p>
            <a:pPr>
              <a:buFont typeface="Arial" pitchFamily="34" charset="0"/>
              <a:buChar char="•"/>
            </a:pP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188640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188640"/>
            <a:ext cx="3839128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Use of flash cards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Gestures and mimes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Simon </a:t>
            </a:r>
            <a:r>
              <a:rPr lang="en-GB" sz="3200" dirty="0"/>
              <a:t>s</a:t>
            </a:r>
            <a:r>
              <a:rPr lang="en-GB" sz="3200" dirty="0" smtClean="0"/>
              <a:t>ays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Find the treasure</a:t>
            </a:r>
          </a:p>
          <a:p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Building Blocks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547664" y="4581128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7" name="Rectangle 6"/>
          <p:cNvSpPr/>
          <p:nvPr/>
        </p:nvSpPr>
        <p:spPr>
          <a:xfrm>
            <a:off x="3923928" y="4581128"/>
            <a:ext cx="2088232" cy="1800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Ability to </a:t>
            </a:r>
            <a:r>
              <a:rPr lang="en-GB" sz="2400" dirty="0"/>
              <a:t>S</a:t>
            </a:r>
            <a:r>
              <a:rPr lang="en-GB" sz="2400" dirty="0" smtClean="0"/>
              <a:t>pot Patterns</a:t>
            </a:r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6300192" y="4581128"/>
            <a:ext cx="2088232" cy="1800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Confidence</a:t>
            </a:r>
          </a:p>
          <a:p>
            <a:pPr algn="ctr"/>
            <a:r>
              <a:rPr lang="en-GB" sz="2800" dirty="0" smtClean="0"/>
              <a:t>Motivation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620688"/>
            <a:ext cx="2088232" cy="1800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Confidence</a:t>
            </a:r>
          </a:p>
          <a:p>
            <a:pPr algn="ctr"/>
            <a:r>
              <a:rPr lang="en-GB" sz="2800" dirty="0" smtClean="0"/>
              <a:t>Motivation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1340768"/>
            <a:ext cx="6075446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800" dirty="0" smtClean="0"/>
              <a:t>Whole school ethos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Languages everywhere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Language days/ events/ afternoon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Films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Reward systems/ post cards sent home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In class praise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Confident teachers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Fun engaging activities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Positivity towards MFL</a:t>
            </a:r>
          </a:p>
          <a:p>
            <a:pPr>
              <a:buFont typeface="Arial" pitchFamily="34" charset="0"/>
              <a:buChar char="•"/>
            </a:pPr>
            <a:endParaRPr lang="en-GB" sz="2800" dirty="0" smtClean="0"/>
          </a:p>
          <a:p>
            <a:pPr>
              <a:buFont typeface="Arial" pitchFamily="34" charset="0"/>
              <a:buChar char="•"/>
            </a:pP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Building Blocks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547664" y="4581128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7" name="Rectangle 6"/>
          <p:cNvSpPr/>
          <p:nvPr/>
        </p:nvSpPr>
        <p:spPr>
          <a:xfrm>
            <a:off x="3923928" y="4581128"/>
            <a:ext cx="2088232" cy="1800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Ability to </a:t>
            </a:r>
            <a:r>
              <a:rPr lang="en-GB" sz="2400" dirty="0"/>
              <a:t>S</a:t>
            </a:r>
            <a:r>
              <a:rPr lang="en-GB" sz="2400" dirty="0" smtClean="0"/>
              <a:t>pot Patterns</a:t>
            </a:r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6300192" y="4581128"/>
            <a:ext cx="2088232" cy="1800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Confidence</a:t>
            </a:r>
          </a:p>
          <a:p>
            <a:pPr algn="ctr"/>
            <a:r>
              <a:rPr lang="en-GB" sz="2800" dirty="0" smtClean="0"/>
              <a:t>Motivation</a:t>
            </a:r>
            <a:endParaRPr lang="en-GB" sz="2800" dirty="0"/>
          </a:p>
        </p:txBody>
      </p:sp>
      <p:sp>
        <p:nvSpPr>
          <p:cNvPr id="9" name="Rectangle 8"/>
          <p:cNvSpPr/>
          <p:nvPr/>
        </p:nvSpPr>
        <p:spPr>
          <a:xfrm>
            <a:off x="2843808" y="2564904"/>
            <a:ext cx="1944216" cy="18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Sentences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3528" y="260648"/>
            <a:ext cx="1944216" cy="18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Sentences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692696"/>
            <a:ext cx="24013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/>
              <a:t>Battleships</a:t>
            </a:r>
          </a:p>
          <a:p>
            <a:endParaRPr lang="en-GB" sz="3600" dirty="0" smtClean="0"/>
          </a:p>
          <a:p>
            <a:pPr>
              <a:buFont typeface="Arial" pitchFamily="34" charset="0"/>
              <a:buChar char="•"/>
            </a:pPr>
            <a:endParaRPr lang="en-GB" sz="3600" dirty="0" smtClean="0"/>
          </a:p>
          <a:p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43256492"/>
              </p:ext>
            </p:extLst>
          </p:nvPr>
        </p:nvGraphicFramePr>
        <p:xfrm>
          <a:off x="179388" y="260350"/>
          <a:ext cx="8713787" cy="3105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9901"/>
                <a:gridCol w="1329890"/>
                <a:gridCol w="1609867"/>
                <a:gridCol w="1679861"/>
                <a:gridCol w="1319397"/>
                <a:gridCol w="1584871"/>
              </a:tblGrid>
              <a:tr h="864394">
                <a:tc>
                  <a:txBody>
                    <a:bodyPr/>
                    <a:lstStyle/>
                    <a:p>
                      <a:r>
                        <a:rPr lang="fr-FR" sz="4400" dirty="0" smtClean="0"/>
                        <a:t>4</a:t>
                      </a:r>
                      <a:endParaRPr lang="fr-FR" sz="4400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1449" marR="91449" marT="45711" marB="45711"/>
                </a:tc>
              </a:tr>
              <a:tr h="746931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Ich </a:t>
                      </a:r>
                      <a:r>
                        <a:rPr lang="fr-FR" sz="1800" dirty="0" err="1" smtClean="0"/>
                        <a:t>mag</a:t>
                      </a:r>
                      <a:endParaRPr lang="fr-FR" sz="1800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000" b="1" dirty="0" smtClean="0"/>
                        <a:t>x</a:t>
                      </a:r>
                      <a:endParaRPr lang="fr-FR" sz="4000" b="1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fr-FR" sz="4000" b="1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fr-FR" sz="4000" b="1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fr-FR" sz="4000" b="1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fr-FR" sz="4000" b="1"/>
                    </a:p>
                  </a:txBody>
                  <a:tcPr marL="91449" marR="91449" marT="45711" marB="45711"/>
                </a:tc>
              </a:tr>
              <a:tr h="746931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Ich </a:t>
                      </a:r>
                      <a:r>
                        <a:rPr lang="fr-FR" sz="1800" dirty="0" err="1" smtClean="0"/>
                        <a:t>liebe</a:t>
                      </a:r>
                      <a:endParaRPr lang="fr-FR" sz="1800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fr-FR" sz="4000" b="1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000" b="1" dirty="0" smtClean="0"/>
                        <a:t>X</a:t>
                      </a:r>
                      <a:endParaRPr lang="fr-FR" sz="4000" b="1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000" b="1" dirty="0" smtClean="0"/>
                        <a:t>X</a:t>
                      </a:r>
                      <a:endParaRPr lang="fr-FR" sz="4000" b="1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fr-FR" sz="4000" b="1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000" b="1" dirty="0" smtClean="0"/>
                        <a:t>x</a:t>
                      </a:r>
                      <a:endParaRPr lang="fr-FR" sz="4000" b="1" dirty="0"/>
                    </a:p>
                  </a:txBody>
                  <a:tcPr marL="91449" marR="91449" marT="45711" marB="45711"/>
                </a:tc>
              </a:tr>
              <a:tr h="746931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Ich</a:t>
                      </a:r>
                      <a:r>
                        <a:rPr lang="fr-FR" sz="1800" baseline="0" dirty="0" smtClean="0"/>
                        <a:t> </a:t>
                      </a:r>
                      <a:r>
                        <a:rPr lang="fr-FR" sz="1800" baseline="0" dirty="0" err="1" smtClean="0"/>
                        <a:t>hasse</a:t>
                      </a:r>
                      <a:endParaRPr lang="fr-FR" sz="1800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fr-FR" sz="4000" b="1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fr-FR" sz="4000" b="1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fr-FR" sz="4000" b="1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fr-FR" sz="4000" b="1" dirty="0"/>
                    </a:p>
                  </a:txBody>
                  <a:tcPr marL="91449" marR="91449" marT="45711" marB="45711"/>
                </a:tc>
                <a:tc>
                  <a:txBody>
                    <a:bodyPr/>
                    <a:lstStyle/>
                    <a:p>
                      <a:pPr algn="ctr"/>
                      <a:endParaRPr lang="fr-FR" sz="4000" b="1" dirty="0"/>
                    </a:p>
                  </a:txBody>
                  <a:tcPr marL="91449" marR="91449" marT="45711" marB="45711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554163" y="1214293"/>
            <a:ext cx="1008062" cy="574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3019425" y="1158875"/>
            <a:ext cx="1008063" cy="57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4664075" y="1158875"/>
            <a:ext cx="1008063" cy="57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6138863" y="1180451"/>
            <a:ext cx="1008062" cy="57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7596188" y="1158875"/>
            <a:ext cx="1008062" cy="57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971800" y="1962368"/>
            <a:ext cx="1008063" cy="576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554163" y="1993179"/>
            <a:ext cx="1008063" cy="57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784452" y="1916833"/>
            <a:ext cx="1008063" cy="540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6138863" y="1871663"/>
            <a:ext cx="1008062" cy="576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585075" y="1898650"/>
            <a:ext cx="1008063" cy="57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3019425" y="2695575"/>
            <a:ext cx="1008063" cy="57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546225" y="2660650"/>
            <a:ext cx="1008063" cy="57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4664075" y="2798097"/>
            <a:ext cx="1008062" cy="576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6178550" y="2798097"/>
            <a:ext cx="968375" cy="4302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7596188" y="2641600"/>
            <a:ext cx="1008062" cy="57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260648"/>
            <a:ext cx="1181719" cy="78353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260648"/>
            <a:ext cx="954249" cy="86897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88640"/>
            <a:ext cx="855455" cy="83661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260648"/>
            <a:ext cx="721207" cy="90872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4328" y="0"/>
            <a:ext cx="1080120" cy="1064541"/>
          </a:xfrm>
          <a:prstGeom prst="rect">
            <a:avLst/>
          </a:prstGeom>
        </p:spPr>
      </p:pic>
      <p:sp>
        <p:nvSpPr>
          <p:cNvPr id="28" name="Heart 27"/>
          <p:cNvSpPr/>
          <p:nvPr/>
        </p:nvSpPr>
        <p:spPr>
          <a:xfrm>
            <a:off x="611560" y="1484784"/>
            <a:ext cx="288032" cy="288032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Heart 28"/>
          <p:cNvSpPr/>
          <p:nvPr/>
        </p:nvSpPr>
        <p:spPr>
          <a:xfrm>
            <a:off x="971600" y="2132856"/>
            <a:ext cx="288032" cy="288032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Heart 29"/>
          <p:cNvSpPr/>
          <p:nvPr/>
        </p:nvSpPr>
        <p:spPr>
          <a:xfrm>
            <a:off x="611560" y="2204864"/>
            <a:ext cx="288032" cy="288032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Heart 30"/>
          <p:cNvSpPr/>
          <p:nvPr/>
        </p:nvSpPr>
        <p:spPr>
          <a:xfrm>
            <a:off x="899592" y="2924944"/>
            <a:ext cx="288032" cy="288032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827584" y="2780928"/>
            <a:ext cx="4203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x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xmlns="" val="163606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3528" y="260648"/>
            <a:ext cx="1944216" cy="18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Sentences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692696"/>
            <a:ext cx="240136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/>
              <a:t>Battleships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Squares</a:t>
            </a:r>
          </a:p>
          <a:p>
            <a:endParaRPr lang="en-GB" sz="3600" dirty="0" smtClean="0"/>
          </a:p>
          <a:p>
            <a:pPr>
              <a:buFont typeface="Arial" pitchFamily="34" charset="0"/>
              <a:buChar char="•"/>
            </a:pPr>
            <a:endParaRPr lang="en-GB" sz="3600" dirty="0" smtClean="0"/>
          </a:p>
          <a:p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8"/>
            <a:ext cx="7920880" cy="5546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000" b="1" dirty="0" smtClean="0"/>
              <a:t>.	.	.	.	.	.	.	.	.</a:t>
            </a:r>
          </a:p>
          <a:p>
            <a:pPr>
              <a:lnSpc>
                <a:spcPct val="200000"/>
              </a:lnSpc>
            </a:pPr>
            <a:r>
              <a:rPr lang="en-GB" sz="2000" b="1" dirty="0" smtClean="0"/>
              <a:t>.	.	.	.	.	.	.	.	.</a:t>
            </a:r>
          </a:p>
          <a:p>
            <a:pPr>
              <a:lnSpc>
                <a:spcPct val="200000"/>
              </a:lnSpc>
            </a:pPr>
            <a:r>
              <a:rPr lang="en-GB" sz="2000" b="1" dirty="0" smtClean="0"/>
              <a:t>.	.	.	.	.	.	.	.	.</a:t>
            </a:r>
          </a:p>
          <a:p>
            <a:pPr>
              <a:lnSpc>
                <a:spcPct val="200000"/>
              </a:lnSpc>
            </a:pPr>
            <a:r>
              <a:rPr lang="en-GB" sz="2000" b="1" dirty="0" smtClean="0"/>
              <a:t>.	.	.	.	.	.	.	.	.</a:t>
            </a:r>
          </a:p>
          <a:p>
            <a:pPr>
              <a:lnSpc>
                <a:spcPct val="200000"/>
              </a:lnSpc>
            </a:pPr>
            <a:r>
              <a:rPr lang="en-GB" sz="2000" b="1" dirty="0" smtClean="0"/>
              <a:t>.	.	.	.	.	.	.	.	.</a:t>
            </a:r>
          </a:p>
          <a:p>
            <a:pPr>
              <a:lnSpc>
                <a:spcPct val="200000"/>
              </a:lnSpc>
            </a:pPr>
            <a:r>
              <a:rPr lang="en-GB" sz="2000" b="1" dirty="0" smtClean="0"/>
              <a:t>.	.	.	.	.	.	.	.	.</a:t>
            </a:r>
          </a:p>
          <a:p>
            <a:pPr>
              <a:lnSpc>
                <a:spcPct val="200000"/>
              </a:lnSpc>
            </a:pPr>
            <a:r>
              <a:rPr lang="en-GB" sz="2000" b="1" dirty="0" smtClean="0"/>
              <a:t>.	.	.	.	.	.	.	.	.</a:t>
            </a:r>
          </a:p>
          <a:p>
            <a:pPr>
              <a:lnSpc>
                <a:spcPct val="200000"/>
              </a:lnSpc>
            </a:pPr>
            <a:r>
              <a:rPr lang="en-GB" sz="2000" b="1" dirty="0" smtClean="0"/>
              <a:t>.	.	.	.	.	.	.	.	.</a:t>
            </a:r>
          </a:p>
          <a:p>
            <a:pPr>
              <a:lnSpc>
                <a:spcPct val="200000"/>
              </a:lnSpc>
            </a:pPr>
            <a:r>
              <a:rPr lang="en-GB" sz="2000" b="1" dirty="0" smtClean="0"/>
              <a:t>.	.	.	.	.	.	.	.	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3528" y="260648"/>
            <a:ext cx="1944216" cy="18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Sentences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692696"/>
            <a:ext cx="263514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/>
              <a:t>Battleships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Squares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Mastermind</a:t>
            </a:r>
          </a:p>
          <a:p>
            <a:endParaRPr lang="en-GB" sz="3600" dirty="0" smtClean="0"/>
          </a:p>
          <a:p>
            <a:pPr>
              <a:buFont typeface="Arial" pitchFamily="34" charset="0"/>
              <a:buChar char="•"/>
            </a:pPr>
            <a:endParaRPr lang="en-GB" sz="3600" dirty="0" smtClean="0"/>
          </a:p>
          <a:p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980728"/>
            <a:ext cx="2664296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I love</a:t>
            </a:r>
          </a:p>
          <a:p>
            <a:pPr algn="ctr"/>
            <a:r>
              <a:rPr lang="en-GB" sz="3600" dirty="0" smtClean="0"/>
              <a:t>He loves</a:t>
            </a:r>
          </a:p>
          <a:p>
            <a:pPr algn="ctr"/>
            <a:r>
              <a:rPr lang="en-GB" sz="3600" dirty="0" smtClean="0"/>
              <a:t>We love</a:t>
            </a:r>
          </a:p>
        </p:txBody>
      </p:sp>
      <p:sp>
        <p:nvSpPr>
          <p:cNvPr id="4" name="Rectangle 3"/>
          <p:cNvSpPr/>
          <p:nvPr/>
        </p:nvSpPr>
        <p:spPr>
          <a:xfrm>
            <a:off x="2987824" y="2780928"/>
            <a:ext cx="2952328" cy="18002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cats and</a:t>
            </a:r>
          </a:p>
          <a:p>
            <a:pPr algn="ctr"/>
            <a:r>
              <a:rPr lang="en-GB" sz="3600" dirty="0" smtClean="0"/>
              <a:t>chocolate and</a:t>
            </a:r>
          </a:p>
          <a:p>
            <a:pPr algn="ctr"/>
            <a:r>
              <a:rPr lang="en-GB" sz="3600" dirty="0" smtClean="0"/>
              <a:t>rugby and</a:t>
            </a:r>
          </a:p>
        </p:txBody>
      </p:sp>
      <p:sp>
        <p:nvSpPr>
          <p:cNvPr id="5" name="Rectangle 4"/>
          <p:cNvSpPr/>
          <p:nvPr/>
        </p:nvSpPr>
        <p:spPr>
          <a:xfrm>
            <a:off x="5940152" y="4653136"/>
            <a:ext cx="2664296" cy="1800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sweets.</a:t>
            </a:r>
          </a:p>
          <a:p>
            <a:pPr algn="ctr"/>
            <a:r>
              <a:rPr lang="en-GB" sz="3600" dirty="0" smtClean="0"/>
              <a:t>dogs.</a:t>
            </a:r>
          </a:p>
          <a:p>
            <a:pPr algn="ctr"/>
            <a:r>
              <a:rPr lang="en-GB" sz="3600" dirty="0" smtClean="0"/>
              <a:t>school.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3528" y="260648"/>
            <a:ext cx="1944216" cy="18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Sentences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692696"/>
            <a:ext cx="368883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/>
              <a:t>Battleships.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Squares.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Mastermind.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 Mimes and signs.</a:t>
            </a:r>
          </a:p>
          <a:p>
            <a:endParaRPr lang="en-GB" sz="3600" dirty="0" smtClean="0"/>
          </a:p>
          <a:p>
            <a:pPr>
              <a:buFont typeface="Arial" pitchFamily="34" charset="0"/>
              <a:buChar char="•"/>
            </a:pPr>
            <a:endParaRPr lang="en-GB" sz="3600" dirty="0" smtClean="0"/>
          </a:p>
          <a:p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6022778" y="1300118"/>
            <a:ext cx="284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x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7077840" y="3676382"/>
            <a:ext cx="284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x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3109325" y="2988536"/>
            <a:ext cx="284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x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476672"/>
            <a:ext cx="7794121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 smtClean="0"/>
              <a:t>                                  x                  </a:t>
            </a:r>
            <a:r>
              <a:rPr lang="fr-FR" sz="4000" dirty="0" err="1" smtClean="0"/>
              <a:t>x</a:t>
            </a:r>
            <a:r>
              <a:rPr lang="fr-FR" sz="4000" dirty="0" smtClean="0"/>
              <a:t>    </a:t>
            </a:r>
          </a:p>
          <a:p>
            <a:r>
              <a:rPr lang="fr-FR" sz="4000" dirty="0" smtClean="0"/>
              <a:t>		x						</a:t>
            </a:r>
          </a:p>
          <a:p>
            <a:endParaRPr lang="fr-FR" sz="4000" dirty="0"/>
          </a:p>
          <a:p>
            <a:endParaRPr lang="fr-FR" sz="4000" dirty="0" smtClean="0"/>
          </a:p>
          <a:p>
            <a:r>
              <a:rPr lang="fr-FR" sz="4000" dirty="0" smtClean="0"/>
              <a:t>X					x			x</a:t>
            </a:r>
          </a:p>
          <a:p>
            <a:endParaRPr lang="fr-FR" sz="4000" dirty="0"/>
          </a:p>
          <a:p>
            <a:r>
              <a:rPr lang="fr-FR" sz="4000" dirty="0" smtClean="0"/>
              <a:t>                x</a:t>
            </a:r>
          </a:p>
          <a:p>
            <a:endParaRPr lang="fr-FR" sz="4000" dirty="0"/>
          </a:p>
          <a:p>
            <a:endParaRPr lang="fr-FR" sz="4000" dirty="0" smtClean="0"/>
          </a:p>
          <a:p>
            <a:r>
              <a:rPr lang="fr-FR" sz="4000" dirty="0"/>
              <a:t> </a:t>
            </a:r>
            <a:r>
              <a:rPr lang="fr-FR" sz="4000" dirty="0" smtClean="0"/>
              <a:t>       x                    </a:t>
            </a:r>
            <a:endParaRPr lang="fr-FR" sz="4000" dirty="0"/>
          </a:p>
        </p:txBody>
      </p:sp>
      <p:sp>
        <p:nvSpPr>
          <p:cNvPr id="6" name="Rectangle 5"/>
          <p:cNvSpPr/>
          <p:nvPr/>
        </p:nvSpPr>
        <p:spPr>
          <a:xfrm>
            <a:off x="745157" y="1916831"/>
            <a:ext cx="1306563" cy="111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err="1" smtClean="0"/>
              <a:t>yellow</a:t>
            </a:r>
            <a:endParaRPr lang="fr-FR" sz="2800" b="1" dirty="0"/>
          </a:p>
        </p:txBody>
      </p:sp>
      <p:sp>
        <p:nvSpPr>
          <p:cNvPr id="7" name="Rectangle 6"/>
          <p:cNvSpPr/>
          <p:nvPr/>
        </p:nvSpPr>
        <p:spPr>
          <a:xfrm>
            <a:off x="2257718" y="872716"/>
            <a:ext cx="1440160" cy="122413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err="1" smtClean="0"/>
              <a:t>red</a:t>
            </a:r>
            <a:endParaRPr lang="fr-FR" sz="2800" b="1" dirty="0"/>
          </a:p>
        </p:txBody>
      </p:sp>
      <p:sp>
        <p:nvSpPr>
          <p:cNvPr id="8" name="Rectangle 7"/>
          <p:cNvSpPr/>
          <p:nvPr/>
        </p:nvSpPr>
        <p:spPr>
          <a:xfrm>
            <a:off x="4004564" y="576064"/>
            <a:ext cx="1440160" cy="12241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 </a:t>
            </a:r>
            <a:r>
              <a:rPr lang="fr-FR" sz="2800" b="1" dirty="0" err="1" smtClean="0"/>
              <a:t>blue</a:t>
            </a:r>
            <a:endParaRPr lang="fr-F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548585" y="3116828"/>
            <a:ext cx="1833304" cy="12241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green</a:t>
            </a:r>
            <a:endParaRPr lang="fr-FR" sz="2000" b="1" dirty="0"/>
          </a:p>
        </p:txBody>
      </p:sp>
      <p:sp>
        <p:nvSpPr>
          <p:cNvPr id="10" name="Rectangle 9"/>
          <p:cNvSpPr/>
          <p:nvPr/>
        </p:nvSpPr>
        <p:spPr>
          <a:xfrm>
            <a:off x="4724644" y="2636912"/>
            <a:ext cx="1440160" cy="12241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 smtClean="0"/>
              <a:t>tall</a:t>
            </a:r>
            <a:endParaRPr lang="fr-FR" sz="2400" b="1" dirty="0"/>
          </a:p>
        </p:txBody>
      </p:sp>
      <p:sp>
        <p:nvSpPr>
          <p:cNvPr id="11" name="Rectangle 10"/>
          <p:cNvSpPr/>
          <p:nvPr/>
        </p:nvSpPr>
        <p:spPr>
          <a:xfrm>
            <a:off x="4283968" y="4117078"/>
            <a:ext cx="1440160" cy="12241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green</a:t>
            </a:r>
            <a:endParaRPr lang="fr-FR" sz="2000" b="1" dirty="0"/>
          </a:p>
        </p:txBody>
      </p:sp>
      <p:sp>
        <p:nvSpPr>
          <p:cNvPr id="12" name="Rectangle 11"/>
          <p:cNvSpPr/>
          <p:nvPr/>
        </p:nvSpPr>
        <p:spPr>
          <a:xfrm>
            <a:off x="5983614" y="476672"/>
            <a:ext cx="2007596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It </a:t>
            </a:r>
            <a:r>
              <a:rPr lang="fr-FR" sz="2800" b="1" dirty="0" err="1" smtClean="0"/>
              <a:t>is</a:t>
            </a:r>
            <a:r>
              <a:rPr lang="fr-FR" sz="2800" b="1" dirty="0" smtClean="0"/>
              <a:t>….</a:t>
            </a:r>
            <a:endParaRPr lang="fr-FR" sz="2800" b="1" dirty="0"/>
          </a:p>
        </p:txBody>
      </p:sp>
      <p:sp>
        <p:nvSpPr>
          <p:cNvPr id="13" name="Rectangle 12"/>
          <p:cNvSpPr/>
          <p:nvPr/>
        </p:nvSpPr>
        <p:spPr>
          <a:xfrm>
            <a:off x="3011732" y="2249252"/>
            <a:ext cx="171291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black</a:t>
            </a:r>
            <a:endParaRPr lang="fr-FR" sz="2800" b="1" dirty="0"/>
          </a:p>
        </p:txBody>
      </p:sp>
      <p:sp>
        <p:nvSpPr>
          <p:cNvPr id="14" name="Rectangle 13"/>
          <p:cNvSpPr/>
          <p:nvPr/>
        </p:nvSpPr>
        <p:spPr>
          <a:xfrm>
            <a:off x="6267332" y="1916832"/>
            <a:ext cx="190506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 smtClean="0"/>
              <a:t>small</a:t>
            </a:r>
            <a:endParaRPr lang="fr-FR" sz="2400" b="1" dirty="0"/>
          </a:p>
        </p:txBody>
      </p:sp>
      <p:sp>
        <p:nvSpPr>
          <p:cNvPr id="15" name="Rectangle 14"/>
          <p:cNvSpPr/>
          <p:nvPr/>
        </p:nvSpPr>
        <p:spPr>
          <a:xfrm>
            <a:off x="6987412" y="3186621"/>
            <a:ext cx="144016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err="1" smtClean="0"/>
              <a:t>big</a:t>
            </a:r>
            <a:endParaRPr lang="fr-FR" sz="2000" b="1" dirty="0"/>
          </a:p>
        </p:txBody>
      </p:sp>
      <p:sp>
        <p:nvSpPr>
          <p:cNvPr id="17" name="Rectangle 16"/>
          <p:cNvSpPr/>
          <p:nvPr/>
        </p:nvSpPr>
        <p:spPr>
          <a:xfrm>
            <a:off x="1056798" y="5522848"/>
            <a:ext cx="3412740" cy="122413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orange</a:t>
            </a:r>
            <a:endParaRPr lang="fr-FR" sz="2800" b="1" dirty="0"/>
          </a:p>
        </p:txBody>
      </p:sp>
      <p:sp>
        <p:nvSpPr>
          <p:cNvPr id="18" name="Rectangle 17"/>
          <p:cNvSpPr/>
          <p:nvPr/>
        </p:nvSpPr>
        <p:spPr>
          <a:xfrm>
            <a:off x="2531271" y="4005064"/>
            <a:ext cx="1440160" cy="122413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white</a:t>
            </a:r>
            <a:endParaRPr lang="fr-FR" sz="2000" b="1" dirty="0"/>
          </a:p>
        </p:txBody>
      </p:sp>
      <p:sp>
        <p:nvSpPr>
          <p:cNvPr id="20" name="Rectangle 19"/>
          <p:cNvSpPr/>
          <p:nvPr/>
        </p:nvSpPr>
        <p:spPr>
          <a:xfrm>
            <a:off x="5292080" y="5432696"/>
            <a:ext cx="169533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err="1" smtClean="0"/>
              <a:t>purple</a:t>
            </a:r>
            <a:endParaRPr lang="fr-FR" sz="2800" b="1" dirty="0"/>
          </a:p>
        </p:txBody>
      </p:sp>
      <p:sp>
        <p:nvSpPr>
          <p:cNvPr id="21" name="Rectangle 20"/>
          <p:cNvSpPr/>
          <p:nvPr/>
        </p:nvSpPr>
        <p:spPr>
          <a:xfrm>
            <a:off x="7168602" y="5432696"/>
            <a:ext cx="1854122" cy="12241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err="1" smtClean="0"/>
              <a:t>pink</a:t>
            </a:r>
            <a:endParaRPr lang="fr-FR" sz="2800" b="1" dirty="0"/>
          </a:p>
        </p:txBody>
      </p:sp>
      <p:sp>
        <p:nvSpPr>
          <p:cNvPr id="22" name="Rectangle 21"/>
          <p:cNvSpPr/>
          <p:nvPr/>
        </p:nvSpPr>
        <p:spPr>
          <a:xfrm>
            <a:off x="578456" y="441788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11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0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2051720" y="19504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Find the treasure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xmlns="" val="1166793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20" grpId="0" animBg="1"/>
      <p:bldP spid="21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1628800"/>
            <a:ext cx="304121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/>
              <a:t>Ich mag</a:t>
            </a:r>
          </a:p>
          <a:p>
            <a:r>
              <a:rPr lang="en-GB" sz="6000" dirty="0" smtClean="0"/>
              <a:t>Ich </a:t>
            </a:r>
            <a:r>
              <a:rPr lang="en-GB" sz="6000" dirty="0" err="1" smtClean="0"/>
              <a:t>liebe</a:t>
            </a:r>
            <a:endParaRPr lang="en-GB" sz="6000" dirty="0" smtClean="0"/>
          </a:p>
          <a:p>
            <a:r>
              <a:rPr lang="en-GB" sz="6000" dirty="0" smtClean="0"/>
              <a:t>Ich </a:t>
            </a:r>
            <a:r>
              <a:rPr lang="en-GB" sz="6000" dirty="0" err="1" smtClean="0"/>
              <a:t>hasse</a:t>
            </a:r>
            <a:endParaRPr lang="en-GB" sz="6000" dirty="0"/>
          </a:p>
        </p:txBody>
      </p:sp>
      <p:sp>
        <p:nvSpPr>
          <p:cNvPr id="3" name="Heart 2"/>
          <p:cNvSpPr/>
          <p:nvPr/>
        </p:nvSpPr>
        <p:spPr>
          <a:xfrm>
            <a:off x="2555776" y="1772816"/>
            <a:ext cx="864096" cy="792088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Heart 3"/>
          <p:cNvSpPr/>
          <p:nvPr/>
        </p:nvSpPr>
        <p:spPr>
          <a:xfrm>
            <a:off x="1475656" y="2780928"/>
            <a:ext cx="720080" cy="720080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Heart 4"/>
          <p:cNvSpPr/>
          <p:nvPr/>
        </p:nvSpPr>
        <p:spPr>
          <a:xfrm>
            <a:off x="2483768" y="2780928"/>
            <a:ext cx="1143744" cy="800472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Heart 5"/>
          <p:cNvSpPr/>
          <p:nvPr/>
        </p:nvSpPr>
        <p:spPr>
          <a:xfrm>
            <a:off x="2771800" y="3717032"/>
            <a:ext cx="648072" cy="576064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600" dirty="0" smtClean="0">
                <a:solidFill>
                  <a:schemeClr val="tx1"/>
                </a:solidFill>
              </a:rPr>
              <a:t>x</a:t>
            </a:r>
            <a:endParaRPr lang="en-GB" sz="66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404664"/>
            <a:ext cx="36613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Was </a:t>
            </a:r>
            <a:r>
              <a:rPr lang="en-GB" sz="4400" dirty="0" err="1" smtClean="0"/>
              <a:t>magst</a:t>
            </a:r>
            <a:r>
              <a:rPr lang="en-GB" sz="4400" dirty="0" smtClean="0"/>
              <a:t> du?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xmlns="" val="89782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81248" y="2852936"/>
            <a:ext cx="2143125" cy="2143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4287" y="-85453"/>
            <a:ext cx="3467100" cy="13144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1999" y="1009650"/>
            <a:ext cx="1905000" cy="2400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90799" y="1095375"/>
            <a:ext cx="2466975" cy="1847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0472" y="2627261"/>
            <a:ext cx="2762250" cy="16573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5415" y="0"/>
            <a:ext cx="2257425" cy="2019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91324" y="-71908"/>
            <a:ext cx="2162175" cy="21145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9782" y="4347858"/>
            <a:ext cx="2238375" cy="20383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60337" y="2357437"/>
            <a:ext cx="2628900" cy="17430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6974" y="5065059"/>
            <a:ext cx="1971675" cy="14763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4374629"/>
            <a:ext cx="1981200" cy="19526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64479" y="4385958"/>
            <a:ext cx="23241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60399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3528" y="260648"/>
            <a:ext cx="1944216" cy="18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Sentences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692696"/>
            <a:ext cx="368883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/>
              <a:t>Battleships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Squares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Mastermind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 Mimes and signs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 Dice games</a:t>
            </a:r>
          </a:p>
          <a:p>
            <a:pPr>
              <a:buFont typeface="Arial" pitchFamily="34" charset="0"/>
              <a:buChar char="•"/>
            </a:pPr>
            <a:endParaRPr lang="en-GB" sz="3600" dirty="0" smtClean="0"/>
          </a:p>
          <a:p>
            <a:pPr>
              <a:buFont typeface="Arial" pitchFamily="34" charset="0"/>
              <a:buChar char="•"/>
            </a:pPr>
            <a:endParaRPr lang="en-GB" sz="3600" dirty="0" smtClean="0"/>
          </a:p>
          <a:p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44274857"/>
              </p:ext>
            </p:extLst>
          </p:nvPr>
        </p:nvGraphicFramePr>
        <p:xfrm>
          <a:off x="363811" y="603928"/>
          <a:ext cx="8568951" cy="587897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78596"/>
                <a:gridCol w="1661316"/>
                <a:gridCol w="645048"/>
                <a:gridCol w="5683991"/>
              </a:tblGrid>
              <a:tr h="509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1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Je </a:t>
                      </a:r>
                      <a:r>
                        <a:rPr lang="en-GB" sz="2800" dirty="0" err="1" smtClean="0">
                          <a:effectLst/>
                        </a:rPr>
                        <a:t>m’appelle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1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Marc.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9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2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Il </a:t>
                      </a:r>
                      <a:r>
                        <a:rPr lang="en-GB" sz="2800" dirty="0" err="1" smtClean="0">
                          <a:effectLst/>
                        </a:rPr>
                        <a:t>s’appelle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2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Philippe.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9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3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Mon </a:t>
                      </a:r>
                      <a:r>
                        <a:rPr lang="en-GB" sz="2800" dirty="0" err="1" smtClean="0">
                          <a:effectLst/>
                        </a:rPr>
                        <a:t>père</a:t>
                      </a:r>
                      <a:r>
                        <a:rPr lang="en-GB" sz="2800" baseline="0" dirty="0" smtClean="0">
                          <a:effectLst/>
                        </a:rPr>
                        <a:t> </a:t>
                      </a:r>
                      <a:r>
                        <a:rPr lang="en-GB" sz="2800" baseline="0" dirty="0" err="1" smtClean="0">
                          <a:effectLst/>
                        </a:rPr>
                        <a:t>s’appelle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3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Paul.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9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4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Mon frère </a:t>
                      </a:r>
                      <a:r>
                        <a:rPr lang="en-GB" sz="2800" dirty="0" err="1" smtClean="0">
                          <a:effectLst/>
                        </a:rPr>
                        <a:t>s’appelle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4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Christophe</a:t>
                      </a:r>
                      <a:r>
                        <a:rPr lang="en-GB" sz="2800" dirty="0" smtClean="0">
                          <a:effectLst/>
                        </a:rPr>
                        <a:t>.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14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5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Mon</a:t>
                      </a:r>
                      <a:r>
                        <a:rPr lang="en-GB" sz="2800" baseline="0" dirty="0" smtClean="0">
                          <a:effectLst/>
                        </a:rPr>
                        <a:t> </a:t>
                      </a:r>
                      <a:r>
                        <a:rPr lang="en-GB" sz="2800" baseline="0" dirty="0" err="1" smtClean="0">
                          <a:effectLst/>
                        </a:rPr>
                        <a:t>oncle</a:t>
                      </a:r>
                      <a:r>
                        <a:rPr lang="en-GB" sz="2800" baseline="0" dirty="0" smtClean="0">
                          <a:effectLst/>
                        </a:rPr>
                        <a:t> </a:t>
                      </a:r>
                      <a:r>
                        <a:rPr lang="en-GB" sz="2800" baseline="0" dirty="0" err="1" smtClean="0">
                          <a:effectLst/>
                        </a:rPr>
                        <a:t>s’appelle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5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Albert. 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9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6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Mon papa </a:t>
                      </a:r>
                      <a:r>
                        <a:rPr lang="en-GB" sz="2800" dirty="0" err="1" smtClean="0">
                          <a:effectLst/>
                        </a:rPr>
                        <a:t>s’appelle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6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Jean.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47664" y="0"/>
            <a:ext cx="620124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Make sentences by rolling the dice.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434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3528" y="260648"/>
            <a:ext cx="1944216" cy="18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Sentences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692696"/>
            <a:ext cx="6353727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/>
              <a:t>Battleships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Squares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Mastermind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 Mimes and signs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 Dice games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 Questioning when introducing</a:t>
            </a:r>
          </a:p>
          <a:p>
            <a:r>
              <a:rPr lang="en-GB" sz="3600" dirty="0" smtClean="0"/>
              <a:t>  new vocabulary </a:t>
            </a:r>
          </a:p>
          <a:p>
            <a:pPr>
              <a:buFont typeface="Arial" pitchFamily="34" charset="0"/>
              <a:buChar char="•"/>
            </a:pPr>
            <a:endParaRPr lang="en-GB" sz="3600" dirty="0" smtClean="0"/>
          </a:p>
          <a:p>
            <a:pPr>
              <a:buFont typeface="Arial" pitchFamily="34" charset="0"/>
              <a:buChar char="•"/>
            </a:pPr>
            <a:endParaRPr lang="en-GB" sz="3600" dirty="0" smtClean="0"/>
          </a:p>
          <a:p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7163" y="179388"/>
            <a:ext cx="4206875" cy="62071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200" dirty="0" err="1" smtClean="0">
                <a:solidFill>
                  <a:schemeClr val="bg1"/>
                </a:solidFill>
              </a:rPr>
              <a:t>Eine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Jacke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3038" y="1012825"/>
            <a:ext cx="4206875" cy="2028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200" dirty="0" err="1" smtClean="0">
                <a:solidFill>
                  <a:schemeClr val="bg1"/>
                </a:solidFill>
              </a:rPr>
              <a:t>Einen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Schal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3038" y="3281363"/>
            <a:ext cx="4206875" cy="6207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200" dirty="0" err="1" smtClean="0">
                <a:solidFill>
                  <a:schemeClr val="bg1"/>
                </a:solidFill>
              </a:rPr>
              <a:t>Ein</a:t>
            </a:r>
            <a:r>
              <a:rPr lang="fr-FR" sz="3200" dirty="0" smtClean="0">
                <a:solidFill>
                  <a:schemeClr val="bg1"/>
                </a:solidFill>
              </a:rPr>
              <a:t> Polo-</a:t>
            </a:r>
            <a:r>
              <a:rPr lang="fr-FR" sz="3200" dirty="0" err="1" smtClean="0">
                <a:solidFill>
                  <a:schemeClr val="bg1"/>
                </a:solidFill>
              </a:rPr>
              <a:t>Hemd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8113" y="4170363"/>
            <a:ext cx="4208462" cy="21383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dirty="0" err="1" smtClean="0">
                <a:solidFill>
                  <a:schemeClr val="bg1"/>
                </a:solidFill>
              </a:rPr>
              <a:t>Einen</a:t>
            </a:r>
            <a:r>
              <a:rPr lang="en-GB" sz="3200" dirty="0" smtClean="0">
                <a:solidFill>
                  <a:schemeClr val="bg1"/>
                </a:solidFill>
              </a:rPr>
              <a:t> Hut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16463" y="2622550"/>
            <a:ext cx="4206875" cy="620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200" dirty="0" err="1" smtClean="0">
                <a:solidFill>
                  <a:schemeClr val="bg1"/>
                </a:solidFill>
              </a:rPr>
              <a:t>Einen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Hut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16463" y="3549650"/>
            <a:ext cx="4206875" cy="62071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200" dirty="0" err="1" smtClean="0">
                <a:solidFill>
                  <a:schemeClr val="bg1"/>
                </a:solidFill>
              </a:rPr>
              <a:t>Eine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Krawatte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16463" y="4386263"/>
            <a:ext cx="4206875" cy="192246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200" dirty="0" err="1" smtClean="0">
                <a:solidFill>
                  <a:schemeClr val="bg1"/>
                </a:solidFill>
              </a:rPr>
              <a:t>Ein</a:t>
            </a:r>
            <a:r>
              <a:rPr lang="fr-FR" sz="3200" dirty="0" smtClean="0">
                <a:solidFill>
                  <a:schemeClr val="bg1"/>
                </a:solidFill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</a:rPr>
              <a:t>Kleid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7177" name="TextBox 8"/>
          <p:cNvSpPr txBox="1">
            <a:spLocks noChangeArrowheads="1"/>
          </p:cNvSpPr>
          <p:nvPr/>
        </p:nvSpPr>
        <p:spPr bwMode="auto">
          <a:xfrm>
            <a:off x="4500563" y="220663"/>
            <a:ext cx="43624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 dirty="0" err="1"/>
              <a:t>Ist</a:t>
            </a:r>
            <a:r>
              <a:rPr lang="en-GB" sz="2400" b="1" dirty="0"/>
              <a:t> </a:t>
            </a:r>
            <a:r>
              <a:rPr lang="en-GB" sz="2400" b="1" dirty="0" err="1"/>
              <a:t>es</a:t>
            </a:r>
            <a:r>
              <a:rPr lang="en-GB" sz="2400" b="1" dirty="0"/>
              <a:t>………….. gross/ </a:t>
            </a:r>
            <a:r>
              <a:rPr lang="en-GB" sz="2400" b="1" dirty="0" err="1" smtClean="0"/>
              <a:t>klein</a:t>
            </a:r>
            <a:r>
              <a:rPr lang="en-GB" sz="2400" b="1" dirty="0" smtClean="0"/>
              <a:t>??</a:t>
            </a:r>
            <a:endParaRPr lang="en-GB" sz="2400" b="1" dirty="0"/>
          </a:p>
          <a:p>
            <a:endParaRPr lang="en-GB" sz="2400" b="1" dirty="0"/>
          </a:p>
          <a:p>
            <a:r>
              <a:rPr lang="en-GB" sz="2400" b="1" dirty="0"/>
              <a:t>	              </a:t>
            </a:r>
            <a:r>
              <a:rPr lang="en-GB" sz="2400" b="1" dirty="0" err="1"/>
              <a:t>blau</a:t>
            </a:r>
            <a:r>
              <a:rPr lang="en-GB" sz="2400" b="1" dirty="0"/>
              <a:t>/ </a:t>
            </a:r>
            <a:r>
              <a:rPr lang="en-GB" sz="2400" b="1" dirty="0" err="1"/>
              <a:t>grün</a:t>
            </a:r>
            <a:r>
              <a:rPr lang="en-GB" sz="2400" b="1" dirty="0"/>
              <a:t>/ </a:t>
            </a:r>
            <a:r>
              <a:rPr lang="en-GB" sz="2400" b="1" dirty="0" smtClean="0"/>
              <a:t>rot??</a:t>
            </a:r>
            <a:endParaRPr lang="en-GB" sz="2400" b="1" dirty="0"/>
          </a:p>
          <a:p>
            <a:endParaRPr lang="en-GB" sz="2400" b="1" dirty="0"/>
          </a:p>
          <a:p>
            <a:pPr algn="r"/>
            <a:r>
              <a:rPr lang="en-GB" sz="2400" b="1" dirty="0"/>
              <a:t>auf </a:t>
            </a:r>
            <a:r>
              <a:rPr lang="en-GB" sz="2400" b="1" dirty="0" err="1"/>
              <a:t>der</a:t>
            </a:r>
            <a:r>
              <a:rPr lang="en-GB" sz="2400" b="1" dirty="0"/>
              <a:t>(</a:t>
            </a:r>
            <a:r>
              <a:rPr lang="en-GB" sz="2400" b="1" dirty="0" err="1"/>
              <a:t>linken</a:t>
            </a:r>
            <a:r>
              <a:rPr lang="en-GB" sz="2400" b="1" dirty="0"/>
              <a:t>/</a:t>
            </a:r>
            <a:r>
              <a:rPr lang="en-GB" sz="2400" b="1" dirty="0" err="1"/>
              <a:t>rechten</a:t>
            </a:r>
            <a:r>
              <a:rPr lang="en-GB" sz="2400" b="1" dirty="0"/>
              <a:t>)                                                             </a:t>
            </a:r>
            <a:r>
              <a:rPr lang="en-GB" sz="2400" b="1" dirty="0" err="1" smtClean="0"/>
              <a:t>Seite</a:t>
            </a:r>
            <a:r>
              <a:rPr lang="en-GB" sz="2400" b="1" dirty="0" smtClean="0"/>
              <a:t>????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676" t="26541" r="20762" b="23288"/>
          <a:stretch/>
        </p:blipFill>
        <p:spPr bwMode="auto">
          <a:xfrm>
            <a:off x="683568" y="861981"/>
            <a:ext cx="7504942" cy="4822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0301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16632"/>
            <a:ext cx="8352928" cy="6480720"/>
          </a:xfrm>
        </p:spPr>
        <p:txBody>
          <a:bodyPr numCol="2"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 </a:t>
            </a:r>
            <a:endParaRPr lang="en-GB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 </a:t>
            </a:r>
            <a:endParaRPr lang="en-GB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It’s windy.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I’ fine.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It’s sunny.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It’s hot.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It’s cold.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 </a:t>
            </a:r>
            <a:endParaRPr lang="en-GB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 </a:t>
            </a:r>
            <a:endParaRPr lang="en-GB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I’m great.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 </a:t>
            </a:r>
            <a:endParaRPr lang="en-GB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What’s your name?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 </a:t>
            </a:r>
            <a:r>
              <a:rPr lang="en-GB" sz="2000" dirty="0" smtClean="0"/>
              <a:t>My name is……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 </a:t>
            </a:r>
            <a:endParaRPr lang="en-GB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 </a:t>
            </a:r>
            <a:endParaRPr lang="en-GB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 </a:t>
            </a:r>
            <a:r>
              <a:rPr lang="en-GB" sz="2000" dirty="0" smtClean="0"/>
              <a:t>How are you?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 </a:t>
            </a:r>
            <a:endParaRPr lang="en-GB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 </a:t>
            </a:r>
            <a:r>
              <a:rPr lang="en-GB" sz="2000" dirty="0" smtClean="0"/>
              <a:t>It’s raining.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 </a:t>
            </a:r>
            <a:endParaRPr lang="en-GB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It’s stormy.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I’m not bad.</a:t>
            </a:r>
          </a:p>
          <a:p>
            <a:pPr marL="514350" indent="-514350">
              <a:buFont typeface="+mj-lt"/>
              <a:buAutoNum type="arabicPeriod"/>
            </a:pPr>
            <a:endParaRPr lang="en-GB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Hello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Goodbye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It’s hot.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It’s cloudy.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 </a:t>
            </a:r>
            <a:endParaRPr lang="en-GB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 </a:t>
            </a:r>
            <a:endParaRPr lang="en-GB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I’m super.</a:t>
            </a:r>
            <a:endParaRPr lang="en-GB" sz="2000" dirty="0"/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 It’s snowing.</a:t>
            </a:r>
          </a:p>
          <a:p>
            <a:pPr marL="514350" indent="-514350">
              <a:buFont typeface="+mj-lt"/>
              <a:buAutoNum type="arabicPeriod"/>
            </a:pPr>
            <a:endParaRPr lang="en-GB" sz="2000" dirty="0" smtClean="0"/>
          </a:p>
          <a:p>
            <a:pPr marL="514350" indent="-514350">
              <a:buFont typeface="+mj-lt"/>
              <a:buAutoNum type="arabicPeriod"/>
            </a:pPr>
            <a:endParaRPr lang="en-GB" sz="2000" dirty="0" smtClean="0"/>
          </a:p>
          <a:p>
            <a:pPr marL="514350" indent="-514350">
              <a:buFont typeface="+mj-lt"/>
              <a:buAutoNum type="arabicPeriod"/>
            </a:pPr>
            <a:endParaRPr lang="en-GB" sz="2000" dirty="0" smtClean="0"/>
          </a:p>
          <a:p>
            <a:pPr marL="514350" indent="-514350">
              <a:buFont typeface="+mj-lt"/>
              <a:buAutoNum type="arabicPeriod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xmlns="" val="154243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Building Blocks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547664" y="4581128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7" name="Rectangle 6"/>
          <p:cNvSpPr/>
          <p:nvPr/>
        </p:nvSpPr>
        <p:spPr>
          <a:xfrm>
            <a:off x="3923928" y="4581128"/>
            <a:ext cx="2088232" cy="1800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Ability to </a:t>
            </a:r>
            <a:r>
              <a:rPr lang="en-GB" sz="2400" dirty="0"/>
              <a:t>S</a:t>
            </a:r>
            <a:r>
              <a:rPr lang="en-GB" sz="2400" dirty="0" smtClean="0"/>
              <a:t>pot Patterns</a:t>
            </a:r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6300192" y="4581128"/>
            <a:ext cx="2088232" cy="1800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Confidence</a:t>
            </a:r>
          </a:p>
          <a:p>
            <a:pPr algn="ctr"/>
            <a:r>
              <a:rPr lang="en-GB" sz="2800" dirty="0" smtClean="0"/>
              <a:t>Motivation</a:t>
            </a:r>
            <a:endParaRPr lang="en-GB" sz="2800" dirty="0"/>
          </a:p>
        </p:txBody>
      </p:sp>
      <p:sp>
        <p:nvSpPr>
          <p:cNvPr id="9" name="Rectangle 8"/>
          <p:cNvSpPr/>
          <p:nvPr/>
        </p:nvSpPr>
        <p:spPr>
          <a:xfrm>
            <a:off x="2843808" y="2564904"/>
            <a:ext cx="1944216" cy="18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Sentences</a:t>
            </a:r>
            <a:endParaRPr lang="en-GB" sz="2800" dirty="0"/>
          </a:p>
        </p:txBody>
      </p:sp>
      <p:sp>
        <p:nvSpPr>
          <p:cNvPr id="10" name="Rectangle 9"/>
          <p:cNvSpPr/>
          <p:nvPr/>
        </p:nvSpPr>
        <p:spPr>
          <a:xfrm>
            <a:off x="5220072" y="2564904"/>
            <a:ext cx="1944216" cy="1800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Connectives</a:t>
            </a:r>
            <a:endParaRPr lang="en-GB" sz="2800" dirty="0"/>
          </a:p>
        </p:txBody>
      </p:sp>
      <p:sp>
        <p:nvSpPr>
          <p:cNvPr id="11" name="Rectangle 10"/>
          <p:cNvSpPr/>
          <p:nvPr/>
        </p:nvSpPr>
        <p:spPr>
          <a:xfrm>
            <a:off x="4211960" y="476672"/>
            <a:ext cx="1944216" cy="1800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Conversations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Simple Writing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New Sentences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Understanding of short text</a:t>
            </a:r>
          </a:p>
          <a:p>
            <a:pPr algn="ctr">
              <a:buFont typeface="Arial" pitchFamily="34" charset="0"/>
              <a:buChar char="•"/>
            </a:pPr>
            <a:endParaRPr lang="en-GB" sz="20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99792" y="692696"/>
            <a:ext cx="378411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/>
              <a:t>Dice games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Trap door reading</a:t>
            </a:r>
          </a:p>
          <a:p>
            <a:pPr>
              <a:buFont typeface="Arial" pitchFamily="34" charset="0"/>
              <a:buChar char="•"/>
            </a:pPr>
            <a:endParaRPr lang="en-GB" sz="3600" dirty="0" smtClean="0"/>
          </a:p>
          <a:p>
            <a:pPr>
              <a:buFont typeface="Arial" pitchFamily="34" charset="0"/>
              <a:buChar char="•"/>
            </a:pPr>
            <a:endParaRPr lang="en-GB" sz="3600" dirty="0" smtClean="0"/>
          </a:p>
          <a:p>
            <a:endParaRPr lang="en-GB" sz="3600" dirty="0"/>
          </a:p>
        </p:txBody>
      </p:sp>
      <p:sp>
        <p:nvSpPr>
          <p:cNvPr id="5" name="Rectangle 4"/>
          <p:cNvSpPr/>
          <p:nvPr/>
        </p:nvSpPr>
        <p:spPr>
          <a:xfrm>
            <a:off x="323528" y="332656"/>
            <a:ext cx="1944216" cy="1800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Conversations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Simple Writing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New Sentences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Understanding of short text</a:t>
            </a:r>
          </a:p>
          <a:p>
            <a:pPr algn="ctr">
              <a:buFont typeface="Arial" pitchFamily="34" charset="0"/>
              <a:buChar char="•"/>
            </a:pP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188640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188640"/>
            <a:ext cx="3839128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Use of flash cards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Gestures and mimes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Simon Says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Find the treasure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Slam</a:t>
            </a:r>
          </a:p>
          <a:p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xmlns="" val="2432698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052736"/>
            <a:ext cx="884703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Hello </a:t>
            </a:r>
            <a:r>
              <a:rPr lang="fr-FR" sz="2400" dirty="0" err="1" smtClean="0"/>
              <a:t>my</a:t>
            </a:r>
            <a:r>
              <a:rPr lang="fr-FR" sz="2400" dirty="0" smtClean="0"/>
              <a:t> </a:t>
            </a:r>
            <a:r>
              <a:rPr lang="fr-FR" sz="2400" dirty="0" err="1" smtClean="0"/>
              <a:t>name</a:t>
            </a:r>
            <a:r>
              <a:rPr lang="fr-FR" sz="2400" dirty="0" smtClean="0"/>
              <a:t> </a:t>
            </a:r>
            <a:r>
              <a:rPr lang="fr-FR" sz="2400" dirty="0" err="1" smtClean="0"/>
              <a:t>is</a:t>
            </a:r>
            <a:r>
              <a:rPr lang="fr-FR" sz="2400" dirty="0" smtClean="0"/>
              <a:t>                                      I </a:t>
            </a:r>
            <a:r>
              <a:rPr lang="fr-FR" sz="2400" dirty="0" err="1" smtClean="0"/>
              <a:t>am</a:t>
            </a:r>
            <a:endParaRPr lang="fr-FR" sz="2400" dirty="0" smtClean="0"/>
          </a:p>
          <a:p>
            <a:endParaRPr lang="fr-FR" sz="2400" dirty="0" smtClean="0"/>
          </a:p>
          <a:p>
            <a:endParaRPr lang="fr-FR" sz="2400" dirty="0"/>
          </a:p>
          <a:p>
            <a:r>
              <a:rPr lang="fr-FR" sz="2400" dirty="0" smtClean="0"/>
              <a:t>I live in                                                         . I have a                        </a:t>
            </a:r>
            <a:r>
              <a:rPr lang="fr-FR" sz="2400" dirty="0" err="1" smtClean="0"/>
              <a:t>family</a:t>
            </a:r>
            <a:r>
              <a:rPr lang="fr-FR" sz="2400" dirty="0" smtClean="0"/>
              <a:t>.</a:t>
            </a:r>
          </a:p>
          <a:p>
            <a:endParaRPr lang="fr-FR" sz="2400" dirty="0"/>
          </a:p>
          <a:p>
            <a:endParaRPr lang="fr-FR" sz="2400" dirty="0" smtClean="0"/>
          </a:p>
          <a:p>
            <a:endParaRPr lang="fr-FR" sz="2400" dirty="0"/>
          </a:p>
          <a:p>
            <a:r>
              <a:rPr lang="fr-FR" sz="2400" dirty="0" err="1" smtClean="0"/>
              <a:t>My</a:t>
            </a:r>
            <a:r>
              <a:rPr lang="fr-FR" sz="2400" dirty="0" smtClean="0"/>
              <a:t>                                 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called</a:t>
            </a:r>
            <a:r>
              <a:rPr lang="fr-FR" sz="2400" dirty="0" smtClean="0"/>
              <a:t>                                    He </a:t>
            </a:r>
            <a:r>
              <a:rPr lang="fr-FR" sz="2400" dirty="0" err="1" smtClean="0"/>
              <a:t>is</a:t>
            </a:r>
            <a:r>
              <a:rPr lang="fr-FR" sz="2400" dirty="0" smtClean="0"/>
              <a:t> a.</a:t>
            </a:r>
          </a:p>
          <a:p>
            <a:endParaRPr lang="fr-FR" sz="2400" dirty="0" smtClean="0"/>
          </a:p>
          <a:p>
            <a:endParaRPr lang="fr-FR" sz="2400" dirty="0"/>
          </a:p>
          <a:p>
            <a:endParaRPr lang="fr-FR" sz="2400" dirty="0" smtClean="0"/>
          </a:p>
          <a:p>
            <a:r>
              <a:rPr lang="fr-FR" sz="2400" dirty="0" smtClean="0"/>
              <a:t>He </a:t>
            </a:r>
            <a:r>
              <a:rPr lang="fr-FR" sz="2400" dirty="0" err="1" smtClean="0"/>
              <a:t>works</a:t>
            </a:r>
            <a:r>
              <a:rPr lang="fr-FR" sz="2400" dirty="0" smtClean="0"/>
              <a:t> in a                                        .          He </a:t>
            </a:r>
            <a:r>
              <a:rPr lang="fr-FR" sz="2400" dirty="0" err="1" smtClean="0"/>
              <a:t>is</a:t>
            </a:r>
            <a:r>
              <a:rPr lang="fr-FR" sz="2400" dirty="0" smtClean="0"/>
              <a:t>                                .</a:t>
            </a:r>
          </a:p>
        </p:txBody>
      </p:sp>
      <p:sp>
        <p:nvSpPr>
          <p:cNvPr id="5" name="Rectangle 4"/>
          <p:cNvSpPr/>
          <p:nvPr/>
        </p:nvSpPr>
        <p:spPr>
          <a:xfrm>
            <a:off x="2987824" y="620688"/>
            <a:ext cx="1759222" cy="1080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Sophie</a:t>
            </a:r>
          </a:p>
          <a:p>
            <a:pPr algn="ctr"/>
            <a:r>
              <a:rPr lang="fr-FR" sz="2400" b="1" smtClean="0"/>
              <a:t>Sarah</a:t>
            </a:r>
            <a:endParaRPr lang="fr-FR" sz="2400" b="1" dirty="0" smtClean="0"/>
          </a:p>
          <a:p>
            <a:pPr algn="ctr"/>
            <a:r>
              <a:rPr lang="fr-FR" sz="2400" b="1" dirty="0" smtClean="0"/>
              <a:t>Stella</a:t>
            </a:r>
            <a:endParaRPr lang="fr-FR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5848395" y="565995"/>
            <a:ext cx="1440160" cy="1080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25</a:t>
            </a:r>
          </a:p>
          <a:p>
            <a:pPr algn="ctr"/>
            <a:r>
              <a:rPr lang="fr-FR" sz="2400" b="1" dirty="0" smtClean="0"/>
              <a:t>27</a:t>
            </a:r>
          </a:p>
          <a:p>
            <a:pPr algn="ctr"/>
            <a:r>
              <a:rPr lang="fr-FR" sz="2400" b="1" dirty="0" smtClean="0"/>
              <a:t>29</a:t>
            </a:r>
          </a:p>
        </p:txBody>
      </p:sp>
      <p:sp>
        <p:nvSpPr>
          <p:cNvPr id="7" name="Rectangle 6"/>
          <p:cNvSpPr/>
          <p:nvPr/>
        </p:nvSpPr>
        <p:spPr>
          <a:xfrm>
            <a:off x="1862865" y="1934394"/>
            <a:ext cx="1759222" cy="1080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 smtClean="0"/>
          </a:p>
          <a:p>
            <a:pPr algn="ctr"/>
            <a:r>
              <a:rPr lang="fr-FR" sz="2400" b="1" dirty="0" err="1" smtClean="0"/>
              <a:t>England</a:t>
            </a:r>
            <a:endParaRPr lang="fr-FR" sz="2400" b="1" dirty="0" smtClean="0"/>
          </a:p>
          <a:p>
            <a:pPr algn="ctr"/>
            <a:r>
              <a:rPr lang="fr-FR" sz="2400" b="1" dirty="0" smtClean="0"/>
              <a:t>France</a:t>
            </a:r>
          </a:p>
          <a:p>
            <a:pPr algn="ctr"/>
            <a:r>
              <a:rPr lang="fr-FR" sz="2400" b="1" dirty="0" err="1" smtClean="0"/>
              <a:t>India</a:t>
            </a:r>
            <a:endParaRPr lang="fr-FR" sz="2400" b="1" dirty="0" smtClean="0"/>
          </a:p>
          <a:p>
            <a:pPr algn="ctr"/>
            <a:endParaRPr lang="fr-FR" sz="2400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6156176" y="1934394"/>
            <a:ext cx="1440160" cy="1080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 smtClean="0"/>
              <a:t>small</a:t>
            </a:r>
            <a:endParaRPr lang="fr-FR" sz="2400" b="1" dirty="0" smtClean="0"/>
          </a:p>
          <a:p>
            <a:pPr algn="ctr"/>
            <a:r>
              <a:rPr lang="fr-FR" sz="2400" b="1" dirty="0" err="1" smtClean="0"/>
              <a:t>big</a:t>
            </a:r>
            <a:endParaRPr lang="fr-FR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971600" y="3314893"/>
            <a:ext cx="1759222" cy="1080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 smtClean="0"/>
              <a:t>Dad</a:t>
            </a:r>
            <a:endParaRPr lang="fr-FR" sz="2400" b="1" dirty="0" smtClean="0"/>
          </a:p>
          <a:p>
            <a:pPr algn="ctr"/>
            <a:r>
              <a:rPr lang="fr-FR" sz="2400" b="1" dirty="0" smtClean="0"/>
              <a:t>Brother</a:t>
            </a:r>
          </a:p>
          <a:p>
            <a:pPr algn="ctr"/>
            <a:r>
              <a:rPr lang="fr-FR" sz="2400" b="1" dirty="0" err="1"/>
              <a:t>U</a:t>
            </a:r>
            <a:r>
              <a:rPr lang="fr-FR" sz="2400" b="1" dirty="0" err="1" smtClean="0"/>
              <a:t>ncle</a:t>
            </a:r>
            <a:endParaRPr lang="fr-FR" sz="2400" b="1" dirty="0"/>
          </a:p>
        </p:txBody>
      </p:sp>
      <p:sp>
        <p:nvSpPr>
          <p:cNvPr id="10" name="Rectangle 9"/>
          <p:cNvSpPr/>
          <p:nvPr/>
        </p:nvSpPr>
        <p:spPr>
          <a:xfrm>
            <a:off x="4396954" y="3429000"/>
            <a:ext cx="1759222" cy="1080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Raymond</a:t>
            </a:r>
          </a:p>
          <a:p>
            <a:pPr algn="ctr"/>
            <a:r>
              <a:rPr lang="fr-FR" sz="2400" b="1" dirty="0" smtClean="0"/>
              <a:t>Peter</a:t>
            </a:r>
          </a:p>
          <a:p>
            <a:pPr algn="ctr"/>
            <a:r>
              <a:rPr lang="fr-FR" sz="2400" b="1" dirty="0" smtClean="0"/>
              <a:t>Jamie</a:t>
            </a:r>
            <a:endParaRPr lang="fr-FR" sz="2400" b="1" dirty="0"/>
          </a:p>
        </p:txBody>
      </p:sp>
      <p:sp>
        <p:nvSpPr>
          <p:cNvPr id="11" name="Rectangle 10"/>
          <p:cNvSpPr/>
          <p:nvPr/>
        </p:nvSpPr>
        <p:spPr>
          <a:xfrm>
            <a:off x="7380312" y="3356992"/>
            <a:ext cx="1368152" cy="1080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 smtClean="0"/>
              <a:t>musician</a:t>
            </a:r>
            <a:endParaRPr lang="fr-FR" sz="2400" b="1" dirty="0" smtClean="0"/>
          </a:p>
          <a:p>
            <a:pPr algn="ctr"/>
            <a:r>
              <a:rPr lang="fr-FR" sz="2400" b="1" dirty="0" err="1" smtClean="0"/>
              <a:t>gardener</a:t>
            </a:r>
            <a:endParaRPr lang="fr-FR" sz="2400" b="1" dirty="0" smtClean="0"/>
          </a:p>
          <a:p>
            <a:pPr algn="ctr"/>
            <a:r>
              <a:rPr lang="fr-FR" sz="2400" b="1" dirty="0" err="1" smtClean="0"/>
              <a:t>teacher</a:t>
            </a:r>
            <a:endParaRPr lang="fr-FR" sz="2400" b="1" dirty="0"/>
          </a:p>
        </p:txBody>
      </p:sp>
      <p:sp>
        <p:nvSpPr>
          <p:cNvPr id="12" name="Rectangle 11"/>
          <p:cNvSpPr/>
          <p:nvPr/>
        </p:nvSpPr>
        <p:spPr>
          <a:xfrm>
            <a:off x="2637732" y="4941168"/>
            <a:ext cx="1759222" cy="1080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 smtClean="0"/>
              <a:t>park</a:t>
            </a:r>
            <a:endParaRPr lang="fr-FR" sz="2400" b="1" dirty="0" smtClean="0"/>
          </a:p>
          <a:p>
            <a:pPr algn="ctr"/>
            <a:r>
              <a:rPr lang="fr-FR" sz="2400" b="1" dirty="0" err="1" smtClean="0"/>
              <a:t>school</a:t>
            </a:r>
            <a:endParaRPr lang="fr-FR" sz="2400" b="1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6211681" y="4941168"/>
            <a:ext cx="1759222" cy="1080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err="1" smtClean="0"/>
              <a:t>funny</a:t>
            </a:r>
            <a:endParaRPr lang="fr-FR" sz="2400" b="1" dirty="0" smtClean="0"/>
          </a:p>
          <a:p>
            <a:pPr algn="ctr"/>
            <a:r>
              <a:rPr lang="fr-FR" sz="2400" b="1" dirty="0" err="1" smtClean="0"/>
              <a:t>nice</a:t>
            </a:r>
            <a:endParaRPr lang="fr-FR" sz="2400" b="1" dirty="0" smtClean="0"/>
          </a:p>
          <a:p>
            <a:pPr algn="ctr"/>
            <a:r>
              <a:rPr lang="fr-FR" sz="2400" b="1" dirty="0" err="1" smtClean="0"/>
              <a:t>silly</a:t>
            </a:r>
            <a:endParaRPr lang="fr-FR" sz="24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07741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99792" y="692696"/>
            <a:ext cx="599997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/>
              <a:t>Dice games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Trap door reading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Sentence building vocab page </a:t>
            </a:r>
          </a:p>
          <a:p>
            <a:endParaRPr lang="en-GB" sz="3600" dirty="0" smtClean="0"/>
          </a:p>
          <a:p>
            <a:pPr>
              <a:buFont typeface="Arial" pitchFamily="34" charset="0"/>
              <a:buChar char="•"/>
            </a:pPr>
            <a:endParaRPr lang="en-GB" sz="3600" dirty="0" smtClean="0"/>
          </a:p>
          <a:p>
            <a:endParaRPr lang="en-GB" sz="3600" dirty="0"/>
          </a:p>
        </p:txBody>
      </p:sp>
      <p:sp>
        <p:nvSpPr>
          <p:cNvPr id="5" name="Rectangle 4"/>
          <p:cNvSpPr/>
          <p:nvPr/>
        </p:nvSpPr>
        <p:spPr>
          <a:xfrm>
            <a:off x="323528" y="332656"/>
            <a:ext cx="1944216" cy="1800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Conversations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Simple Writing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New Sentences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Understanding of short text</a:t>
            </a:r>
          </a:p>
          <a:p>
            <a:pPr algn="ctr">
              <a:buFont typeface="Arial" pitchFamily="34" charset="0"/>
              <a:buChar char="•"/>
            </a:pP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2267744" y="1628800"/>
            <a:ext cx="2242592" cy="266429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GB" dirty="0" smtClean="0"/>
              <a:t>Je </a:t>
            </a:r>
            <a:r>
              <a:rPr lang="en-GB" dirty="0" err="1" smtClean="0"/>
              <a:t>m’appelle</a:t>
            </a: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J’ai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Je </a:t>
            </a:r>
            <a:r>
              <a:rPr lang="en-GB" dirty="0" err="1" smtClean="0"/>
              <a:t>suis</a:t>
            </a: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J’habite</a:t>
            </a:r>
            <a:endParaRPr lang="en-GB" dirty="0" smtClean="0"/>
          </a:p>
          <a:p>
            <a:pPr marL="0" indent="0">
              <a:buNone/>
            </a:pPr>
            <a:r>
              <a:rPr lang="en-GB" dirty="0" err="1" smtClean="0"/>
              <a:t>J’aime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499992" y="1628800"/>
            <a:ext cx="2084040" cy="266429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GB" dirty="0" smtClean="0"/>
              <a:t>Il </a:t>
            </a:r>
            <a:r>
              <a:rPr lang="en-GB" dirty="0" err="1" smtClean="0"/>
              <a:t>s’appelle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Il a </a:t>
            </a:r>
          </a:p>
          <a:p>
            <a:pPr marL="0" indent="0">
              <a:buNone/>
            </a:pPr>
            <a:r>
              <a:rPr lang="en-GB" dirty="0" smtClean="0"/>
              <a:t>Il </a:t>
            </a:r>
            <a:r>
              <a:rPr lang="en-GB" dirty="0" err="1" smtClean="0"/>
              <a:t>est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Il </a:t>
            </a:r>
            <a:r>
              <a:rPr lang="en-GB" dirty="0" err="1" smtClean="0"/>
              <a:t>habite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Il </a:t>
            </a:r>
            <a:r>
              <a:rPr lang="en-GB" dirty="0" err="1" smtClean="0"/>
              <a:t>aime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699792" y="517343"/>
            <a:ext cx="722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Marc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7596336" y="739699"/>
            <a:ext cx="629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Paul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754622" y="5517232"/>
            <a:ext cx="1319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Christophe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2" y="5317177"/>
            <a:ext cx="753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Paula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503970" y="2708920"/>
            <a:ext cx="892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À Paris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4640071" y="567353"/>
            <a:ext cx="1297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à</a:t>
            </a:r>
            <a:r>
              <a:rPr lang="en-GB" sz="2000" dirty="0" smtClean="0"/>
              <a:t> Leicester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360548" y="3834660"/>
            <a:ext cx="8706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À Lyon</a:t>
            </a:r>
            <a:endParaRPr lang="en-GB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3707904" y="5917342"/>
            <a:ext cx="1329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à</a:t>
            </a:r>
            <a:r>
              <a:rPr lang="en-GB" sz="2000" dirty="0" smtClean="0"/>
              <a:t> Marseille</a:t>
            </a:r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616491" y="4992479"/>
            <a:ext cx="622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cinq</a:t>
            </a:r>
            <a:endParaRPr lang="en-GB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258967" y="6117397"/>
            <a:ext cx="692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deux</a:t>
            </a:r>
            <a:endParaRPr lang="en-GB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2455174" y="4655840"/>
            <a:ext cx="489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dix</a:t>
            </a:r>
            <a:endParaRPr lang="en-GB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827584" y="764704"/>
            <a:ext cx="871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quinze</a:t>
            </a:r>
            <a:endParaRPr lang="en-GB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7431009" y="4455785"/>
            <a:ext cx="677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onze</a:t>
            </a:r>
            <a:endParaRPr lang="en-GB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452832" y="2900528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sportif</a:t>
            </a:r>
            <a:endParaRPr lang="en-GB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7900735" y="1892125"/>
            <a:ext cx="976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le sport</a:t>
            </a:r>
            <a:endParaRPr lang="en-GB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3851920" y="1139809"/>
            <a:ext cx="131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le </a:t>
            </a:r>
            <a:r>
              <a:rPr lang="en-GB" sz="2000" dirty="0" err="1" smtClean="0"/>
              <a:t>chocolat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5652120" y="5942013"/>
            <a:ext cx="3147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l</a:t>
            </a:r>
            <a:r>
              <a:rPr lang="en-GB" sz="2000" dirty="0" smtClean="0"/>
              <a:t>es </a:t>
            </a:r>
            <a:r>
              <a:rPr lang="en-GB" sz="2000" dirty="0" err="1" smtClean="0"/>
              <a:t>animaux</a:t>
            </a:r>
            <a:endParaRPr lang="en-GB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3871324" y="4803181"/>
            <a:ext cx="11312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Les chats</a:t>
            </a:r>
            <a:endParaRPr lang="en-GB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668182" y="108786"/>
            <a:ext cx="1387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l</a:t>
            </a:r>
            <a:r>
              <a:rPr lang="en-GB" sz="2000" dirty="0" smtClean="0"/>
              <a:t>es </a:t>
            </a:r>
            <a:r>
              <a:rPr lang="en-GB" sz="2000" dirty="0" err="1" smtClean="0"/>
              <a:t>cheveux</a:t>
            </a:r>
            <a:endParaRPr lang="en-GB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827584" y="300394"/>
            <a:ext cx="1016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les </a:t>
            </a:r>
            <a:r>
              <a:rPr lang="en-GB" sz="2000" dirty="0" err="1" smtClean="0"/>
              <a:t>yeux</a:t>
            </a:r>
            <a:endParaRPr lang="en-GB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7702357" y="5308730"/>
            <a:ext cx="650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roux</a:t>
            </a:r>
            <a:endParaRPr lang="en-GB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847403" y="1700808"/>
            <a:ext cx="742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bleus</a:t>
            </a:r>
            <a:endParaRPr lang="en-GB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3585389" y="144942"/>
            <a:ext cx="779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bruns</a:t>
            </a:r>
            <a:endParaRPr lang="en-GB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258967" y="2100918"/>
            <a:ext cx="398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et</a:t>
            </a:r>
            <a:endParaRPr lang="en-GB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7598194" y="3580539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aussi</a:t>
            </a:r>
            <a:endParaRPr lang="en-GB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6345339" y="917453"/>
            <a:ext cx="7031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verts</a:t>
            </a:r>
            <a:endParaRPr lang="en-GB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2506181" y="5908896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gris</a:t>
            </a:r>
            <a:endParaRPr lang="en-GB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7352843" y="6105913"/>
            <a:ext cx="10118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blondes</a:t>
            </a:r>
            <a:endParaRPr lang="en-GB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2728466" y="967463"/>
            <a:ext cx="734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longs</a:t>
            </a:r>
            <a:endParaRPr lang="en-GB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2624784" y="5308730"/>
            <a:ext cx="838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courts</a:t>
            </a:r>
            <a:endParaRPr lang="en-GB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6021715" y="4603126"/>
            <a:ext cx="9861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bouclés</a:t>
            </a:r>
            <a:endParaRPr lang="en-GB" sz="2000" dirty="0"/>
          </a:p>
        </p:txBody>
      </p:sp>
      <p:sp>
        <p:nvSpPr>
          <p:cNvPr id="39" name="TextBox 38"/>
          <p:cNvSpPr txBox="1"/>
          <p:nvPr/>
        </p:nvSpPr>
        <p:spPr>
          <a:xfrm>
            <a:off x="4920438" y="97301"/>
            <a:ext cx="10775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m</a:t>
            </a:r>
            <a:r>
              <a:rPr lang="en-GB" sz="2000" dirty="0" smtClean="0"/>
              <a:t>i-longs</a:t>
            </a:r>
            <a:endParaRPr lang="en-GB" sz="2000" dirty="0"/>
          </a:p>
        </p:txBody>
      </p:sp>
      <p:sp>
        <p:nvSpPr>
          <p:cNvPr id="40" name="TextBox 39"/>
          <p:cNvSpPr txBox="1"/>
          <p:nvPr/>
        </p:nvSpPr>
        <p:spPr>
          <a:xfrm>
            <a:off x="1098263" y="3388930"/>
            <a:ext cx="8158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raides</a:t>
            </a:r>
            <a:endParaRPr lang="en-GB" sz="2000" dirty="0"/>
          </a:p>
        </p:txBody>
      </p:sp>
      <p:sp>
        <p:nvSpPr>
          <p:cNvPr id="41" name="TextBox 40"/>
          <p:cNvSpPr txBox="1"/>
          <p:nvPr/>
        </p:nvSpPr>
        <p:spPr>
          <a:xfrm>
            <a:off x="6823151" y="3144273"/>
            <a:ext cx="10118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ondulés</a:t>
            </a:r>
            <a:endParaRPr lang="en-GB" sz="2000" dirty="0"/>
          </a:p>
        </p:txBody>
      </p:sp>
      <p:sp>
        <p:nvSpPr>
          <p:cNvPr id="42" name="TextBox 41"/>
          <p:cNvSpPr txBox="1"/>
          <p:nvPr/>
        </p:nvSpPr>
        <p:spPr>
          <a:xfrm>
            <a:off x="7054029" y="2297325"/>
            <a:ext cx="1019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u</a:t>
            </a:r>
            <a:r>
              <a:rPr lang="en-GB" sz="2000" dirty="0" smtClean="0"/>
              <a:t>n frère</a:t>
            </a:r>
            <a:endParaRPr lang="en-GB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975803" y="4258115"/>
            <a:ext cx="1228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une</a:t>
            </a:r>
            <a:r>
              <a:rPr lang="en-GB" sz="2000" dirty="0" smtClean="0"/>
              <a:t> </a:t>
            </a:r>
            <a:r>
              <a:rPr lang="en-GB" sz="2000" dirty="0" err="1" smtClean="0"/>
              <a:t>soeur</a:t>
            </a:r>
            <a:endParaRPr lang="en-GB" sz="2000" dirty="0"/>
          </a:p>
        </p:txBody>
      </p:sp>
      <p:sp>
        <p:nvSpPr>
          <p:cNvPr id="44" name="TextBox 43"/>
          <p:cNvSpPr txBox="1"/>
          <p:nvPr/>
        </p:nvSpPr>
        <p:spPr>
          <a:xfrm>
            <a:off x="4171733" y="5317177"/>
            <a:ext cx="692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deux</a:t>
            </a:r>
            <a:endParaRPr lang="en-GB" sz="2000" dirty="0"/>
          </a:p>
        </p:txBody>
      </p:sp>
      <p:sp>
        <p:nvSpPr>
          <p:cNvPr id="45" name="TextBox 44"/>
          <p:cNvSpPr txBox="1"/>
          <p:nvPr/>
        </p:nvSpPr>
        <p:spPr>
          <a:xfrm>
            <a:off x="1914064" y="136496"/>
            <a:ext cx="869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soeurs</a:t>
            </a:r>
            <a:endParaRPr lang="en-GB" sz="2000" dirty="0"/>
          </a:p>
        </p:txBody>
      </p:sp>
      <p:sp>
        <p:nvSpPr>
          <p:cNvPr id="46" name="TextBox 45"/>
          <p:cNvSpPr txBox="1"/>
          <p:nvPr/>
        </p:nvSpPr>
        <p:spPr>
          <a:xfrm>
            <a:off x="7352843" y="4861303"/>
            <a:ext cx="793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frères</a:t>
            </a:r>
            <a:endParaRPr lang="en-GB" sz="2000" dirty="0"/>
          </a:p>
        </p:txBody>
      </p:sp>
      <p:sp>
        <p:nvSpPr>
          <p:cNvPr id="47" name="TextBox 46"/>
          <p:cNvSpPr txBox="1"/>
          <p:nvPr/>
        </p:nvSpPr>
        <p:spPr>
          <a:xfrm>
            <a:off x="141883" y="167243"/>
            <a:ext cx="447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en</a:t>
            </a:r>
            <a:endParaRPr lang="en-GB" sz="2000" dirty="0"/>
          </a:p>
        </p:txBody>
      </p:sp>
      <p:sp>
        <p:nvSpPr>
          <p:cNvPr id="48" name="TextBox 47"/>
          <p:cNvSpPr txBox="1"/>
          <p:nvPr/>
        </p:nvSpPr>
        <p:spPr>
          <a:xfrm>
            <a:off x="1214930" y="6297521"/>
            <a:ext cx="12912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Angleterre</a:t>
            </a:r>
            <a:endParaRPr lang="en-GB" sz="2000" dirty="0"/>
          </a:p>
        </p:txBody>
      </p:sp>
      <p:sp>
        <p:nvSpPr>
          <p:cNvPr id="49" name="TextBox 48"/>
          <p:cNvSpPr txBox="1"/>
          <p:nvPr/>
        </p:nvSpPr>
        <p:spPr>
          <a:xfrm>
            <a:off x="7541270" y="1161776"/>
            <a:ext cx="8831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France</a:t>
            </a:r>
            <a:endParaRPr lang="en-GB" sz="2000" dirty="0"/>
          </a:p>
        </p:txBody>
      </p:sp>
      <p:sp>
        <p:nvSpPr>
          <p:cNvPr id="50" name="TextBox 49"/>
          <p:cNvSpPr txBox="1"/>
          <p:nvPr/>
        </p:nvSpPr>
        <p:spPr>
          <a:xfrm>
            <a:off x="273297" y="1317563"/>
            <a:ext cx="10518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Espagne</a:t>
            </a:r>
            <a:endParaRPr lang="en-GB" sz="2000" dirty="0"/>
          </a:p>
        </p:txBody>
      </p:sp>
      <p:sp>
        <p:nvSpPr>
          <p:cNvPr id="51" name="TextBox 50"/>
          <p:cNvSpPr txBox="1"/>
          <p:nvPr/>
        </p:nvSpPr>
        <p:spPr>
          <a:xfrm>
            <a:off x="4626933" y="4394624"/>
            <a:ext cx="702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Italie</a:t>
            </a:r>
            <a:endParaRPr lang="en-GB" sz="2000" dirty="0"/>
          </a:p>
        </p:txBody>
      </p:sp>
      <p:sp>
        <p:nvSpPr>
          <p:cNvPr id="52" name="TextBox 51"/>
          <p:cNvSpPr txBox="1"/>
          <p:nvPr/>
        </p:nvSpPr>
        <p:spPr>
          <a:xfrm>
            <a:off x="6930118" y="3972203"/>
            <a:ext cx="976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l</a:t>
            </a:r>
            <a:r>
              <a:rPr lang="en-GB" sz="2000" dirty="0" smtClean="0"/>
              <a:t>e sport</a:t>
            </a:r>
            <a:endParaRPr lang="en-GB" sz="2000" dirty="0"/>
          </a:p>
        </p:txBody>
      </p:sp>
      <p:sp>
        <p:nvSpPr>
          <p:cNvPr id="53" name="TextBox 52"/>
          <p:cNvSpPr txBox="1"/>
          <p:nvPr/>
        </p:nvSpPr>
        <p:spPr>
          <a:xfrm>
            <a:off x="6142870" y="514304"/>
            <a:ext cx="12432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Un </a:t>
            </a:r>
            <a:r>
              <a:rPr lang="en-GB" sz="2000" dirty="0" err="1" smtClean="0"/>
              <a:t>garçon</a:t>
            </a:r>
            <a:endParaRPr lang="en-GB" sz="2000" dirty="0"/>
          </a:p>
        </p:txBody>
      </p:sp>
      <p:sp>
        <p:nvSpPr>
          <p:cNvPr id="54" name="TextBox 53"/>
          <p:cNvSpPr txBox="1"/>
          <p:nvPr/>
        </p:nvSpPr>
        <p:spPr>
          <a:xfrm>
            <a:off x="3095714" y="4394624"/>
            <a:ext cx="10550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Une</a:t>
            </a:r>
            <a:r>
              <a:rPr lang="en-GB" sz="2000" dirty="0" smtClean="0"/>
              <a:t> </a:t>
            </a:r>
            <a:r>
              <a:rPr lang="en-GB" sz="2000" dirty="0" err="1" smtClean="0"/>
              <a:t>fille</a:t>
            </a:r>
            <a:endParaRPr lang="en-GB" sz="2000" dirty="0"/>
          </a:p>
        </p:txBody>
      </p:sp>
      <p:sp>
        <p:nvSpPr>
          <p:cNvPr id="55" name="TextBox 54"/>
          <p:cNvSpPr txBox="1"/>
          <p:nvPr/>
        </p:nvSpPr>
        <p:spPr>
          <a:xfrm>
            <a:off x="4931352" y="5540273"/>
            <a:ext cx="1075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/>
              <a:t>m</a:t>
            </a:r>
            <a:r>
              <a:rPr lang="en-GB" sz="2000" dirty="0" err="1" smtClean="0"/>
              <a:t>arié</a:t>
            </a:r>
            <a:r>
              <a:rPr lang="en-GB" sz="2000" dirty="0" smtClean="0"/>
              <a:t>(e)</a:t>
            </a:r>
            <a:endParaRPr lang="en-GB" sz="2000" dirty="0"/>
          </a:p>
        </p:txBody>
      </p:sp>
      <p:sp>
        <p:nvSpPr>
          <p:cNvPr id="56" name="TextBox 55"/>
          <p:cNvSpPr txBox="1"/>
          <p:nvPr/>
        </p:nvSpPr>
        <p:spPr>
          <a:xfrm>
            <a:off x="6742973" y="1492306"/>
            <a:ext cx="12087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Mon </a:t>
            </a:r>
            <a:r>
              <a:rPr lang="en-GB" sz="2000" dirty="0" err="1" smtClean="0"/>
              <a:t>père</a:t>
            </a:r>
            <a:endParaRPr lang="en-GB" sz="2000" dirty="0"/>
          </a:p>
        </p:txBody>
      </p:sp>
      <p:sp>
        <p:nvSpPr>
          <p:cNvPr id="57" name="TextBox 56"/>
          <p:cNvSpPr txBox="1"/>
          <p:nvPr/>
        </p:nvSpPr>
        <p:spPr>
          <a:xfrm>
            <a:off x="1086508" y="2292235"/>
            <a:ext cx="11334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Ma </a:t>
            </a:r>
            <a:r>
              <a:rPr lang="en-GB" sz="2000" dirty="0" err="1" smtClean="0"/>
              <a:t>mère</a:t>
            </a:r>
            <a:endParaRPr lang="en-GB" sz="2000" dirty="0"/>
          </a:p>
        </p:txBody>
      </p:sp>
      <p:sp>
        <p:nvSpPr>
          <p:cNvPr id="58" name="TextBox 57"/>
          <p:cNvSpPr txBox="1"/>
          <p:nvPr/>
        </p:nvSpPr>
        <p:spPr>
          <a:xfrm>
            <a:off x="1388753" y="5003236"/>
            <a:ext cx="1376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l</a:t>
            </a:r>
            <a:r>
              <a:rPr lang="en-GB" sz="2000" dirty="0" smtClean="0"/>
              <a:t>es </a:t>
            </a:r>
            <a:r>
              <a:rPr lang="en-GB" sz="2000" dirty="0" err="1" smtClean="0"/>
              <a:t>insectes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xmlns="" val="234529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99792" y="692696"/>
            <a:ext cx="599997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/>
              <a:t>Dice games.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Trap door reading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Sentence building vocab page 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 Check listing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 Scaffolding for weaker ability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 Translation </a:t>
            </a:r>
            <a:r>
              <a:rPr lang="en-GB" sz="3600" dirty="0"/>
              <a:t>c</a:t>
            </a:r>
            <a:r>
              <a:rPr lang="en-GB" sz="3600" dirty="0" smtClean="0"/>
              <a:t>ompetition</a:t>
            </a:r>
          </a:p>
          <a:p>
            <a:endParaRPr lang="en-GB" sz="3600" dirty="0" smtClean="0"/>
          </a:p>
          <a:p>
            <a:pPr>
              <a:buFont typeface="Arial" pitchFamily="34" charset="0"/>
              <a:buChar char="•"/>
            </a:pPr>
            <a:endParaRPr lang="en-GB" sz="3600" dirty="0" smtClean="0"/>
          </a:p>
          <a:p>
            <a:endParaRPr lang="en-GB" sz="3600" dirty="0"/>
          </a:p>
        </p:txBody>
      </p:sp>
      <p:sp>
        <p:nvSpPr>
          <p:cNvPr id="5" name="Rectangle 4"/>
          <p:cNvSpPr/>
          <p:nvPr/>
        </p:nvSpPr>
        <p:spPr>
          <a:xfrm>
            <a:off x="323528" y="332656"/>
            <a:ext cx="1944216" cy="1800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Conversations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Simple Writing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New Sentences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Understanding of short text</a:t>
            </a:r>
          </a:p>
          <a:p>
            <a:pPr algn="ctr">
              <a:buFont typeface="Arial" pitchFamily="34" charset="0"/>
              <a:buChar char="•"/>
            </a:pP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427" y="0"/>
            <a:ext cx="252028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50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 smtClean="0"/>
              <a:t>I am called Bob.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 smtClean="0"/>
              <a:t>I am 10 years old.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 smtClean="0"/>
              <a:t>A dog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 smtClean="0"/>
              <a:t>A rabbit.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 smtClean="0"/>
              <a:t>A cat.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 smtClean="0"/>
              <a:t>A pen.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 smtClean="0"/>
              <a:t>I am called Philippe. </a:t>
            </a:r>
          </a:p>
          <a:p>
            <a:pPr algn="ctr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554706" y="0"/>
            <a:ext cx="3025405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75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I have a cat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I have a dog.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I have a sister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I have a mouse.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I have a brother.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I have a pen.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I have a book.</a:t>
            </a:r>
          </a:p>
        </p:txBody>
      </p:sp>
      <p:sp>
        <p:nvSpPr>
          <p:cNvPr id="6" name="Rectangle 5"/>
          <p:cNvSpPr/>
          <p:nvPr/>
        </p:nvSpPr>
        <p:spPr>
          <a:xfrm>
            <a:off x="5580112" y="0"/>
            <a:ext cx="356388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100</a:t>
            </a:r>
          </a:p>
          <a:p>
            <a:pPr algn="ctr"/>
            <a:endParaRPr lang="en-GB" dirty="0" smtClean="0"/>
          </a:p>
          <a:p>
            <a:pPr algn="ctr"/>
            <a:r>
              <a:rPr lang="en-GB" sz="2800" dirty="0" smtClean="0"/>
              <a:t>I have a brown dog.</a:t>
            </a:r>
          </a:p>
          <a:p>
            <a:pPr algn="ctr"/>
            <a:r>
              <a:rPr lang="en-GB" sz="2800" dirty="0" smtClean="0"/>
              <a:t>I have a blue fish.</a:t>
            </a:r>
          </a:p>
          <a:p>
            <a:pPr algn="ctr"/>
            <a:r>
              <a:rPr lang="en-GB" sz="2800" dirty="0" smtClean="0"/>
              <a:t>I have a big brother.</a:t>
            </a:r>
          </a:p>
          <a:p>
            <a:pPr algn="ctr"/>
            <a:r>
              <a:rPr lang="en-GB" sz="2800" dirty="0" smtClean="0"/>
              <a:t>I have a black cat.</a:t>
            </a:r>
          </a:p>
          <a:p>
            <a:pPr algn="ctr"/>
            <a:r>
              <a:rPr lang="en-GB" sz="2800" dirty="0" smtClean="0"/>
              <a:t>I have an excellent sister.</a:t>
            </a:r>
          </a:p>
          <a:p>
            <a:pPr algn="ctr"/>
            <a:r>
              <a:rPr lang="en-GB" sz="2800" dirty="0" smtClean="0"/>
              <a:t>I have a small brother</a:t>
            </a:r>
            <a:r>
              <a:rPr lang="en-GB" dirty="0" smtClean="0"/>
              <a:t>.</a:t>
            </a:r>
          </a:p>
          <a:p>
            <a:pPr algn="ctr"/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52524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99792" y="692696"/>
            <a:ext cx="5999976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/>
              <a:t>Dice games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Trap door reading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Sentence building vocab page 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 Check listing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 Scaffolding for weaker ability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 Translation </a:t>
            </a:r>
            <a:r>
              <a:rPr lang="en-GB" sz="3600" dirty="0"/>
              <a:t>c</a:t>
            </a:r>
            <a:r>
              <a:rPr lang="en-GB" sz="3600" dirty="0" smtClean="0"/>
              <a:t>ompetition</a:t>
            </a:r>
          </a:p>
          <a:p>
            <a:pPr>
              <a:buFont typeface="Arial" pitchFamily="34" charset="0"/>
              <a:buChar char="•"/>
            </a:pPr>
            <a:r>
              <a:rPr lang="en-GB" sz="3600" dirty="0" smtClean="0"/>
              <a:t> Paragraph strip Bingo </a:t>
            </a:r>
          </a:p>
          <a:p>
            <a:pPr>
              <a:buFont typeface="Arial" pitchFamily="34" charset="0"/>
              <a:buChar char="•"/>
            </a:pPr>
            <a:endParaRPr lang="en-GB" sz="3600" dirty="0" smtClean="0"/>
          </a:p>
          <a:p>
            <a:pPr>
              <a:buFont typeface="Arial" pitchFamily="34" charset="0"/>
              <a:buChar char="•"/>
            </a:pPr>
            <a:endParaRPr lang="en-GB" sz="3600" dirty="0" smtClean="0"/>
          </a:p>
          <a:p>
            <a:endParaRPr lang="en-GB" sz="3600" dirty="0"/>
          </a:p>
        </p:txBody>
      </p:sp>
      <p:sp>
        <p:nvSpPr>
          <p:cNvPr id="5" name="Rectangle 4"/>
          <p:cNvSpPr/>
          <p:nvPr/>
        </p:nvSpPr>
        <p:spPr>
          <a:xfrm>
            <a:off x="323528" y="332656"/>
            <a:ext cx="1944216" cy="18002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Conversations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Simple Writing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New Sentences</a:t>
            </a:r>
          </a:p>
          <a:p>
            <a:pPr algn="ctr">
              <a:buFont typeface="Arial" pitchFamily="34" charset="0"/>
              <a:buChar char="•"/>
            </a:pPr>
            <a:r>
              <a:rPr lang="en-GB" sz="2000" dirty="0" smtClean="0"/>
              <a:t>Understanding of short text</a:t>
            </a:r>
          </a:p>
          <a:p>
            <a:pPr algn="ctr">
              <a:buFont typeface="Arial" pitchFamily="34" charset="0"/>
              <a:buChar char="•"/>
            </a:pP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1560" y="2348880"/>
            <a:ext cx="8147248" cy="1900808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Bonjour je m’appelle Marc et j’ai douze ans. J’habite en France. Ma mère s’appelle Claudine. Elle est jolie et amusante.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4" y="28617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404664"/>
            <a:ext cx="1091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Slam</a:t>
            </a:r>
            <a:endParaRPr lang="en-GB" sz="3600" dirty="0"/>
          </a:p>
        </p:txBody>
      </p:sp>
      <p:pic>
        <p:nvPicPr>
          <p:cNvPr id="6" name="Picture 3" descr="C:\Documents and Settings\Matt Clough\Local Settings\Temporary Internet Files\Content.IE5\82CONZGX\MCj041748200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681" y="2474912"/>
            <a:ext cx="1439862" cy="171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Documents and Settings\Matt Clough\Local Settings\Temporary Internet Files\Content.IE5\82CONZGX\MCj0434595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5852" y="2323665"/>
            <a:ext cx="1389063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C:\Documents and Settings\Matt Clough\Local Settings\Temporary Internet Files\Content.IE5\DIPRQGFH\MCAN02373_000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3527" y="4643438"/>
            <a:ext cx="1130300" cy="185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C:\Documents and Settings\Matt Clough\Local Settings\Temporary Internet Files\Content.IE5\82CONZGX\MCj0436209000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9898" y="891931"/>
            <a:ext cx="1004887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C:\Documents and Settings\Matt Clough\Local Settings\Temporary Internet Files\Content.IE5\DIPRQGFH\MCj0424138000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4055" y="2938462"/>
            <a:ext cx="1763713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 descr="C:\Documents and Settings\Matt Clough\Local Settings\Temporary Internet Files\Content.IE5\82CONZGX\MCj0326480000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8428" y="5040312"/>
            <a:ext cx="1819275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C:\Documents and Settings\Matt Clough\Local Settings\Temporary Internet Files\Content.IE5\TKJJZFY3\MCj03438250000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49787"/>
            <a:ext cx="1795463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2580" y="3332956"/>
            <a:ext cx="1046163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C:\Documents and Settings\Matt Clough\Local Settings\Temporary Internet Files\Content.IE5\82CONZGX\MCj04174440000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5666" y="4725194"/>
            <a:ext cx="1266825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188640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188640"/>
            <a:ext cx="3734933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Use of flash cards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Gestures and mimes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Simon Says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Find the treasure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Slam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Hide the word</a:t>
            </a:r>
          </a:p>
          <a:p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xmlns="" val="2891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188640"/>
            <a:ext cx="1944216" cy="18002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Words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188640"/>
            <a:ext cx="6057684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Use of flash cards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Gestures and mimes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Simon Says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Find the treasure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Slam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Hide the word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/>
              <a:t>Drawing on another students back</a:t>
            </a:r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 smtClean="0"/>
          </a:p>
          <a:p>
            <a:pPr>
              <a:buFont typeface="Arial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xmlns="" val="2891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1389</Words>
  <Application>Microsoft Office PowerPoint</Application>
  <PresentationFormat>On-screen Show (4:3)</PresentationFormat>
  <Paragraphs>581</Paragraphs>
  <Slides>66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Office Theme</vt:lpstr>
      <vt:lpstr>  Ideas for progression in primary languages      ©Ensemble MFL Project 2016 </vt:lpstr>
      <vt:lpstr>Slide 2</vt:lpstr>
      <vt:lpstr>Building Blocks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Building Blocks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Word Dominoes</vt:lpstr>
      <vt:lpstr>Slide 39</vt:lpstr>
      <vt:lpstr>Building Blocks</vt:lpstr>
      <vt:lpstr>Slide 41</vt:lpstr>
      <vt:lpstr>Building Blocks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Building Blocks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Languages and prgression</dc:title>
  <dc:creator>sarah kenning</dc:creator>
  <cp:lastModifiedBy>Bridget</cp:lastModifiedBy>
  <cp:revision>31</cp:revision>
  <dcterms:created xsi:type="dcterms:W3CDTF">2016-01-19T22:36:24Z</dcterms:created>
  <dcterms:modified xsi:type="dcterms:W3CDTF">2016-05-19T13:34:15Z</dcterms:modified>
</cp:coreProperties>
</file>