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64" r:id="rId4"/>
    <p:sldId id="265" r:id="rId5"/>
    <p:sldId id="270" r:id="rId6"/>
    <p:sldId id="271" r:id="rId7"/>
    <p:sldId id="279" r:id="rId8"/>
    <p:sldId id="272" r:id="rId9"/>
    <p:sldId id="278" r:id="rId10"/>
    <p:sldId id="273" r:id="rId11"/>
    <p:sldId id="27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8824"/>
    <a:srgbClr val="823981"/>
    <a:srgbClr val="FDCFA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61" d="100"/>
          <a:sy n="61" d="100"/>
        </p:scale>
        <p:origin x="-78" y="-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29571"/>
            <a:ext cx="2533338" cy="2533338"/>
          </a:xfrm>
          <a:prstGeom prst="rect">
            <a:avLst/>
          </a:prstGeom>
          <a:effectLst>
            <a:glow>
              <a:schemeClr val="accent1"/>
            </a:glo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2733709"/>
            <a:ext cx="8824457" cy="1373070"/>
          </a:xfrm>
        </p:spPr>
        <p:txBody>
          <a:bodyPr/>
          <a:lstStyle/>
          <a:p>
            <a:pPr algn="l"/>
            <a:r>
              <a:rPr lang="en-GB" sz="4000" dirty="0" smtClean="0"/>
              <a:t>The KS2 Modern Foreign Languages                 Co-ordinator’s Tool-Kit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" y="4306953"/>
            <a:ext cx="8926287" cy="1117687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26284" y="-1"/>
            <a:ext cx="3265715" cy="2533535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xmlns="" val="261194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7007" y="610980"/>
            <a:ext cx="10304701" cy="1080938"/>
          </a:xfrm>
        </p:spPr>
        <p:txBody>
          <a:bodyPr/>
          <a:lstStyle/>
          <a:p>
            <a:r>
              <a:rPr lang="en-GB" dirty="0" smtClean="0"/>
              <a:t> Evaluating and improving the provision (1)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97639" y="2056303"/>
            <a:ext cx="2004439" cy="576262"/>
          </a:xfrm>
        </p:spPr>
        <p:txBody>
          <a:bodyPr/>
          <a:lstStyle/>
          <a:p>
            <a:pPr algn="ctr"/>
            <a:r>
              <a:rPr lang="en-GB" dirty="0" smtClean="0"/>
              <a:t>Questions 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8349" y="2173779"/>
            <a:ext cx="2539994" cy="579170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idx="1"/>
          </p:nvPr>
        </p:nvSpPr>
        <p:spPr>
          <a:xfrm>
            <a:off x="3441801" y="2058694"/>
            <a:ext cx="2998484" cy="576262"/>
          </a:xfrm>
        </p:spPr>
        <p:txBody>
          <a:bodyPr vert="horz"/>
          <a:lstStyle/>
          <a:p>
            <a:r>
              <a:rPr lang="en-GB" dirty="0" smtClean="0"/>
              <a:t>         Process</a:t>
            </a:r>
            <a:endParaRPr lang="en-GB" dirty="0"/>
          </a:p>
        </p:txBody>
      </p:sp>
      <p:sp>
        <p:nvSpPr>
          <p:cNvPr id="14" name="Right Arrow 13"/>
          <p:cNvSpPr/>
          <p:nvPr/>
        </p:nvSpPr>
        <p:spPr>
          <a:xfrm>
            <a:off x="3161042" y="4526628"/>
            <a:ext cx="737010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half" idx="17"/>
          </p:nvPr>
        </p:nvSpPr>
        <p:spPr>
          <a:xfrm>
            <a:off x="6767917" y="2762598"/>
            <a:ext cx="2799898" cy="3620442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GB" sz="1700" b="1" dirty="0" smtClean="0">
                <a:solidFill>
                  <a:srgbClr val="002060"/>
                </a:solidFill>
              </a:rPr>
              <a:t>Are pupils making good progress? 	               </a:t>
            </a:r>
          </a:p>
          <a:p>
            <a:r>
              <a:rPr lang="en-GB" sz="1700" b="1" dirty="0" smtClean="0">
                <a:solidFill>
                  <a:srgbClr val="002060"/>
                </a:solidFill>
              </a:rPr>
              <a:t>What evidence is there for this? </a:t>
            </a:r>
            <a:r>
              <a:rPr lang="en-GB" sz="1700" b="1" dirty="0">
                <a:solidFill>
                  <a:srgbClr val="002060"/>
                </a:solidFill>
              </a:rPr>
              <a:t> </a:t>
            </a:r>
            <a:r>
              <a:rPr lang="en-GB" sz="1700" b="1" dirty="0" smtClean="0">
                <a:solidFill>
                  <a:srgbClr val="002060"/>
                </a:solidFill>
              </a:rPr>
              <a:t>                                   </a:t>
            </a:r>
          </a:p>
          <a:p>
            <a:r>
              <a:rPr lang="en-GB" sz="1700" b="1" dirty="0" smtClean="0">
                <a:solidFill>
                  <a:srgbClr val="002060"/>
                </a:solidFill>
              </a:rPr>
              <a:t>Are there areas where progress is less marked?          </a:t>
            </a:r>
          </a:p>
          <a:p>
            <a:r>
              <a:rPr lang="en-GB" sz="1700" b="1" dirty="0" smtClean="0">
                <a:solidFill>
                  <a:srgbClr val="002060"/>
                </a:solidFill>
              </a:rPr>
              <a:t>How </a:t>
            </a:r>
            <a:r>
              <a:rPr lang="en-GB" sz="1700" b="1" dirty="0">
                <a:solidFill>
                  <a:srgbClr val="002060"/>
                </a:solidFill>
              </a:rPr>
              <a:t>could </a:t>
            </a:r>
            <a:r>
              <a:rPr lang="en-GB" sz="1700" b="1" dirty="0" smtClean="0">
                <a:solidFill>
                  <a:srgbClr val="002060"/>
                </a:solidFill>
              </a:rPr>
              <a:t>progress </a:t>
            </a:r>
            <a:r>
              <a:rPr lang="en-GB" sz="1700" b="1" dirty="0">
                <a:solidFill>
                  <a:srgbClr val="002060"/>
                </a:solidFill>
              </a:rPr>
              <a:t>be </a:t>
            </a:r>
            <a:r>
              <a:rPr lang="en-GB" sz="1700" b="1" dirty="0" smtClean="0">
                <a:solidFill>
                  <a:srgbClr val="002060"/>
                </a:solidFill>
              </a:rPr>
              <a:t>accelerated?</a:t>
            </a:r>
          </a:p>
          <a:p>
            <a:r>
              <a:rPr lang="en-GB" sz="1700" b="1" dirty="0" smtClean="0">
                <a:solidFill>
                  <a:srgbClr val="002060"/>
                </a:solidFill>
              </a:rPr>
              <a:t>What support do staff need ?</a:t>
            </a:r>
          </a:p>
          <a:p>
            <a:r>
              <a:rPr lang="en-GB" sz="1700" b="1" dirty="0" smtClean="0">
                <a:solidFill>
                  <a:srgbClr val="002060"/>
                </a:solidFill>
              </a:rPr>
              <a:t>How can staff best be supported?</a:t>
            </a:r>
          </a:p>
          <a:p>
            <a:endParaRPr lang="en-GB" sz="17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endParaRPr lang="en-GB" dirty="0"/>
          </a:p>
        </p:txBody>
      </p:sp>
      <p:sp>
        <p:nvSpPr>
          <p:cNvPr id="30" name="Text Placeholder 4"/>
          <p:cNvSpPr>
            <a:spLocks noGrp="1"/>
          </p:cNvSpPr>
          <p:nvPr>
            <p:ph type="body" idx="1"/>
          </p:nvPr>
        </p:nvSpPr>
        <p:spPr>
          <a:xfrm>
            <a:off x="6566609" y="2090140"/>
            <a:ext cx="3326269" cy="576262"/>
          </a:xfrm>
        </p:spPr>
        <p:txBody>
          <a:bodyPr vert="horz"/>
          <a:lstStyle/>
          <a:p>
            <a:r>
              <a:rPr lang="en-GB" dirty="0" smtClean="0"/>
              <a:t>        Considerations 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half" idx="16"/>
          </p:nvPr>
        </p:nvSpPr>
        <p:spPr>
          <a:xfrm>
            <a:off x="10118833" y="2722058"/>
            <a:ext cx="1971343" cy="4135942"/>
          </a:xfrm>
          <a:solidFill>
            <a:schemeClr val="tx1"/>
          </a:solidFill>
        </p:spPr>
        <p:txBody>
          <a:bodyPr>
            <a:normAutofit fontScale="25000" lnSpcReduction="20000"/>
          </a:bodyPr>
          <a:lstStyle/>
          <a:p>
            <a:r>
              <a:rPr lang="en-GB" sz="6800" b="1" dirty="0" smtClean="0">
                <a:solidFill>
                  <a:srgbClr val="588824"/>
                </a:solidFill>
              </a:rPr>
              <a:t>Share success and celebrate!</a:t>
            </a:r>
          </a:p>
          <a:p>
            <a:r>
              <a:rPr lang="en-GB" sz="6800" b="1" dirty="0" smtClean="0">
                <a:solidFill>
                  <a:srgbClr val="588824"/>
                </a:solidFill>
              </a:rPr>
              <a:t>Developing new resources to  progress ‘weaker’ skills</a:t>
            </a:r>
          </a:p>
          <a:p>
            <a:r>
              <a:rPr lang="en-GB" sz="6800" b="1" dirty="0" smtClean="0">
                <a:solidFill>
                  <a:srgbClr val="588824"/>
                </a:solidFill>
              </a:rPr>
              <a:t>Integrate new challenges  </a:t>
            </a:r>
          </a:p>
          <a:p>
            <a:r>
              <a:rPr lang="en-GB" sz="6800" b="1" dirty="0" smtClean="0">
                <a:solidFill>
                  <a:srgbClr val="588824"/>
                </a:solidFill>
              </a:rPr>
              <a:t>Develop more independent learning</a:t>
            </a:r>
          </a:p>
          <a:p>
            <a:r>
              <a:rPr lang="en-GB" sz="6800" b="1" dirty="0" smtClean="0">
                <a:solidFill>
                  <a:srgbClr val="588824"/>
                </a:solidFill>
              </a:rPr>
              <a:t>Greater focus on applied learning and creativity </a:t>
            </a:r>
          </a:p>
          <a:p>
            <a:r>
              <a:rPr lang="en-GB" sz="6800" b="1" dirty="0" smtClean="0">
                <a:solidFill>
                  <a:srgbClr val="588824"/>
                </a:solidFill>
              </a:rPr>
              <a:t>CPD, upskilling, sharing good practice.</a:t>
            </a:r>
          </a:p>
          <a:p>
            <a:endParaRPr lang="en-GB" sz="6800" b="1" dirty="0" smtClean="0">
              <a:solidFill>
                <a:srgbClr val="588824"/>
              </a:solidFill>
            </a:endParaRPr>
          </a:p>
          <a:p>
            <a:r>
              <a:rPr lang="en-GB" sz="1700" b="1" dirty="0" smtClean="0">
                <a:solidFill>
                  <a:srgbClr val="588824"/>
                </a:solidFill>
              </a:rPr>
              <a:t>             </a:t>
            </a:r>
          </a:p>
          <a:p>
            <a:endParaRPr lang="en-GB" sz="7200" dirty="0" smtClean="0">
              <a:solidFill>
                <a:srgbClr val="92D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4670" y="2864279"/>
            <a:ext cx="3071339" cy="5632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588824"/>
                </a:solidFill>
              </a:rPr>
              <a:t>How do we evaluate the provision?              </a:t>
            </a:r>
            <a:endParaRPr lang="en-GB" sz="1700" b="1" dirty="0">
              <a:solidFill>
                <a:srgbClr val="588824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9703" y="4526628"/>
            <a:ext cx="3071339" cy="5632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588824"/>
                </a:solidFill>
              </a:rPr>
              <a:t>How can the provision be improved?</a:t>
            </a:r>
            <a:endParaRPr lang="en-GB" sz="1700" b="1" dirty="0">
              <a:solidFill>
                <a:srgbClr val="588824"/>
              </a:solidFill>
            </a:endParaRPr>
          </a:p>
        </p:txBody>
      </p:sp>
      <p:sp>
        <p:nvSpPr>
          <p:cNvPr id="25" name="Right Arrow 24"/>
          <p:cNvSpPr/>
          <p:nvPr/>
        </p:nvSpPr>
        <p:spPr>
          <a:xfrm>
            <a:off x="6172440" y="2778045"/>
            <a:ext cx="595477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9703" y="5290943"/>
            <a:ext cx="3071339" cy="5632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588824"/>
                </a:solidFill>
              </a:rPr>
              <a:t>How do we identify areas for improvement?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9703" y="3584922"/>
            <a:ext cx="3071339" cy="79868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588824"/>
                </a:solidFill>
              </a:rPr>
              <a:t>How do we know whether the provision has been successful ?   </a:t>
            </a:r>
            <a:endParaRPr lang="en-GB" sz="1700" b="1" dirty="0">
              <a:solidFill>
                <a:srgbClr val="588824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9703" y="6055258"/>
            <a:ext cx="3071339" cy="32778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588824"/>
                </a:solidFill>
              </a:rPr>
              <a:t>What could be tweaked?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85530" y="2623289"/>
            <a:ext cx="2197297" cy="400879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002060"/>
                </a:solidFill>
              </a:rPr>
              <a:t>Evaluate pupil progress- is it in line with expectations?</a:t>
            </a: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002060"/>
                </a:solidFill>
              </a:rPr>
              <a:t>Examine evidence</a:t>
            </a: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002060"/>
                </a:solidFill>
              </a:rPr>
              <a:t>Pupil and staff survey – what do they enjoy/not enjoy, what do they feel they do well/not so well?</a:t>
            </a: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002060"/>
                </a:solidFill>
              </a:rPr>
              <a:t>QA – Lesson observations, work-sampling, pupil interviews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idx="1"/>
          </p:nvPr>
        </p:nvSpPr>
        <p:spPr>
          <a:xfrm>
            <a:off x="9430169" y="2090273"/>
            <a:ext cx="3326269" cy="576262"/>
          </a:xfrm>
        </p:spPr>
        <p:txBody>
          <a:bodyPr vert="horz"/>
          <a:lstStyle/>
          <a:p>
            <a:r>
              <a:rPr lang="en-GB" dirty="0" smtClean="0"/>
              <a:t>   Possible outcome </a:t>
            </a:r>
            <a:endParaRPr lang="en-GB" dirty="0"/>
          </a:p>
        </p:txBody>
      </p:sp>
      <p:sp>
        <p:nvSpPr>
          <p:cNvPr id="32" name="Right Arrow 31"/>
          <p:cNvSpPr/>
          <p:nvPr/>
        </p:nvSpPr>
        <p:spPr>
          <a:xfrm>
            <a:off x="9598199" y="2738979"/>
            <a:ext cx="520634" cy="485716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pic>
        <p:nvPicPr>
          <p:cNvPr id="33" name="Picture 3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69534" y="-1"/>
            <a:ext cx="895350" cy="610981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36" name="Picture 3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1934" y="152399"/>
            <a:ext cx="895350" cy="610981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2" name="Rectangle 21"/>
          <p:cNvSpPr/>
          <p:nvPr/>
        </p:nvSpPr>
        <p:spPr>
          <a:xfrm>
            <a:off x="174587" y="194528"/>
            <a:ext cx="112566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prstClr val="white"/>
                </a:solidFill>
                <a:ea typeface="+mj-ea"/>
                <a:cs typeface="+mj-cs"/>
              </a:rPr>
              <a:t>The KS2 Modern Foreign Languages </a:t>
            </a:r>
            <a:r>
              <a:rPr lang="en-GB" sz="2400" dirty="0" smtClean="0">
                <a:solidFill>
                  <a:prstClr val="white"/>
                </a:solidFill>
                <a:ea typeface="+mj-ea"/>
                <a:cs typeface="+mj-cs"/>
              </a:rPr>
              <a:t>Co-ordinator’s </a:t>
            </a:r>
            <a:r>
              <a:rPr lang="en-GB" sz="2400" dirty="0">
                <a:solidFill>
                  <a:prstClr val="white"/>
                </a:solidFill>
                <a:ea typeface="+mj-ea"/>
                <a:cs typeface="+mj-cs"/>
              </a:rPr>
              <a:t>Tool-Kit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xmlns="" val="4188182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4" grpId="0" uiExpand="1" build="p" animBg="1"/>
      <p:bldP spid="35" grpId="0" uiExpand="1" build="p" animBg="1"/>
      <p:bldP spid="2" grpId="0" animBg="1"/>
      <p:bldP spid="26" grpId="0" animBg="1"/>
      <p:bldP spid="25" grpId="0" animBg="1"/>
      <p:bldP spid="21" grpId="0" animBg="1"/>
      <p:bldP spid="23" grpId="0" animBg="1"/>
      <p:bldP spid="24" grpId="0" animBg="1"/>
      <p:bldP spid="28" grpId="0" animBg="1"/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7007" y="610980"/>
            <a:ext cx="10304701" cy="1080938"/>
          </a:xfrm>
        </p:spPr>
        <p:txBody>
          <a:bodyPr/>
          <a:lstStyle/>
          <a:p>
            <a:r>
              <a:rPr lang="en-GB" dirty="0" smtClean="0"/>
              <a:t> Evaluating and improving the provision (2)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525108" y="1981411"/>
            <a:ext cx="2004439" cy="576262"/>
          </a:xfrm>
        </p:spPr>
        <p:txBody>
          <a:bodyPr/>
          <a:lstStyle/>
          <a:p>
            <a:pPr algn="ctr"/>
            <a:r>
              <a:rPr lang="en-GB" dirty="0" smtClean="0"/>
              <a:t>Questions 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8349" y="2173779"/>
            <a:ext cx="2539994" cy="57917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03959" y="2733319"/>
            <a:ext cx="3071339" cy="5632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588824"/>
                </a:solidFill>
              </a:rPr>
              <a:t>How can we share good practice and develop?</a:t>
            </a:r>
          </a:p>
        </p:txBody>
      </p:sp>
      <p:sp>
        <p:nvSpPr>
          <p:cNvPr id="25" name="Right Arrow 24"/>
          <p:cNvSpPr/>
          <p:nvPr/>
        </p:nvSpPr>
        <p:spPr>
          <a:xfrm>
            <a:off x="4664977" y="2703433"/>
            <a:ext cx="595477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73178" y="2731784"/>
            <a:ext cx="5366321" cy="355892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002060"/>
                </a:solidFill>
              </a:rPr>
              <a:t>Joint planning, share ideas and resources at meetings,</a:t>
            </a: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002060"/>
                </a:solidFill>
              </a:rPr>
              <a:t>Joint observations, co-teaching</a:t>
            </a: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002060"/>
                </a:solidFill>
              </a:rPr>
              <a:t>Networking – is there a local/regional support group for MFL languages?</a:t>
            </a: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002060"/>
                </a:solidFill>
              </a:rPr>
              <a:t>Resources, articles featuring good and outstanding practice </a:t>
            </a:r>
            <a:r>
              <a:rPr lang="en-GB" sz="1700" b="1" dirty="0" err="1" smtClean="0">
                <a:solidFill>
                  <a:srgbClr val="002060"/>
                </a:solidFill>
              </a:rPr>
              <a:t>eg</a:t>
            </a:r>
            <a:r>
              <a:rPr lang="en-GB" sz="1700" b="1" dirty="0" smtClean="0">
                <a:solidFill>
                  <a:srgbClr val="002060"/>
                </a:solidFill>
              </a:rPr>
              <a:t>. ALL, TES</a:t>
            </a: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002060"/>
                </a:solidFill>
              </a:rPr>
              <a:t>Visits to other primary schools to discuss/observe</a:t>
            </a:r>
            <a:r>
              <a:rPr lang="en-GB" sz="1700" b="1" dirty="0">
                <a:solidFill>
                  <a:srgbClr val="002060"/>
                </a:solidFill>
              </a:rPr>
              <a:t> </a:t>
            </a:r>
            <a:r>
              <a:rPr lang="en-GB" sz="1700" b="1" dirty="0" smtClean="0">
                <a:solidFill>
                  <a:srgbClr val="002060"/>
                </a:solidFill>
              </a:rPr>
              <a:t>good practice</a:t>
            </a: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002060"/>
                </a:solidFill>
              </a:rPr>
              <a:t>Forging links with local secondary school to share ideas and gain a wider context for language-teaching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785986" y="2036156"/>
            <a:ext cx="3070034" cy="576262"/>
          </a:xfrm>
        </p:spPr>
        <p:txBody>
          <a:bodyPr/>
          <a:lstStyle/>
          <a:p>
            <a:r>
              <a:rPr lang="en-GB" dirty="0" smtClean="0"/>
              <a:t>Possible solutions</a:t>
            </a:r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174587" y="194528"/>
            <a:ext cx="112566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prstClr val="white"/>
                </a:solidFill>
                <a:ea typeface="+mj-ea"/>
                <a:cs typeface="+mj-cs"/>
              </a:rPr>
              <a:t>The KS2 Modern Foreign Languages </a:t>
            </a:r>
            <a:r>
              <a:rPr lang="en-GB" sz="2400" dirty="0" smtClean="0">
                <a:solidFill>
                  <a:prstClr val="white"/>
                </a:solidFill>
                <a:ea typeface="+mj-ea"/>
                <a:cs typeface="+mj-cs"/>
              </a:rPr>
              <a:t>Co-ordinator’s </a:t>
            </a:r>
            <a:r>
              <a:rPr lang="en-GB" sz="2400" dirty="0">
                <a:solidFill>
                  <a:prstClr val="white"/>
                </a:solidFill>
                <a:ea typeface="+mj-ea"/>
                <a:cs typeface="+mj-cs"/>
              </a:rPr>
              <a:t>Tool-Kit</a:t>
            </a:r>
            <a:endParaRPr lang="en-GB" sz="2400" dirty="0"/>
          </a:p>
        </p:txBody>
      </p:sp>
      <p:pic>
        <p:nvPicPr>
          <p:cNvPr id="31" name="Picture 3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69534" y="-1"/>
            <a:ext cx="895350" cy="610981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xmlns="" val="42262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5" grpId="0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31739"/>
            <a:ext cx="10001250" cy="114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4587" y="791186"/>
            <a:ext cx="9624960" cy="1080938"/>
          </a:xfrm>
        </p:spPr>
        <p:txBody>
          <a:bodyPr/>
          <a:lstStyle/>
          <a:p>
            <a:r>
              <a:rPr lang="en-GB" dirty="0" smtClean="0"/>
              <a:t>Making a start : What do I need to consider?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224157" y="1898003"/>
            <a:ext cx="3070025" cy="576262"/>
          </a:xfrm>
        </p:spPr>
        <p:txBody>
          <a:bodyPr/>
          <a:lstStyle/>
          <a:p>
            <a:r>
              <a:rPr lang="en-GB" dirty="0" smtClean="0"/>
              <a:t>       Actions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17"/>
          </p:nvPr>
        </p:nvSpPr>
        <p:spPr>
          <a:xfrm>
            <a:off x="7632856" y="3773856"/>
            <a:ext cx="4586626" cy="634804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Research – contact secondary schools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Contact local council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488" y="2176812"/>
            <a:ext cx="2539994" cy="579170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idx="1"/>
          </p:nvPr>
        </p:nvSpPr>
        <p:spPr>
          <a:xfrm>
            <a:off x="1133917" y="1792041"/>
            <a:ext cx="4166548" cy="576262"/>
          </a:xfrm>
        </p:spPr>
        <p:txBody>
          <a:bodyPr vert="horz"/>
          <a:lstStyle/>
          <a:p>
            <a:r>
              <a:rPr lang="en-GB" dirty="0" smtClean="0"/>
              <a:t>          Considerations</a:t>
            </a:r>
            <a:endParaRPr lang="en-GB" dirty="0"/>
          </a:p>
        </p:txBody>
      </p:sp>
      <p:sp>
        <p:nvSpPr>
          <p:cNvPr id="14" name="Right Arrow 13"/>
          <p:cNvSpPr/>
          <p:nvPr/>
        </p:nvSpPr>
        <p:spPr>
          <a:xfrm>
            <a:off x="6139840" y="2365567"/>
            <a:ext cx="1008601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half" idx="16"/>
          </p:nvPr>
        </p:nvSpPr>
        <p:spPr>
          <a:xfrm>
            <a:off x="646886" y="2747958"/>
            <a:ext cx="5496709" cy="913987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GB" sz="1800" dirty="0">
                <a:solidFill>
                  <a:srgbClr val="002060"/>
                </a:solidFill>
              </a:rPr>
              <a:t>Who will be teaching </a:t>
            </a:r>
            <a:r>
              <a:rPr lang="en-GB" sz="1800" dirty="0" smtClean="0">
                <a:solidFill>
                  <a:srgbClr val="002060"/>
                </a:solidFill>
              </a:rPr>
              <a:t>MFL: </a:t>
            </a:r>
            <a:r>
              <a:rPr lang="en-GB" sz="1800" dirty="0">
                <a:solidFill>
                  <a:srgbClr val="002060"/>
                </a:solidFill>
              </a:rPr>
              <a:t>Class-teachers, </a:t>
            </a:r>
            <a:r>
              <a:rPr lang="en-GB" sz="1800" dirty="0" smtClean="0">
                <a:solidFill>
                  <a:srgbClr val="002060"/>
                </a:solidFill>
              </a:rPr>
              <a:t>specific </a:t>
            </a:r>
            <a:r>
              <a:rPr lang="en-GB" sz="1800" dirty="0">
                <a:solidFill>
                  <a:srgbClr val="002060"/>
                </a:solidFill>
              </a:rPr>
              <a:t>members of staff, specialist </a:t>
            </a:r>
            <a:r>
              <a:rPr lang="en-GB" sz="1800" dirty="0" smtClean="0">
                <a:solidFill>
                  <a:srgbClr val="002060"/>
                </a:solidFill>
              </a:rPr>
              <a:t>teachers from a local secondary-school or an external provider ?</a:t>
            </a:r>
            <a:endParaRPr lang="en-GB" sz="1800" dirty="0">
              <a:solidFill>
                <a:srgbClr val="002060"/>
              </a:solidFill>
            </a:endParaRPr>
          </a:p>
          <a:p>
            <a:endParaRPr lang="en-GB" sz="18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46887" y="3607747"/>
            <a:ext cx="5496707" cy="64633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588824"/>
                </a:solidFill>
              </a:rPr>
              <a:t>Which languages do </a:t>
            </a:r>
            <a:r>
              <a:rPr lang="en-GB" dirty="0" smtClean="0">
                <a:solidFill>
                  <a:srgbClr val="588824"/>
                </a:solidFill>
              </a:rPr>
              <a:t>the </a:t>
            </a:r>
            <a:r>
              <a:rPr lang="en-GB" dirty="0">
                <a:solidFill>
                  <a:srgbClr val="588824"/>
                </a:solidFill>
              </a:rPr>
              <a:t>local secondary-schools </a:t>
            </a:r>
            <a:r>
              <a:rPr lang="en-GB" dirty="0" smtClean="0">
                <a:solidFill>
                  <a:srgbClr val="588824"/>
                </a:solidFill>
              </a:rPr>
              <a:t>                offer?  (</a:t>
            </a:r>
            <a:r>
              <a:rPr lang="en-GB" dirty="0">
                <a:solidFill>
                  <a:srgbClr val="588824"/>
                </a:solidFill>
              </a:rPr>
              <a:t>Issue of </a:t>
            </a:r>
            <a:r>
              <a:rPr lang="en-GB" dirty="0" smtClean="0">
                <a:solidFill>
                  <a:srgbClr val="588824"/>
                </a:solidFill>
              </a:rPr>
              <a:t>continuity)</a:t>
            </a:r>
            <a:endParaRPr lang="en-GB" dirty="0">
              <a:solidFill>
                <a:srgbClr val="588824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39379" y="4222126"/>
            <a:ext cx="5504215" cy="64633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Are there strong connections with </a:t>
            </a:r>
            <a:r>
              <a:rPr lang="en-GB" dirty="0" smtClean="0">
                <a:solidFill>
                  <a:srgbClr val="002060"/>
                </a:solidFill>
              </a:rPr>
              <a:t>international</a:t>
            </a:r>
            <a:r>
              <a:rPr lang="en-GB" dirty="0">
                <a:solidFill>
                  <a:srgbClr val="002060"/>
                </a:solidFill>
              </a:rPr>
              <a:t> communities in the area?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39379" y="4892990"/>
            <a:ext cx="5504215" cy="64633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588824"/>
                </a:solidFill>
              </a:rPr>
              <a:t>Is </a:t>
            </a:r>
            <a:r>
              <a:rPr lang="en-GB" dirty="0" smtClean="0">
                <a:solidFill>
                  <a:srgbClr val="588824"/>
                </a:solidFill>
              </a:rPr>
              <a:t>additional </a:t>
            </a:r>
            <a:r>
              <a:rPr lang="en-GB" dirty="0">
                <a:solidFill>
                  <a:srgbClr val="588824"/>
                </a:solidFill>
              </a:rPr>
              <a:t>financial support </a:t>
            </a:r>
            <a:r>
              <a:rPr lang="en-GB" dirty="0" smtClean="0">
                <a:solidFill>
                  <a:srgbClr val="588824"/>
                </a:solidFill>
              </a:rPr>
              <a:t>available for</a:t>
            </a:r>
            <a:r>
              <a:rPr lang="en-GB" dirty="0">
                <a:solidFill>
                  <a:srgbClr val="588824"/>
                </a:solidFill>
              </a:rPr>
              <a:t> the teaching of some languages? </a:t>
            </a:r>
            <a:endParaRPr lang="en-GB" dirty="0" smtClean="0">
              <a:solidFill>
                <a:srgbClr val="588824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19859" y="5598906"/>
            <a:ext cx="5490770" cy="92333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Which languages will be of increasing importance in </a:t>
            </a:r>
            <a:r>
              <a:rPr lang="en-GB" dirty="0">
                <a:solidFill>
                  <a:srgbClr val="002060"/>
                </a:solidFill>
              </a:rPr>
              <a:t>the future? What are </a:t>
            </a:r>
            <a:r>
              <a:rPr lang="en-GB" dirty="0" smtClean="0">
                <a:solidFill>
                  <a:srgbClr val="002060"/>
                </a:solidFill>
              </a:rPr>
              <a:t>the current language needs                                      of employers? (</a:t>
            </a:r>
            <a:r>
              <a:rPr lang="en-GB" dirty="0">
                <a:solidFill>
                  <a:srgbClr val="002060"/>
                </a:solidFill>
              </a:rPr>
              <a:t>CBI report</a:t>
            </a:r>
            <a:r>
              <a:rPr lang="en-GB" dirty="0" smtClean="0">
                <a:solidFill>
                  <a:srgbClr val="002060"/>
                </a:solidFill>
              </a:rPr>
              <a:t>)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19860" y="6447491"/>
            <a:ext cx="5490770" cy="36933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588824"/>
                </a:solidFill>
              </a:rPr>
              <a:t>Which </a:t>
            </a:r>
            <a:r>
              <a:rPr lang="en-GB" dirty="0" smtClean="0">
                <a:solidFill>
                  <a:srgbClr val="588824"/>
                </a:solidFill>
              </a:rPr>
              <a:t>languages are </a:t>
            </a:r>
            <a:r>
              <a:rPr lang="en-GB" dirty="0">
                <a:solidFill>
                  <a:srgbClr val="588824"/>
                </a:solidFill>
              </a:rPr>
              <a:t>attractive to pupils/parents</a:t>
            </a:r>
            <a:r>
              <a:rPr lang="en-GB" dirty="0">
                <a:solidFill>
                  <a:srgbClr val="92D050"/>
                </a:solidFill>
              </a:rPr>
              <a:t>? </a:t>
            </a:r>
            <a:endParaRPr lang="en-GB" dirty="0"/>
          </a:p>
        </p:txBody>
      </p:sp>
      <p:sp>
        <p:nvSpPr>
          <p:cNvPr id="22" name="Right Arrow 21"/>
          <p:cNvSpPr/>
          <p:nvPr/>
        </p:nvSpPr>
        <p:spPr>
          <a:xfrm>
            <a:off x="6147039" y="3833852"/>
            <a:ext cx="920511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 Placeholder 9"/>
          <p:cNvSpPr>
            <a:spLocks noGrp="1"/>
          </p:cNvSpPr>
          <p:nvPr>
            <p:ph type="body" sz="half" idx="17"/>
          </p:nvPr>
        </p:nvSpPr>
        <p:spPr>
          <a:xfrm>
            <a:off x="7605374" y="2462339"/>
            <a:ext cx="4586626" cy="103566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Audit of  </a:t>
            </a:r>
            <a:r>
              <a:rPr lang="en-GB" sz="1800" dirty="0" smtClean="0"/>
              <a:t>skills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Discuss options with school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endParaRPr lang="en-GB" dirty="0"/>
          </a:p>
        </p:txBody>
      </p:sp>
      <p:sp>
        <p:nvSpPr>
          <p:cNvPr id="24" name="Text Placeholder 9"/>
          <p:cNvSpPr>
            <a:spLocks noGrp="1"/>
          </p:cNvSpPr>
          <p:nvPr>
            <p:ph type="body" sz="half" idx="17"/>
          </p:nvPr>
        </p:nvSpPr>
        <p:spPr>
          <a:xfrm>
            <a:off x="7632856" y="4748271"/>
            <a:ext cx="4586626" cy="634804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British Council  (Confucius Institute </a:t>
            </a:r>
            <a:r>
              <a:rPr lang="en-GB" sz="1800" dirty="0" err="1" smtClean="0"/>
              <a:t>etc</a:t>
            </a:r>
            <a:r>
              <a:rPr lang="en-GB" sz="18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endParaRPr lang="en-GB" dirty="0"/>
          </a:p>
        </p:txBody>
      </p:sp>
      <p:sp>
        <p:nvSpPr>
          <p:cNvPr id="25" name="Right Arrow 24"/>
          <p:cNvSpPr/>
          <p:nvPr/>
        </p:nvSpPr>
        <p:spPr>
          <a:xfrm>
            <a:off x="6147039" y="5542770"/>
            <a:ext cx="920511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 Placeholder 9"/>
          <p:cNvSpPr>
            <a:spLocks noGrp="1"/>
          </p:cNvSpPr>
          <p:nvPr>
            <p:ph type="body" sz="half" idx="17"/>
          </p:nvPr>
        </p:nvSpPr>
        <p:spPr>
          <a:xfrm>
            <a:off x="7605374" y="5329433"/>
            <a:ext cx="4586626" cy="634804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Research – Read latest surveys CBI,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Employers, Chambers of Commerce</a:t>
            </a:r>
            <a:endParaRPr lang="en-GB" sz="1800" dirty="0"/>
          </a:p>
          <a:p>
            <a:endParaRPr lang="en-GB" dirty="0"/>
          </a:p>
        </p:txBody>
      </p:sp>
      <p:sp>
        <p:nvSpPr>
          <p:cNvPr id="27" name="Text Placeholder 9"/>
          <p:cNvSpPr>
            <a:spLocks noGrp="1"/>
          </p:cNvSpPr>
          <p:nvPr>
            <p:ph type="body" sz="half" idx="17"/>
          </p:nvPr>
        </p:nvSpPr>
        <p:spPr>
          <a:xfrm>
            <a:off x="7605374" y="6008655"/>
            <a:ext cx="4586626" cy="634804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Conduct survey</a:t>
            </a:r>
            <a:endParaRPr lang="en-GB" sz="1800" dirty="0"/>
          </a:p>
          <a:p>
            <a:endParaRPr lang="en-GB" dirty="0"/>
          </a:p>
        </p:txBody>
      </p:sp>
      <p:sp>
        <p:nvSpPr>
          <p:cNvPr id="28" name="Right Arrow 27"/>
          <p:cNvSpPr/>
          <p:nvPr/>
        </p:nvSpPr>
        <p:spPr>
          <a:xfrm>
            <a:off x="6180943" y="6176036"/>
            <a:ext cx="886608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ight Arrow 28"/>
          <p:cNvSpPr/>
          <p:nvPr/>
        </p:nvSpPr>
        <p:spPr>
          <a:xfrm>
            <a:off x="6147039" y="4814259"/>
            <a:ext cx="920512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643132" y="2369555"/>
            <a:ext cx="5496707" cy="36933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588824"/>
                </a:solidFill>
              </a:rPr>
              <a:t>What existing language-skills do staff have </a:t>
            </a:r>
            <a:r>
              <a:rPr lang="en-GB" dirty="0">
                <a:solidFill>
                  <a:srgbClr val="588824"/>
                </a:solidFill>
              </a:rPr>
              <a:t>?</a:t>
            </a:r>
          </a:p>
        </p:txBody>
      </p:sp>
      <p:sp>
        <p:nvSpPr>
          <p:cNvPr id="30" name="Right Arrow 29"/>
          <p:cNvSpPr/>
          <p:nvPr/>
        </p:nvSpPr>
        <p:spPr>
          <a:xfrm>
            <a:off x="6162269" y="2862382"/>
            <a:ext cx="905282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3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69534" y="-1"/>
            <a:ext cx="895350" cy="79118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" name="Rectangle 2"/>
          <p:cNvSpPr/>
          <p:nvPr/>
        </p:nvSpPr>
        <p:spPr>
          <a:xfrm>
            <a:off x="174587" y="194528"/>
            <a:ext cx="112566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prstClr val="white"/>
                </a:solidFill>
                <a:ea typeface="+mj-ea"/>
                <a:cs typeface="+mj-cs"/>
              </a:rPr>
              <a:t>The KS2 Modern Foreign Languages </a:t>
            </a:r>
            <a:r>
              <a:rPr lang="en-GB" sz="2400" dirty="0" smtClean="0">
                <a:solidFill>
                  <a:prstClr val="white"/>
                </a:solidFill>
                <a:ea typeface="+mj-ea"/>
                <a:cs typeface="+mj-cs"/>
              </a:rPr>
              <a:t>Co-ordinator’s </a:t>
            </a:r>
            <a:r>
              <a:rPr lang="en-GB" sz="2400" dirty="0">
                <a:solidFill>
                  <a:prstClr val="white"/>
                </a:solidFill>
                <a:ea typeface="+mj-ea"/>
                <a:cs typeface="+mj-cs"/>
              </a:rPr>
              <a:t>Tool-Kit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974134" y="755821"/>
            <a:ext cx="2190750" cy="108093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946295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4" grpId="0" build="p"/>
      <p:bldP spid="25" grpId="0" animBg="1"/>
      <p:bldP spid="26" grpId="0" uiExpand="1" build="p"/>
      <p:bldP spid="27" grpId="0" build="p"/>
      <p:bldP spid="28" grpId="0" animBg="1"/>
      <p:bldP spid="29" grpId="0" animBg="1"/>
      <p:bldP spid="36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152" y="709708"/>
            <a:ext cx="9624960" cy="1080938"/>
          </a:xfrm>
        </p:spPr>
        <p:txBody>
          <a:bodyPr/>
          <a:lstStyle/>
          <a:p>
            <a:r>
              <a:rPr lang="en-GB" dirty="0" smtClean="0"/>
              <a:t>Planning the provision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16"/>
          </p:nvPr>
        </p:nvSpPr>
        <p:spPr>
          <a:xfrm>
            <a:off x="522782" y="2493633"/>
            <a:ext cx="3153673" cy="524680"/>
          </a:xfrm>
          <a:solidFill>
            <a:schemeClr val="tx1"/>
          </a:solidFill>
        </p:spPr>
        <p:txBody>
          <a:bodyPr/>
          <a:lstStyle/>
          <a:p>
            <a:r>
              <a:rPr lang="en-GB" sz="1800" dirty="0" smtClean="0">
                <a:solidFill>
                  <a:srgbClr val="588824"/>
                </a:solidFill>
              </a:rPr>
              <a:t>Is the time-scale realistic?</a:t>
            </a:r>
            <a:endParaRPr lang="en-GB" sz="1800" b="1" dirty="0">
              <a:solidFill>
                <a:srgbClr val="588824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108050" y="1746801"/>
            <a:ext cx="3393832" cy="576262"/>
          </a:xfrm>
        </p:spPr>
        <p:txBody>
          <a:bodyPr/>
          <a:lstStyle/>
          <a:p>
            <a:r>
              <a:rPr lang="en-GB" dirty="0"/>
              <a:t> </a:t>
            </a:r>
            <a:r>
              <a:rPr lang="en-GB" dirty="0" smtClean="0"/>
              <a:t> Key considerations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022" y="2176803"/>
            <a:ext cx="2539994" cy="579170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idx="1"/>
          </p:nvPr>
        </p:nvSpPr>
        <p:spPr>
          <a:xfrm>
            <a:off x="806996" y="1765283"/>
            <a:ext cx="4166548" cy="576262"/>
          </a:xfrm>
        </p:spPr>
        <p:txBody>
          <a:bodyPr vert="horz"/>
          <a:lstStyle/>
          <a:p>
            <a:r>
              <a:rPr lang="en-GB" dirty="0" smtClean="0"/>
              <a:t>         Key questions</a:t>
            </a:r>
            <a:endParaRPr lang="en-GB" dirty="0"/>
          </a:p>
        </p:txBody>
      </p:sp>
      <p:sp>
        <p:nvSpPr>
          <p:cNvPr id="14" name="Right Arrow 13"/>
          <p:cNvSpPr/>
          <p:nvPr/>
        </p:nvSpPr>
        <p:spPr>
          <a:xfrm>
            <a:off x="3835653" y="2537046"/>
            <a:ext cx="670530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 Placeholder 8"/>
          <p:cNvSpPr>
            <a:spLocks noGrp="1"/>
          </p:cNvSpPr>
          <p:nvPr>
            <p:ph type="body" sz="half" idx="16"/>
          </p:nvPr>
        </p:nvSpPr>
        <p:spPr>
          <a:xfrm>
            <a:off x="669222" y="2747958"/>
            <a:ext cx="5518518" cy="913987"/>
          </a:xfrm>
        </p:spPr>
        <p:txBody>
          <a:bodyPr>
            <a:normAutofit/>
          </a:bodyPr>
          <a:lstStyle/>
          <a:p>
            <a:endParaRPr lang="en-GB" sz="1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GB" sz="18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96966" y="5865193"/>
            <a:ext cx="3205303" cy="64633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588824"/>
                </a:solidFill>
              </a:rPr>
              <a:t>How can we plan for and ensure progression?</a:t>
            </a:r>
          </a:p>
        </p:txBody>
      </p:sp>
      <p:sp>
        <p:nvSpPr>
          <p:cNvPr id="25" name="Right Arrow 24"/>
          <p:cNvSpPr/>
          <p:nvPr/>
        </p:nvSpPr>
        <p:spPr>
          <a:xfrm>
            <a:off x="8370157" y="4326906"/>
            <a:ext cx="721692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ight Arrow 27"/>
          <p:cNvSpPr/>
          <p:nvPr/>
        </p:nvSpPr>
        <p:spPr>
          <a:xfrm>
            <a:off x="3756413" y="6076424"/>
            <a:ext cx="739363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952067" y="1778940"/>
            <a:ext cx="3393832" cy="576262"/>
          </a:xfrm>
        </p:spPr>
        <p:txBody>
          <a:bodyPr/>
          <a:lstStyle/>
          <a:p>
            <a:r>
              <a:rPr lang="en-GB" dirty="0"/>
              <a:t> </a:t>
            </a:r>
            <a:r>
              <a:rPr lang="en-GB" dirty="0" smtClean="0"/>
              <a:t>    Key actions</a:t>
            </a:r>
            <a:endParaRPr lang="en-GB" dirty="0"/>
          </a:p>
        </p:txBody>
      </p:sp>
      <p:sp>
        <p:nvSpPr>
          <p:cNvPr id="32" name="Right Arrow 31"/>
          <p:cNvSpPr/>
          <p:nvPr/>
        </p:nvSpPr>
        <p:spPr>
          <a:xfrm>
            <a:off x="8370157" y="2475585"/>
            <a:ext cx="721692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 Placeholder 8"/>
          <p:cNvSpPr>
            <a:spLocks noGrp="1"/>
          </p:cNvSpPr>
          <p:nvPr>
            <p:ph type="body" sz="half" idx="16"/>
          </p:nvPr>
        </p:nvSpPr>
        <p:spPr>
          <a:xfrm>
            <a:off x="4672910" y="2258974"/>
            <a:ext cx="3680984" cy="1816751"/>
          </a:xfrm>
          <a:solidFill>
            <a:schemeClr val="tx1"/>
          </a:solidFill>
        </p:spPr>
        <p:txBody>
          <a:bodyPr>
            <a:normAutofit fontScale="25000" lnSpcReduction="20000"/>
          </a:bodyPr>
          <a:lstStyle/>
          <a:p>
            <a:r>
              <a:rPr lang="en-GB" sz="7200" dirty="0" smtClean="0">
                <a:solidFill>
                  <a:srgbClr val="002060"/>
                </a:solidFill>
              </a:rPr>
              <a:t>What regular time is available</a:t>
            </a:r>
            <a:r>
              <a:rPr lang="en-GB" sz="7200" dirty="0">
                <a:solidFill>
                  <a:srgbClr val="002060"/>
                </a:solidFill>
              </a:rPr>
              <a:t> </a:t>
            </a:r>
            <a:r>
              <a:rPr lang="en-GB" sz="7200" dirty="0" smtClean="0">
                <a:solidFill>
                  <a:srgbClr val="002060"/>
                </a:solidFill>
              </a:rPr>
              <a:t>for planning? How many hours per week?                     </a:t>
            </a:r>
          </a:p>
          <a:p>
            <a:r>
              <a:rPr lang="en-GB" sz="7200" dirty="0" smtClean="0">
                <a:solidFill>
                  <a:srgbClr val="002060"/>
                </a:solidFill>
              </a:rPr>
              <a:t>Is additional time time/Can a block of time be arranged? </a:t>
            </a:r>
          </a:p>
          <a:p>
            <a:r>
              <a:rPr lang="en-GB" sz="7200" dirty="0" smtClean="0">
                <a:solidFill>
                  <a:srgbClr val="002060"/>
                </a:solidFill>
              </a:rPr>
              <a:t>Can the planning be shared?     What is </a:t>
            </a:r>
            <a:r>
              <a:rPr lang="en-GB" sz="7200" dirty="0">
                <a:solidFill>
                  <a:srgbClr val="002060"/>
                </a:solidFill>
              </a:rPr>
              <a:t>t</a:t>
            </a:r>
            <a:r>
              <a:rPr lang="en-GB" sz="7200" dirty="0" smtClean="0">
                <a:solidFill>
                  <a:srgbClr val="002060"/>
                </a:solidFill>
              </a:rPr>
              <a:t>he capacity of other members of the team</a:t>
            </a:r>
          </a:p>
          <a:p>
            <a:endParaRPr lang="en-GB" sz="7200" dirty="0" smtClean="0">
              <a:solidFill>
                <a:srgbClr val="92D050"/>
              </a:solidFill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half" idx="17"/>
          </p:nvPr>
        </p:nvSpPr>
        <p:spPr>
          <a:xfrm>
            <a:off x="9060052" y="2528979"/>
            <a:ext cx="2835838" cy="144201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Identify time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Discuss additional time with SLT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Discussion with staff</a:t>
            </a:r>
            <a:endParaRPr lang="en-GB" sz="1800" dirty="0"/>
          </a:p>
          <a:p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4657865" y="5753258"/>
            <a:ext cx="3680984" cy="92333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Identify key features of progression- make them central</a:t>
            </a:r>
          </a:p>
          <a:p>
            <a:r>
              <a:rPr lang="en-GB" dirty="0">
                <a:solidFill>
                  <a:srgbClr val="002060"/>
                </a:solidFill>
              </a:rPr>
              <a:t>t</a:t>
            </a:r>
            <a:r>
              <a:rPr lang="en-GB" dirty="0" smtClean="0">
                <a:solidFill>
                  <a:srgbClr val="002060"/>
                </a:solidFill>
              </a:rPr>
              <a:t>o the planning</a:t>
            </a:r>
            <a:r>
              <a:rPr lang="en-GB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?</a:t>
            </a:r>
          </a:p>
        </p:txBody>
      </p:sp>
      <p:sp>
        <p:nvSpPr>
          <p:cNvPr id="35" name="Right Arrow 34"/>
          <p:cNvSpPr/>
          <p:nvPr/>
        </p:nvSpPr>
        <p:spPr>
          <a:xfrm>
            <a:off x="3779443" y="4209140"/>
            <a:ext cx="716333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 Placeholder 8"/>
          <p:cNvSpPr>
            <a:spLocks noGrp="1"/>
          </p:cNvSpPr>
          <p:nvPr>
            <p:ph type="body" sz="half" idx="16"/>
          </p:nvPr>
        </p:nvSpPr>
        <p:spPr>
          <a:xfrm>
            <a:off x="4657865" y="4193294"/>
            <a:ext cx="3680984" cy="1488679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en-GB" sz="1800" dirty="0" smtClean="0">
                <a:solidFill>
                  <a:srgbClr val="002060"/>
                </a:solidFill>
              </a:rPr>
              <a:t>Will existing Schemes</a:t>
            </a:r>
            <a:r>
              <a:rPr lang="en-GB" sz="1800" dirty="0">
                <a:solidFill>
                  <a:srgbClr val="002060"/>
                </a:solidFill>
              </a:rPr>
              <a:t> </a:t>
            </a:r>
            <a:r>
              <a:rPr lang="en-GB" sz="1800" dirty="0" smtClean="0">
                <a:solidFill>
                  <a:srgbClr val="002060"/>
                </a:solidFill>
              </a:rPr>
              <a:t>of Work </a:t>
            </a:r>
            <a:r>
              <a:rPr lang="en-GB" sz="1800" dirty="0">
                <a:solidFill>
                  <a:srgbClr val="002060"/>
                </a:solidFill>
              </a:rPr>
              <a:t> </a:t>
            </a:r>
            <a:r>
              <a:rPr lang="en-GB" sz="1800" dirty="0" smtClean="0">
                <a:solidFill>
                  <a:srgbClr val="002060"/>
                </a:solidFill>
              </a:rPr>
              <a:t>be used/adapted or will we be devising our own?                          Will we be using/adapting  existing resources or creating our own?</a:t>
            </a:r>
          </a:p>
        </p:txBody>
      </p:sp>
      <p:sp>
        <p:nvSpPr>
          <p:cNvPr id="37" name="Text Placeholder 9"/>
          <p:cNvSpPr>
            <a:spLocks noGrp="1"/>
          </p:cNvSpPr>
          <p:nvPr>
            <p:ph type="body" sz="half" idx="17"/>
          </p:nvPr>
        </p:nvSpPr>
        <p:spPr>
          <a:xfrm>
            <a:off x="9043789" y="3853123"/>
            <a:ext cx="2835838" cy="2097073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 smtClean="0"/>
              <a:t>Research </a:t>
            </a:r>
            <a:r>
              <a:rPr lang="en-GB" sz="1700" dirty="0" err="1" smtClean="0"/>
              <a:t>SoWs</a:t>
            </a:r>
            <a:r>
              <a:rPr lang="en-GB" sz="1700" dirty="0" smtClean="0"/>
              <a:t> available e.g</a:t>
            </a:r>
            <a:r>
              <a:rPr lang="en-GB" sz="1700" i="1" dirty="0" smtClean="0"/>
              <a:t>. </a:t>
            </a:r>
            <a:r>
              <a:rPr lang="en-GB" sz="1700" i="1" dirty="0"/>
              <a:t>Ensemble </a:t>
            </a:r>
            <a:r>
              <a:rPr lang="en-GB" sz="1700" i="1" dirty="0" smtClean="0"/>
              <a:t>Languages Catherine Cheater, La Jolie Ronde. </a:t>
            </a:r>
            <a:r>
              <a:rPr lang="en-GB" sz="1700" dirty="0" smtClean="0"/>
              <a:t>Investigate available resources e.g. Ensemble.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 smtClean="0"/>
              <a:t>Estimate planning time required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endParaRPr lang="en-GB" dirty="0"/>
          </a:p>
        </p:txBody>
      </p:sp>
      <p:sp>
        <p:nvSpPr>
          <p:cNvPr id="39" name="Text Placeholder 8"/>
          <p:cNvSpPr>
            <a:spLocks noGrp="1"/>
          </p:cNvSpPr>
          <p:nvPr>
            <p:ph type="body" sz="half" idx="16"/>
          </p:nvPr>
        </p:nvSpPr>
        <p:spPr>
          <a:xfrm>
            <a:off x="489671" y="4139821"/>
            <a:ext cx="3186784" cy="8194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GB" sz="1800" dirty="0" smtClean="0">
                <a:solidFill>
                  <a:srgbClr val="588824"/>
                </a:solidFill>
              </a:rPr>
              <a:t>How much planning time is needed?</a:t>
            </a:r>
          </a:p>
        </p:txBody>
      </p:sp>
      <p:sp>
        <p:nvSpPr>
          <p:cNvPr id="40" name="Text Placeholder 9"/>
          <p:cNvSpPr>
            <a:spLocks noGrp="1"/>
          </p:cNvSpPr>
          <p:nvPr>
            <p:ph type="body" sz="half" idx="17"/>
          </p:nvPr>
        </p:nvSpPr>
        <p:spPr>
          <a:xfrm>
            <a:off x="9043789" y="5950196"/>
            <a:ext cx="2835838" cy="717890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 smtClean="0"/>
              <a:t>Research key aspects of progression (see following slide)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endParaRPr lang="en-GB" dirty="0"/>
          </a:p>
        </p:txBody>
      </p:sp>
      <p:sp>
        <p:nvSpPr>
          <p:cNvPr id="41" name="Right Arrow 40"/>
          <p:cNvSpPr/>
          <p:nvPr/>
        </p:nvSpPr>
        <p:spPr>
          <a:xfrm>
            <a:off x="8434578" y="5835791"/>
            <a:ext cx="657271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174587" y="194528"/>
            <a:ext cx="112566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prstClr val="white"/>
                </a:solidFill>
                <a:ea typeface="+mj-ea"/>
                <a:cs typeface="+mj-cs"/>
              </a:rPr>
              <a:t>The KS2 Modern Foreign Languages </a:t>
            </a:r>
            <a:r>
              <a:rPr lang="en-GB" sz="2400" dirty="0" smtClean="0">
                <a:solidFill>
                  <a:prstClr val="white"/>
                </a:solidFill>
                <a:ea typeface="+mj-ea"/>
                <a:cs typeface="+mj-cs"/>
              </a:rPr>
              <a:t>Co-ordinator’s </a:t>
            </a:r>
            <a:r>
              <a:rPr lang="en-GB" sz="2400" dirty="0">
                <a:solidFill>
                  <a:prstClr val="white"/>
                </a:solidFill>
                <a:ea typeface="+mj-ea"/>
                <a:cs typeface="+mj-cs"/>
              </a:rPr>
              <a:t>Tool-Kit</a:t>
            </a:r>
            <a:endParaRPr lang="en-GB" sz="2400" dirty="0"/>
          </a:p>
        </p:txBody>
      </p:sp>
      <p:pic>
        <p:nvPicPr>
          <p:cNvPr id="24" name="Picture 2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1236" y="0"/>
            <a:ext cx="733648" cy="656194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xmlns="" val="3294470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5" grpId="0" animBg="1"/>
      <p:bldP spid="28" grpId="0" animBg="1"/>
      <p:bldP spid="32" grpId="0" animBg="1"/>
      <p:bldP spid="33" grpId="0" uiExpand="1" build="p" animBg="1"/>
      <p:bldP spid="34" grpId="0" uiExpand="1" build="p"/>
      <p:bldP spid="2" grpId="0" animBg="1"/>
      <p:bldP spid="35" grpId="0" animBg="1"/>
      <p:bldP spid="36" grpId="0" uiExpand="1" build="p" animBg="1"/>
      <p:bldP spid="37" grpId="0" build="p"/>
      <p:bldP spid="39" grpId="0" build="p" animBg="1"/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7007" y="610980"/>
            <a:ext cx="10304701" cy="1080938"/>
          </a:xfrm>
        </p:spPr>
        <p:txBody>
          <a:bodyPr/>
          <a:lstStyle/>
          <a:p>
            <a:r>
              <a:rPr lang="en-GB" dirty="0" smtClean="0"/>
              <a:t>Planning the course and ensuring progression (1) 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6906" y="1871352"/>
            <a:ext cx="4827119" cy="576262"/>
          </a:xfrm>
        </p:spPr>
        <p:txBody>
          <a:bodyPr/>
          <a:lstStyle/>
          <a:p>
            <a:r>
              <a:rPr lang="en-GB" dirty="0" smtClean="0"/>
              <a:t>Questions /points of reference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9315" y="2231420"/>
            <a:ext cx="2539994" cy="579170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idx="1"/>
          </p:nvPr>
        </p:nvSpPr>
        <p:spPr>
          <a:xfrm>
            <a:off x="3772627" y="1832276"/>
            <a:ext cx="2998484" cy="606124"/>
          </a:xfrm>
        </p:spPr>
        <p:txBody>
          <a:bodyPr vert="horz"/>
          <a:lstStyle/>
          <a:p>
            <a:r>
              <a:rPr lang="en-GB" dirty="0" smtClean="0"/>
              <a:t>          Actions</a:t>
            </a:r>
            <a:endParaRPr lang="en-GB" dirty="0"/>
          </a:p>
        </p:txBody>
      </p:sp>
      <p:sp>
        <p:nvSpPr>
          <p:cNvPr id="14" name="Right Arrow 13"/>
          <p:cNvSpPr/>
          <p:nvPr/>
        </p:nvSpPr>
        <p:spPr>
          <a:xfrm>
            <a:off x="3574673" y="3924003"/>
            <a:ext cx="737010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Arrow 24"/>
          <p:cNvSpPr/>
          <p:nvPr/>
        </p:nvSpPr>
        <p:spPr>
          <a:xfrm>
            <a:off x="6230955" y="2603610"/>
            <a:ext cx="769230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 Placeholder 9"/>
          <p:cNvSpPr>
            <a:spLocks noGrp="1"/>
          </p:cNvSpPr>
          <p:nvPr>
            <p:ph type="body" sz="half" idx="17"/>
          </p:nvPr>
        </p:nvSpPr>
        <p:spPr>
          <a:xfrm>
            <a:off x="7001798" y="2515499"/>
            <a:ext cx="2202377" cy="2542158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GB" sz="1700" b="1" dirty="0" smtClean="0">
                <a:solidFill>
                  <a:srgbClr val="002060"/>
                </a:solidFill>
              </a:rPr>
              <a:t>Practical communication: spoken and written</a:t>
            </a:r>
          </a:p>
          <a:p>
            <a:r>
              <a:rPr lang="en-GB" sz="1700" b="1" dirty="0" smtClean="0">
                <a:solidFill>
                  <a:srgbClr val="002060"/>
                </a:solidFill>
              </a:rPr>
              <a:t>Understanding the language, spoken and written</a:t>
            </a:r>
          </a:p>
          <a:p>
            <a:r>
              <a:rPr lang="en-GB" sz="1700" b="1" dirty="0" smtClean="0">
                <a:solidFill>
                  <a:srgbClr val="002060"/>
                </a:solidFill>
              </a:rPr>
              <a:t>Cultural </a:t>
            </a:r>
            <a:r>
              <a:rPr lang="en-GB" sz="1700" b="1" dirty="0">
                <a:solidFill>
                  <a:srgbClr val="002060"/>
                </a:solidFill>
              </a:rPr>
              <a:t>understanding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endParaRPr lang="en-GB" dirty="0"/>
          </a:p>
        </p:txBody>
      </p:sp>
      <p:sp>
        <p:nvSpPr>
          <p:cNvPr id="41" name="Right Arrow 40"/>
          <p:cNvSpPr/>
          <p:nvPr/>
        </p:nvSpPr>
        <p:spPr>
          <a:xfrm rot="1777399">
            <a:off x="8354423" y="4466160"/>
            <a:ext cx="1347270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9116998" y="4747256"/>
            <a:ext cx="2842603" cy="2060383"/>
            <a:chOff x="12430613" y="1085246"/>
            <a:chExt cx="2842603" cy="2060383"/>
          </a:xfrm>
        </p:grpSpPr>
        <p:sp>
          <p:nvSpPr>
            <p:cNvPr id="3" name="Oval 2"/>
            <p:cNvSpPr/>
            <p:nvPr/>
          </p:nvSpPr>
          <p:spPr>
            <a:xfrm>
              <a:off x="12430613" y="1085246"/>
              <a:ext cx="2842603" cy="2022952"/>
            </a:xfrm>
            <a:prstGeom prst="ellipse">
              <a:avLst/>
            </a:prstGeom>
            <a:blipFill>
              <a:blip r:embed="rId4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2547452" y="1206637"/>
              <a:ext cx="2702645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b="1" dirty="0" smtClean="0">
                  <a:solidFill>
                    <a:schemeClr val="bg1"/>
                  </a:solidFill>
                </a:rPr>
                <a:t>Sound-spelling link,</a:t>
              </a:r>
            </a:p>
            <a:p>
              <a:pPr algn="ctr"/>
              <a:r>
                <a:rPr lang="en-GB" sz="1500" b="1" dirty="0" smtClean="0">
                  <a:solidFill>
                    <a:schemeClr val="bg1"/>
                  </a:solidFill>
                </a:rPr>
                <a:t>Understanding  key information, opinions,</a:t>
              </a:r>
            </a:p>
            <a:p>
              <a:pPr algn="ctr"/>
              <a:r>
                <a:rPr lang="en-GB" sz="1500" b="1" dirty="0">
                  <a:solidFill>
                    <a:schemeClr val="bg1"/>
                  </a:solidFill>
                </a:rPr>
                <a:t>a</a:t>
              </a:r>
              <a:r>
                <a:rPr lang="en-GB" sz="1500" b="1" dirty="0" smtClean="0">
                  <a:solidFill>
                    <a:schemeClr val="bg1"/>
                  </a:solidFill>
                </a:rPr>
                <a:t>dditional details.</a:t>
              </a:r>
            </a:p>
            <a:p>
              <a:pPr algn="ctr"/>
              <a:r>
                <a:rPr lang="en-GB" sz="1500" b="1" dirty="0" smtClean="0">
                  <a:solidFill>
                    <a:schemeClr val="bg1"/>
                  </a:solidFill>
                </a:rPr>
                <a:t>Using a dictionary</a:t>
              </a:r>
            </a:p>
            <a:p>
              <a:pPr algn="ctr"/>
              <a:r>
                <a:rPr lang="en-GB" sz="1500" b="1" dirty="0" smtClean="0">
                  <a:solidFill>
                    <a:schemeClr val="bg1"/>
                  </a:solidFill>
                </a:rPr>
                <a:t>Developing strategies to</a:t>
              </a:r>
            </a:p>
            <a:p>
              <a:pPr algn="ctr"/>
              <a:r>
                <a:rPr lang="en-GB" sz="1500" b="1" dirty="0">
                  <a:solidFill>
                    <a:schemeClr val="bg1"/>
                  </a:solidFill>
                </a:rPr>
                <a:t>d</a:t>
              </a:r>
              <a:r>
                <a:rPr lang="en-GB" sz="1500" b="1" dirty="0" smtClean="0">
                  <a:solidFill>
                    <a:schemeClr val="bg1"/>
                  </a:solidFill>
                </a:rPr>
                <a:t>ecipher unfamiliar</a:t>
              </a:r>
              <a:endParaRPr lang="en-GB" sz="1500" b="1" dirty="0">
                <a:solidFill>
                  <a:schemeClr val="bg1"/>
                </a:solidFill>
              </a:endParaRPr>
            </a:p>
            <a:p>
              <a:pPr algn="ctr"/>
              <a:r>
                <a:rPr lang="en-GB" sz="1500" b="1" dirty="0" smtClean="0">
                  <a:solidFill>
                    <a:schemeClr val="bg1"/>
                  </a:solidFill>
                </a:rPr>
                <a:t>language</a:t>
              </a:r>
            </a:p>
          </p:txBody>
        </p:sp>
      </p:grpSp>
      <p:sp>
        <p:nvSpPr>
          <p:cNvPr id="29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584376" y="1847914"/>
            <a:ext cx="3050772" cy="576262"/>
          </a:xfrm>
        </p:spPr>
        <p:txBody>
          <a:bodyPr/>
          <a:lstStyle/>
          <a:p>
            <a:r>
              <a:rPr lang="en-GB" dirty="0"/>
              <a:t> </a:t>
            </a:r>
            <a:r>
              <a:rPr lang="en-GB" dirty="0" smtClean="0"/>
              <a:t>   Suggested foci</a:t>
            </a:r>
            <a:endParaRPr lang="en-GB" dirty="0"/>
          </a:p>
        </p:txBody>
      </p:sp>
      <p:grpSp>
        <p:nvGrpSpPr>
          <p:cNvPr id="38" name="Group 37"/>
          <p:cNvGrpSpPr/>
          <p:nvPr/>
        </p:nvGrpSpPr>
        <p:grpSpPr>
          <a:xfrm>
            <a:off x="8961673" y="2048250"/>
            <a:ext cx="3196440" cy="2942729"/>
            <a:chOff x="7463842" y="2276012"/>
            <a:chExt cx="2842603" cy="2495470"/>
          </a:xfrm>
        </p:grpSpPr>
        <p:sp>
          <p:nvSpPr>
            <p:cNvPr id="42" name="Oval 41"/>
            <p:cNvSpPr/>
            <p:nvPr/>
          </p:nvSpPr>
          <p:spPr>
            <a:xfrm>
              <a:off x="7463842" y="2276012"/>
              <a:ext cx="2842603" cy="2348665"/>
            </a:xfrm>
            <a:prstGeom prst="ellipse">
              <a:avLst/>
            </a:prstGeom>
            <a:blipFill>
              <a:blip r:embed="rId4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485158" y="2480813"/>
              <a:ext cx="2799971" cy="2290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b="1" dirty="0" smtClean="0">
                  <a:solidFill>
                    <a:schemeClr val="bg1"/>
                  </a:solidFill>
                </a:rPr>
                <a:t>Pronunciation</a:t>
              </a:r>
            </a:p>
            <a:p>
              <a:pPr algn="ctr"/>
              <a:r>
                <a:rPr lang="en-GB" sz="1500" b="1" dirty="0" smtClean="0">
                  <a:solidFill>
                    <a:schemeClr val="bg1"/>
                  </a:solidFill>
                </a:rPr>
                <a:t>Asking and responding </a:t>
              </a:r>
            </a:p>
            <a:p>
              <a:pPr algn="ctr"/>
              <a:r>
                <a:rPr lang="en-GB" sz="1500" b="1" dirty="0" smtClean="0">
                  <a:solidFill>
                    <a:schemeClr val="bg1"/>
                  </a:solidFill>
                </a:rPr>
                <a:t>to questions</a:t>
              </a:r>
            </a:p>
            <a:p>
              <a:pPr algn="ctr"/>
              <a:r>
                <a:rPr lang="en-GB" sz="1500" b="1" dirty="0" smtClean="0">
                  <a:solidFill>
                    <a:schemeClr val="bg1"/>
                  </a:solidFill>
                </a:rPr>
                <a:t>Taking part in discussions</a:t>
              </a:r>
            </a:p>
            <a:p>
              <a:pPr algn="ctr"/>
              <a:r>
                <a:rPr lang="en-GB" sz="1500" b="1" dirty="0" smtClean="0">
                  <a:solidFill>
                    <a:schemeClr val="bg1"/>
                  </a:solidFill>
                </a:rPr>
                <a:t>Presenting information, giving opinions</a:t>
              </a:r>
            </a:p>
            <a:p>
              <a:pPr algn="ctr"/>
              <a:r>
                <a:rPr lang="en-GB" sz="1500" b="1" dirty="0" smtClean="0">
                  <a:solidFill>
                    <a:schemeClr val="bg1"/>
                  </a:solidFill>
                </a:rPr>
                <a:t>Spelling, syntax, Grammar</a:t>
              </a:r>
            </a:p>
            <a:p>
              <a:pPr algn="ctr"/>
              <a:r>
                <a:rPr lang="en-GB" sz="1500" b="1" dirty="0" smtClean="0">
                  <a:solidFill>
                    <a:schemeClr val="bg1"/>
                  </a:solidFill>
                </a:rPr>
                <a:t>Writing for different</a:t>
              </a:r>
            </a:p>
            <a:p>
              <a:pPr algn="ctr"/>
              <a:r>
                <a:rPr lang="en-GB" sz="1500" b="1" dirty="0">
                  <a:solidFill>
                    <a:schemeClr val="bg1"/>
                  </a:solidFill>
                </a:rPr>
                <a:t>p</a:t>
              </a:r>
              <a:r>
                <a:rPr lang="en-GB" sz="1500" b="1" dirty="0" smtClean="0">
                  <a:solidFill>
                    <a:schemeClr val="bg1"/>
                  </a:solidFill>
                </a:rPr>
                <a:t>urposes and audiences</a:t>
              </a:r>
            </a:p>
            <a:p>
              <a:endParaRPr lang="en-GB" sz="1600" b="1" dirty="0" smtClean="0">
                <a:solidFill>
                  <a:schemeClr val="bg1"/>
                </a:solidFill>
              </a:endParaRPr>
            </a:p>
            <a:p>
              <a:endParaRPr lang="en-GB" sz="1400" b="1" dirty="0" smtClean="0">
                <a:solidFill>
                  <a:schemeClr val="bg1"/>
                </a:solidFill>
              </a:endParaRPr>
            </a:p>
            <a:p>
              <a:endParaRPr lang="en-GB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6" name="Right Arrow 45"/>
          <p:cNvSpPr/>
          <p:nvPr/>
        </p:nvSpPr>
        <p:spPr>
          <a:xfrm>
            <a:off x="3443971" y="5999533"/>
            <a:ext cx="657313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16905" y="3337666"/>
            <a:ext cx="3955003" cy="191128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002060"/>
                </a:solidFill>
              </a:rPr>
              <a:t> MFL </a:t>
            </a:r>
            <a:r>
              <a:rPr lang="en-GB" sz="1600" dirty="0">
                <a:solidFill>
                  <a:srgbClr val="002060"/>
                </a:solidFill>
              </a:rPr>
              <a:t>KS2 Programme of </a:t>
            </a:r>
            <a:r>
              <a:rPr lang="en-GB" sz="1600" dirty="0" smtClean="0">
                <a:solidFill>
                  <a:srgbClr val="002060"/>
                </a:solidFill>
              </a:rPr>
              <a:t>Study-Department </a:t>
            </a:r>
            <a:r>
              <a:rPr lang="en-GB" sz="1600" dirty="0">
                <a:solidFill>
                  <a:srgbClr val="002060"/>
                </a:solidFill>
              </a:rPr>
              <a:t>of Education</a:t>
            </a:r>
          </a:p>
          <a:p>
            <a:pPr algn="ctr"/>
            <a:r>
              <a:rPr lang="en-GB" sz="1200" dirty="0">
                <a:solidFill>
                  <a:srgbClr val="002060"/>
                </a:solidFill>
              </a:rPr>
              <a:t>https://</a:t>
            </a:r>
            <a:r>
              <a:rPr lang="en-GB" sz="1200" dirty="0" smtClean="0">
                <a:solidFill>
                  <a:srgbClr val="002060"/>
                </a:solidFill>
              </a:rPr>
              <a:t>www.gov.uk/government /</a:t>
            </a:r>
            <a:r>
              <a:rPr lang="en-GB" sz="1200" dirty="0">
                <a:solidFill>
                  <a:srgbClr val="002060"/>
                </a:solidFill>
              </a:rPr>
              <a:t>publications/national-curriculum-in-england-languages-progammes-of-study</a:t>
            </a:r>
          </a:p>
        </p:txBody>
      </p:sp>
      <p:sp>
        <p:nvSpPr>
          <p:cNvPr id="32" name="Right Arrow 31"/>
          <p:cNvSpPr/>
          <p:nvPr/>
        </p:nvSpPr>
        <p:spPr>
          <a:xfrm>
            <a:off x="8736325" y="2327643"/>
            <a:ext cx="873374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ight Arrow 47"/>
          <p:cNvSpPr/>
          <p:nvPr/>
        </p:nvSpPr>
        <p:spPr>
          <a:xfrm>
            <a:off x="6326411" y="5901941"/>
            <a:ext cx="769230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28121" y="2559375"/>
            <a:ext cx="3346552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588824"/>
                </a:solidFill>
              </a:rPr>
              <a:t>What </a:t>
            </a:r>
            <a:r>
              <a:rPr lang="en-GB" dirty="0">
                <a:solidFill>
                  <a:srgbClr val="588824"/>
                </a:solidFill>
              </a:rPr>
              <a:t>are the key elements of the </a:t>
            </a:r>
            <a:r>
              <a:rPr lang="en-GB" dirty="0" smtClean="0">
                <a:solidFill>
                  <a:srgbClr val="588824"/>
                </a:solidFill>
              </a:rPr>
              <a:t>curriculum?</a:t>
            </a:r>
            <a:endParaRPr lang="en-GB" dirty="0">
              <a:solidFill>
                <a:srgbClr val="588824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947" y="5301076"/>
            <a:ext cx="3227633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588824"/>
                </a:solidFill>
              </a:rPr>
              <a:t>Which elements should be included in the </a:t>
            </a:r>
            <a:r>
              <a:rPr lang="en-GB" dirty="0" err="1">
                <a:solidFill>
                  <a:srgbClr val="588824"/>
                </a:solidFill>
              </a:rPr>
              <a:t>SoW</a:t>
            </a:r>
            <a:r>
              <a:rPr lang="en-GB" dirty="0">
                <a:solidFill>
                  <a:srgbClr val="588824"/>
                </a:solidFill>
              </a:rPr>
              <a:t>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9938" y="6112263"/>
            <a:ext cx="3164033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588824"/>
                </a:solidFill>
              </a:rPr>
              <a:t>Which elements will define progression?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08710" y="5629902"/>
            <a:ext cx="2271608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</a:rPr>
              <a:t>Range of vocabulary, accuracy, fluency, complexity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12564" y="2427868"/>
            <a:ext cx="2131157" cy="32316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700" dirty="0">
                <a:solidFill>
                  <a:srgbClr val="002060"/>
                </a:solidFill>
              </a:rPr>
              <a:t>Make a list of key strands/elements </a:t>
            </a:r>
            <a:r>
              <a:rPr lang="en-GB" sz="1700" dirty="0" smtClean="0">
                <a:solidFill>
                  <a:srgbClr val="002060"/>
                </a:solidFill>
              </a:rPr>
              <a:t> </a:t>
            </a:r>
            <a:endParaRPr lang="en-GB" sz="1700" dirty="0">
              <a:solidFill>
                <a:srgbClr val="002060"/>
              </a:solidFill>
            </a:endParaRPr>
          </a:p>
          <a:p>
            <a:endParaRPr lang="en-GB" sz="1700" dirty="0">
              <a:solidFill>
                <a:srgbClr val="002060"/>
              </a:solidFill>
            </a:endParaRPr>
          </a:p>
          <a:p>
            <a:r>
              <a:rPr lang="en-GB" sz="1700" dirty="0">
                <a:solidFill>
                  <a:srgbClr val="002060"/>
                </a:solidFill>
              </a:rPr>
              <a:t>List the skills which should be developed</a:t>
            </a:r>
          </a:p>
          <a:p>
            <a:endParaRPr lang="en-GB" sz="1700" dirty="0">
              <a:solidFill>
                <a:srgbClr val="002060"/>
              </a:solidFill>
            </a:endParaRPr>
          </a:p>
          <a:p>
            <a:r>
              <a:rPr lang="en-GB" sz="1700" dirty="0">
                <a:solidFill>
                  <a:srgbClr val="002060"/>
                </a:solidFill>
              </a:rPr>
              <a:t>Read KS3 MFL guidance from               Department of Education to obtain wider perspective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74879" y="5835264"/>
            <a:ext cx="2151532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Identify key elements of </a:t>
            </a:r>
            <a:r>
              <a:rPr lang="en-GB" dirty="0" smtClean="0">
                <a:solidFill>
                  <a:srgbClr val="002060"/>
                </a:solidFill>
              </a:rPr>
              <a:t>progression</a:t>
            </a:r>
          </a:p>
        </p:txBody>
      </p:sp>
      <p:pic>
        <p:nvPicPr>
          <p:cNvPr id="50" name="Picture 4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69534" y="-1"/>
            <a:ext cx="895350" cy="610981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xmlns="" val="3352567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5" grpId="0" animBg="1"/>
      <p:bldP spid="34" grpId="0" uiExpand="1" build="p" animBg="1"/>
      <p:bldP spid="41" grpId="0" animBg="1"/>
      <p:bldP spid="46" grpId="0" animBg="1"/>
      <p:bldP spid="19" grpId="0" animBg="1"/>
      <p:bldP spid="32" grpId="0" animBg="1"/>
      <p:bldP spid="48" grpId="0" animBg="1"/>
      <p:bldP spid="8" grpId="1" animBg="1"/>
      <p:bldP spid="10" grpId="0" animBg="1"/>
      <p:bldP spid="12" grpId="0" animBg="1"/>
      <p:bldP spid="15" grpId="0" animBg="1"/>
      <p:bldP spid="18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7007" y="610980"/>
            <a:ext cx="10304701" cy="1080938"/>
          </a:xfrm>
        </p:spPr>
        <p:txBody>
          <a:bodyPr/>
          <a:lstStyle/>
          <a:p>
            <a:r>
              <a:rPr lang="en-GB" dirty="0" smtClean="0"/>
              <a:t>Planning the course and ensuring progression (2) 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68256" y="1841529"/>
            <a:ext cx="2004439" cy="576262"/>
          </a:xfrm>
        </p:spPr>
        <p:txBody>
          <a:bodyPr/>
          <a:lstStyle/>
          <a:p>
            <a:pPr algn="ctr"/>
            <a:r>
              <a:rPr lang="en-GB" dirty="0" smtClean="0"/>
              <a:t>Questions 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8349" y="2173779"/>
            <a:ext cx="2539994" cy="579170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idx="1"/>
          </p:nvPr>
        </p:nvSpPr>
        <p:spPr>
          <a:xfrm>
            <a:off x="3406523" y="1835865"/>
            <a:ext cx="2998484" cy="576262"/>
          </a:xfrm>
        </p:spPr>
        <p:txBody>
          <a:bodyPr vert="horz"/>
          <a:lstStyle/>
          <a:p>
            <a:r>
              <a:rPr lang="en-GB" dirty="0" smtClean="0"/>
              <a:t>          Documents</a:t>
            </a:r>
            <a:endParaRPr lang="en-GB" dirty="0"/>
          </a:p>
        </p:txBody>
      </p:sp>
      <p:sp>
        <p:nvSpPr>
          <p:cNvPr id="14" name="Right Arrow 13"/>
          <p:cNvSpPr/>
          <p:nvPr/>
        </p:nvSpPr>
        <p:spPr>
          <a:xfrm>
            <a:off x="2981207" y="3171966"/>
            <a:ext cx="737010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half" idx="17"/>
          </p:nvPr>
        </p:nvSpPr>
        <p:spPr>
          <a:xfrm>
            <a:off x="7315374" y="2358780"/>
            <a:ext cx="2202377" cy="3292408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GB" sz="1700" b="1" dirty="0" smtClean="0">
                <a:solidFill>
                  <a:srgbClr val="002060"/>
                </a:solidFill>
              </a:rPr>
              <a:t>Establish criteria for progression</a:t>
            </a:r>
          </a:p>
          <a:p>
            <a:r>
              <a:rPr lang="en-GB" sz="1700" b="1" dirty="0" smtClean="0">
                <a:solidFill>
                  <a:srgbClr val="002060"/>
                </a:solidFill>
              </a:rPr>
              <a:t>Complete grid with overview of progression </a:t>
            </a:r>
          </a:p>
          <a:p>
            <a:r>
              <a:rPr lang="en-GB" sz="1700" b="1" dirty="0" smtClean="0">
                <a:solidFill>
                  <a:srgbClr val="002060"/>
                </a:solidFill>
              </a:rPr>
              <a:t>Identify three ‘bands’ for each stand of progression</a:t>
            </a:r>
          </a:p>
          <a:p>
            <a:r>
              <a:rPr lang="en-GB" sz="1700" b="1" dirty="0" smtClean="0">
                <a:solidFill>
                  <a:srgbClr val="002060"/>
                </a:solidFill>
              </a:rPr>
              <a:t>Adapt skills progression-grid to reflect the above.</a:t>
            </a:r>
            <a:endParaRPr lang="en-GB" sz="17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endParaRPr lang="en-GB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939771" y="1858897"/>
            <a:ext cx="3547749" cy="576262"/>
          </a:xfrm>
        </p:spPr>
        <p:txBody>
          <a:bodyPr/>
          <a:lstStyle/>
          <a:p>
            <a:r>
              <a:rPr lang="en-GB" dirty="0"/>
              <a:t> </a:t>
            </a:r>
            <a:r>
              <a:rPr lang="en-GB" dirty="0" smtClean="0"/>
              <a:t>   Suggested outcomes</a:t>
            </a:r>
            <a:endParaRPr lang="en-GB" dirty="0"/>
          </a:p>
        </p:txBody>
      </p:sp>
      <p:sp>
        <p:nvSpPr>
          <p:cNvPr id="45" name="Text Placeholder 8"/>
          <p:cNvSpPr>
            <a:spLocks noGrp="1"/>
          </p:cNvSpPr>
          <p:nvPr>
            <p:ph type="body" sz="half" idx="16"/>
          </p:nvPr>
        </p:nvSpPr>
        <p:spPr>
          <a:xfrm>
            <a:off x="3718217" y="2403288"/>
            <a:ext cx="2938478" cy="3328802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en-GB" sz="2000" dirty="0" smtClean="0">
                <a:solidFill>
                  <a:srgbClr val="002060"/>
                </a:solidFill>
              </a:rPr>
              <a:t>Ensemble </a:t>
            </a:r>
            <a:r>
              <a:rPr lang="en-GB" sz="2000" dirty="0">
                <a:solidFill>
                  <a:srgbClr val="002060"/>
                </a:solidFill>
              </a:rPr>
              <a:t>KS2 Languages Progression Overview and Assessment </a:t>
            </a:r>
            <a:r>
              <a:rPr lang="en-GB" sz="2000" dirty="0" smtClean="0">
                <a:solidFill>
                  <a:srgbClr val="002060"/>
                </a:solidFill>
              </a:rPr>
              <a:t>Guidance</a:t>
            </a:r>
            <a:endParaRPr lang="en-GB" sz="2000" dirty="0">
              <a:solidFill>
                <a:srgbClr val="002060"/>
              </a:solidFill>
            </a:endParaRPr>
          </a:p>
          <a:p>
            <a:r>
              <a:rPr lang="en-GB" sz="2000" dirty="0">
                <a:solidFill>
                  <a:srgbClr val="002060"/>
                </a:solidFill>
              </a:rPr>
              <a:t>Ensemble KS2 </a:t>
            </a:r>
            <a:r>
              <a:rPr lang="en-GB" sz="2000" dirty="0" smtClean="0">
                <a:solidFill>
                  <a:srgbClr val="002060"/>
                </a:solidFill>
              </a:rPr>
              <a:t>Overview</a:t>
            </a:r>
            <a:endParaRPr lang="en-GB" sz="2000" dirty="0">
              <a:solidFill>
                <a:srgbClr val="002060"/>
              </a:solidFill>
            </a:endParaRPr>
          </a:p>
          <a:p>
            <a:r>
              <a:rPr lang="en-GB" sz="2000" dirty="0" smtClean="0">
                <a:solidFill>
                  <a:srgbClr val="002060"/>
                </a:solidFill>
              </a:rPr>
              <a:t>Ensemble KS2 Skills Progression – Listening, Speaking, Reading, Writing </a:t>
            </a:r>
            <a:endParaRPr lang="en-GB" sz="2000" dirty="0">
              <a:solidFill>
                <a:srgbClr val="002060"/>
              </a:solidFill>
            </a:endParaRPr>
          </a:p>
          <a:p>
            <a:endParaRPr lang="en-GB" sz="1700" b="1" dirty="0">
              <a:solidFill>
                <a:srgbClr val="002060"/>
              </a:solidFill>
            </a:endParaRPr>
          </a:p>
          <a:p>
            <a:endParaRPr lang="en-GB" sz="1700" b="1" dirty="0" smtClean="0">
              <a:solidFill>
                <a:srgbClr val="002060"/>
              </a:solidFill>
            </a:endParaRPr>
          </a:p>
        </p:txBody>
      </p:sp>
      <p:sp>
        <p:nvSpPr>
          <p:cNvPr id="46" name="Right Arrow 45"/>
          <p:cNvSpPr/>
          <p:nvPr/>
        </p:nvSpPr>
        <p:spPr>
          <a:xfrm>
            <a:off x="3423587" y="6240809"/>
            <a:ext cx="3385010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half" idx="16"/>
          </p:nvPr>
        </p:nvSpPr>
        <p:spPr>
          <a:xfrm>
            <a:off x="7340216" y="5844717"/>
            <a:ext cx="2202377" cy="955953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en-GB" sz="1700" b="1" dirty="0" smtClean="0">
                <a:solidFill>
                  <a:srgbClr val="002060"/>
                </a:solidFill>
              </a:rPr>
              <a:t>Identify and noting  key elements of progression.</a:t>
            </a:r>
          </a:p>
        </p:txBody>
      </p:sp>
      <p:sp>
        <p:nvSpPr>
          <p:cNvPr id="32" name="Right Arrow 31"/>
          <p:cNvSpPr/>
          <p:nvPr/>
        </p:nvSpPr>
        <p:spPr>
          <a:xfrm>
            <a:off x="9498757" y="2529455"/>
            <a:ext cx="788243" cy="444726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49" name="Text Placeholder 8"/>
          <p:cNvSpPr>
            <a:spLocks noGrp="1"/>
          </p:cNvSpPr>
          <p:nvPr>
            <p:ph type="body" sz="half" idx="16"/>
          </p:nvPr>
        </p:nvSpPr>
        <p:spPr>
          <a:xfrm>
            <a:off x="10156549" y="5732090"/>
            <a:ext cx="1938347" cy="957649"/>
          </a:xfrm>
          <a:solidFill>
            <a:schemeClr val="tx1"/>
          </a:solidFill>
        </p:spPr>
        <p:txBody>
          <a:bodyPr>
            <a:normAutofit fontScale="92500" lnSpcReduction="10000"/>
          </a:bodyPr>
          <a:lstStyle/>
          <a:p>
            <a:pPr algn="ctr"/>
            <a:r>
              <a:rPr lang="en-GB" sz="1700" b="1" dirty="0" smtClean="0">
                <a:solidFill>
                  <a:srgbClr val="588824"/>
                </a:solidFill>
              </a:rPr>
              <a:t>  Range of vocabulary, accuracy, fluency, complexity                 </a:t>
            </a:r>
          </a:p>
          <a:p>
            <a:endParaRPr lang="en-GB" sz="7200" dirty="0" smtClean="0">
              <a:solidFill>
                <a:srgbClr val="92D050"/>
              </a:solidFill>
            </a:endParaRPr>
          </a:p>
        </p:txBody>
      </p:sp>
      <p:sp>
        <p:nvSpPr>
          <p:cNvPr id="30" name="Text Placeholder 4"/>
          <p:cNvSpPr>
            <a:spLocks noGrp="1"/>
          </p:cNvSpPr>
          <p:nvPr>
            <p:ph type="body" idx="1"/>
          </p:nvPr>
        </p:nvSpPr>
        <p:spPr>
          <a:xfrm>
            <a:off x="6611535" y="1852812"/>
            <a:ext cx="2998484" cy="576262"/>
          </a:xfrm>
        </p:spPr>
        <p:txBody>
          <a:bodyPr vert="horz"/>
          <a:lstStyle/>
          <a:p>
            <a:r>
              <a:rPr lang="en-GB" dirty="0" smtClean="0"/>
              <a:t>          Action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half" idx="16"/>
          </p:nvPr>
        </p:nvSpPr>
        <p:spPr>
          <a:xfrm>
            <a:off x="10287000" y="2592439"/>
            <a:ext cx="1803175" cy="2825090"/>
          </a:xfrm>
          <a:solidFill>
            <a:schemeClr val="tx1"/>
          </a:solidFill>
        </p:spPr>
        <p:txBody>
          <a:bodyPr>
            <a:normAutofit lnSpcReduction="10000"/>
          </a:bodyPr>
          <a:lstStyle/>
          <a:p>
            <a:r>
              <a:rPr lang="en-GB" sz="1700" b="1" dirty="0" smtClean="0">
                <a:solidFill>
                  <a:srgbClr val="588824"/>
                </a:solidFill>
              </a:rPr>
              <a:t>Progression grids completed for relevant year-groups</a:t>
            </a:r>
          </a:p>
          <a:p>
            <a:r>
              <a:rPr lang="en-GB" sz="1700" b="1" dirty="0" smtClean="0">
                <a:solidFill>
                  <a:srgbClr val="588824"/>
                </a:solidFill>
              </a:rPr>
              <a:t>Descriptors established for 3 levels of achievement   attained in relation to areas of progression              </a:t>
            </a:r>
          </a:p>
          <a:p>
            <a:endParaRPr lang="en-GB" sz="7200" dirty="0" smtClean="0">
              <a:solidFill>
                <a:srgbClr val="92D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7007" y="2844243"/>
            <a:ext cx="3071339" cy="32778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>
                <a:solidFill>
                  <a:srgbClr val="588824"/>
                </a:solidFill>
              </a:rPr>
              <a:t>How do I ensure progression                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5313" y="3666959"/>
            <a:ext cx="3071339" cy="5632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588824"/>
                </a:solidFill>
              </a:rPr>
              <a:t>Which elements should be included in the </a:t>
            </a:r>
            <a:r>
              <a:rPr lang="en-GB" sz="1700" b="1" dirty="0" err="1" smtClean="0">
                <a:solidFill>
                  <a:srgbClr val="588824"/>
                </a:solidFill>
              </a:rPr>
              <a:t>SoW</a:t>
            </a:r>
            <a:r>
              <a:rPr lang="en-GB" sz="1700" b="1" dirty="0" smtClean="0">
                <a:solidFill>
                  <a:srgbClr val="588824"/>
                </a:solidFill>
              </a:rPr>
              <a:t>?                 </a:t>
            </a:r>
            <a:endParaRPr lang="en-GB" sz="1700" b="1" dirty="0">
              <a:solidFill>
                <a:srgbClr val="588824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7006" y="6126508"/>
            <a:ext cx="3071339" cy="5632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588824"/>
                </a:solidFill>
              </a:rPr>
              <a:t>What are the main indicators of progression ?                 </a:t>
            </a:r>
            <a:endParaRPr lang="en-GB" sz="1700" b="1" dirty="0">
              <a:solidFill>
                <a:srgbClr val="588824"/>
              </a:solidFill>
            </a:endParaRPr>
          </a:p>
        </p:txBody>
      </p:sp>
      <p:sp>
        <p:nvSpPr>
          <p:cNvPr id="25" name="Right Arrow 24"/>
          <p:cNvSpPr/>
          <p:nvPr/>
        </p:nvSpPr>
        <p:spPr>
          <a:xfrm>
            <a:off x="6622783" y="2665352"/>
            <a:ext cx="595477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41" name="Right Arrow 40"/>
          <p:cNvSpPr/>
          <p:nvPr/>
        </p:nvSpPr>
        <p:spPr>
          <a:xfrm>
            <a:off x="9498568" y="6165090"/>
            <a:ext cx="829429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74587" y="194528"/>
            <a:ext cx="112566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prstClr val="white"/>
                </a:solidFill>
                <a:ea typeface="+mj-ea"/>
                <a:cs typeface="+mj-cs"/>
              </a:rPr>
              <a:t>The KS2 Modern Foreign Languages </a:t>
            </a:r>
            <a:r>
              <a:rPr lang="en-GB" sz="2400" dirty="0" smtClean="0">
                <a:solidFill>
                  <a:prstClr val="white"/>
                </a:solidFill>
                <a:ea typeface="+mj-ea"/>
                <a:cs typeface="+mj-cs"/>
              </a:rPr>
              <a:t>Co-ordinator’s </a:t>
            </a:r>
            <a:r>
              <a:rPr lang="en-GB" sz="2400" dirty="0">
                <a:solidFill>
                  <a:prstClr val="white"/>
                </a:solidFill>
                <a:ea typeface="+mj-ea"/>
                <a:cs typeface="+mj-cs"/>
              </a:rPr>
              <a:t>Tool-Kit</a:t>
            </a:r>
            <a:endParaRPr lang="en-GB" sz="2400" dirty="0"/>
          </a:p>
        </p:txBody>
      </p:sp>
      <p:pic>
        <p:nvPicPr>
          <p:cNvPr id="37" name="Picture 3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69534" y="-1"/>
            <a:ext cx="895350" cy="610981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xmlns="" val="1787454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4" grpId="0" uiExpand="1" build="p" animBg="1"/>
      <p:bldP spid="45" grpId="0" uiExpand="1" build="p" animBg="1"/>
      <p:bldP spid="46" grpId="0" animBg="1"/>
      <p:bldP spid="47" grpId="0" build="p" animBg="1"/>
      <p:bldP spid="32" grpId="0" animBg="1"/>
      <p:bldP spid="49" grpId="0" build="p" animBg="1"/>
      <p:bldP spid="35" grpId="0" uiExpand="1" build="p" animBg="1"/>
      <p:bldP spid="2" grpId="0" animBg="1"/>
      <p:bldP spid="26" grpId="0" animBg="1"/>
      <p:bldP spid="27" grpId="0" animBg="1"/>
      <p:bldP spid="25" grpId="0" animBg="1"/>
      <p:bldP spid="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7007" y="610980"/>
            <a:ext cx="10304701" cy="1080938"/>
          </a:xfrm>
        </p:spPr>
        <p:txBody>
          <a:bodyPr/>
          <a:lstStyle/>
          <a:p>
            <a:r>
              <a:rPr lang="en-GB" dirty="0" smtClean="0"/>
              <a:t> Resourcing the courses 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68575" y="1712023"/>
            <a:ext cx="2004439" cy="576262"/>
          </a:xfrm>
        </p:spPr>
        <p:txBody>
          <a:bodyPr/>
          <a:lstStyle/>
          <a:p>
            <a:pPr algn="ctr"/>
            <a:r>
              <a:rPr lang="en-GB" dirty="0" smtClean="0"/>
              <a:t>Questions 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8349" y="2173779"/>
            <a:ext cx="2539994" cy="579170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idx="1"/>
          </p:nvPr>
        </p:nvSpPr>
        <p:spPr>
          <a:xfrm>
            <a:off x="2751119" y="1739414"/>
            <a:ext cx="5016115" cy="576262"/>
          </a:xfrm>
        </p:spPr>
        <p:txBody>
          <a:bodyPr vert="horz"/>
          <a:lstStyle/>
          <a:p>
            <a:r>
              <a:rPr lang="en-GB" dirty="0" smtClean="0"/>
              <a:t>        Considerations &amp; Actions </a:t>
            </a:r>
            <a:endParaRPr lang="en-GB" dirty="0"/>
          </a:p>
        </p:txBody>
      </p:sp>
      <p:sp>
        <p:nvSpPr>
          <p:cNvPr id="14" name="Right Arrow 13"/>
          <p:cNvSpPr/>
          <p:nvPr/>
        </p:nvSpPr>
        <p:spPr>
          <a:xfrm>
            <a:off x="3145447" y="2857858"/>
            <a:ext cx="737010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half" idx="17"/>
          </p:nvPr>
        </p:nvSpPr>
        <p:spPr>
          <a:xfrm>
            <a:off x="7312398" y="2292236"/>
            <a:ext cx="2297095" cy="3101643"/>
          </a:xfrm>
          <a:solidFill>
            <a:schemeClr val="tx1"/>
          </a:solidFill>
        </p:spPr>
        <p:txBody>
          <a:bodyPr>
            <a:normAutofit fontScale="25000" lnSpcReduction="20000"/>
          </a:bodyPr>
          <a:lstStyle/>
          <a:p>
            <a:endParaRPr lang="en-GB" sz="17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2060"/>
              </a:solidFill>
            </a:endParaRPr>
          </a:p>
          <a:p>
            <a:r>
              <a:rPr lang="en-GB" sz="7200" dirty="0" smtClean="0">
                <a:solidFill>
                  <a:srgbClr val="002060"/>
                </a:solidFill>
              </a:rPr>
              <a:t>Existing </a:t>
            </a:r>
            <a:r>
              <a:rPr lang="en-GB" sz="7200" dirty="0" err="1" smtClean="0">
                <a:solidFill>
                  <a:srgbClr val="002060"/>
                </a:solidFill>
              </a:rPr>
              <a:t>SoW</a:t>
            </a:r>
            <a:r>
              <a:rPr lang="en-GB" sz="7200" dirty="0" smtClean="0">
                <a:solidFill>
                  <a:srgbClr val="002060"/>
                </a:solidFill>
              </a:rPr>
              <a:t>/ purchased </a:t>
            </a:r>
            <a:r>
              <a:rPr lang="en-GB" sz="7200" dirty="0" err="1" smtClean="0">
                <a:solidFill>
                  <a:srgbClr val="002060"/>
                </a:solidFill>
              </a:rPr>
              <a:t>SoW</a:t>
            </a:r>
            <a:endParaRPr lang="en-GB" sz="7200" dirty="0" smtClean="0">
              <a:solidFill>
                <a:srgbClr val="002060"/>
              </a:solidFill>
            </a:endParaRPr>
          </a:p>
          <a:p>
            <a:r>
              <a:rPr lang="en-GB" sz="7200" b="1" dirty="0" smtClean="0">
                <a:solidFill>
                  <a:srgbClr val="002060"/>
                </a:solidFill>
              </a:rPr>
              <a:t>Let’s Enjoy resources from Ensemble:</a:t>
            </a:r>
            <a:endParaRPr lang="en-GB" sz="7200" b="1" dirty="0">
              <a:solidFill>
                <a:srgbClr val="002060"/>
              </a:solidFill>
            </a:endParaRPr>
          </a:p>
          <a:p>
            <a:r>
              <a:rPr lang="en-GB" sz="7200" b="1" dirty="0" smtClean="0">
                <a:solidFill>
                  <a:srgbClr val="002060"/>
                </a:solidFill>
              </a:rPr>
              <a:t>Let’s enjoy </a:t>
            </a:r>
            <a:r>
              <a:rPr lang="en-GB" sz="7200" dirty="0" smtClean="0">
                <a:solidFill>
                  <a:srgbClr val="002060"/>
                </a:solidFill>
              </a:rPr>
              <a:t>songs, recipes, pictures, sounds playground -games, places stories, making, paintings</a:t>
            </a:r>
          </a:p>
          <a:p>
            <a:endParaRPr lang="en-GB" sz="7200" dirty="0" smtClean="0">
              <a:solidFill>
                <a:srgbClr val="002060"/>
              </a:solidFill>
            </a:endParaRPr>
          </a:p>
          <a:p>
            <a:r>
              <a:rPr lang="en-GB" sz="7200" dirty="0" smtClean="0">
                <a:solidFill>
                  <a:srgbClr val="00206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endParaRPr lang="en-GB" dirty="0"/>
          </a:p>
        </p:txBody>
      </p:sp>
      <p:sp>
        <p:nvSpPr>
          <p:cNvPr id="45" name="Text Placeholder 8"/>
          <p:cNvSpPr>
            <a:spLocks noGrp="1"/>
          </p:cNvSpPr>
          <p:nvPr>
            <p:ph type="body" sz="half" idx="16"/>
          </p:nvPr>
        </p:nvSpPr>
        <p:spPr>
          <a:xfrm>
            <a:off x="3800608" y="2296187"/>
            <a:ext cx="2938478" cy="3686756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en-GB" sz="1700" b="1" dirty="0" smtClean="0">
                <a:solidFill>
                  <a:srgbClr val="002060"/>
                </a:solidFill>
              </a:rPr>
              <a:t>Refer back to decisions based re. the planning time available: </a:t>
            </a:r>
            <a:r>
              <a:rPr lang="en-GB" sz="1700" b="1" dirty="0" err="1" smtClean="0">
                <a:solidFill>
                  <a:srgbClr val="002060"/>
                </a:solidFill>
              </a:rPr>
              <a:t>eg</a:t>
            </a:r>
            <a:r>
              <a:rPr lang="en-GB" sz="1700" b="1" dirty="0" smtClean="0">
                <a:solidFill>
                  <a:srgbClr val="002060"/>
                </a:solidFill>
              </a:rPr>
              <a:t> Using/adapting an existing </a:t>
            </a:r>
            <a:r>
              <a:rPr lang="en-GB" sz="1700" b="1" dirty="0" err="1" smtClean="0">
                <a:solidFill>
                  <a:srgbClr val="002060"/>
                </a:solidFill>
              </a:rPr>
              <a:t>SoW</a:t>
            </a:r>
            <a:r>
              <a:rPr lang="en-GB" sz="1700" b="1" dirty="0" smtClean="0">
                <a:solidFill>
                  <a:srgbClr val="002060"/>
                </a:solidFill>
              </a:rPr>
              <a:t> or devising a new </a:t>
            </a:r>
            <a:r>
              <a:rPr lang="en-GB" sz="1700" b="1" dirty="0" err="1" smtClean="0">
                <a:solidFill>
                  <a:srgbClr val="002060"/>
                </a:solidFill>
              </a:rPr>
              <a:t>SoW</a:t>
            </a:r>
            <a:endParaRPr lang="en-GB" sz="1700" b="1" dirty="0" smtClean="0">
              <a:solidFill>
                <a:srgbClr val="002060"/>
              </a:solidFill>
            </a:endParaRPr>
          </a:p>
          <a:p>
            <a:r>
              <a:rPr lang="en-GB" sz="1700" b="1" dirty="0" smtClean="0">
                <a:solidFill>
                  <a:srgbClr val="002060"/>
                </a:solidFill>
              </a:rPr>
              <a:t>If using an existing scheme of work, check whether the objectives, tasks, resources match the skills audit.</a:t>
            </a:r>
          </a:p>
          <a:p>
            <a:r>
              <a:rPr lang="en-GB" sz="1700" b="1" dirty="0" smtClean="0">
                <a:solidFill>
                  <a:srgbClr val="002060"/>
                </a:solidFill>
              </a:rPr>
              <a:t>If devising own </a:t>
            </a:r>
            <a:r>
              <a:rPr lang="en-GB" sz="1700" b="1" dirty="0" err="1" smtClean="0">
                <a:solidFill>
                  <a:srgbClr val="002060"/>
                </a:solidFill>
              </a:rPr>
              <a:t>SoW</a:t>
            </a:r>
            <a:r>
              <a:rPr lang="en-GB" sz="1700" b="1" dirty="0" smtClean="0">
                <a:solidFill>
                  <a:srgbClr val="002060"/>
                </a:solidFill>
              </a:rPr>
              <a:t>, using the skills audit, find suitable resources to teach the required skills.</a:t>
            </a:r>
          </a:p>
          <a:p>
            <a:endParaRPr lang="en-GB" sz="1700" b="1" dirty="0" smtClean="0">
              <a:solidFill>
                <a:srgbClr val="002060"/>
              </a:solidFill>
            </a:endParaRPr>
          </a:p>
        </p:txBody>
      </p:sp>
      <p:sp>
        <p:nvSpPr>
          <p:cNvPr id="46" name="Right Arrow 45"/>
          <p:cNvSpPr/>
          <p:nvPr/>
        </p:nvSpPr>
        <p:spPr>
          <a:xfrm>
            <a:off x="3124720" y="5970856"/>
            <a:ext cx="729313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half" idx="16"/>
          </p:nvPr>
        </p:nvSpPr>
        <p:spPr>
          <a:xfrm>
            <a:off x="7340216" y="5844717"/>
            <a:ext cx="2202377" cy="955953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en-GB" sz="1700" b="1" dirty="0" smtClean="0">
                <a:solidFill>
                  <a:srgbClr val="002060"/>
                </a:solidFill>
              </a:rPr>
              <a:t>Ensemble KS2 assessment document</a:t>
            </a:r>
          </a:p>
        </p:txBody>
      </p:sp>
      <p:sp>
        <p:nvSpPr>
          <p:cNvPr id="32" name="Right Arrow 31"/>
          <p:cNvSpPr/>
          <p:nvPr/>
        </p:nvSpPr>
        <p:spPr>
          <a:xfrm>
            <a:off x="9498757" y="2529455"/>
            <a:ext cx="788243" cy="444726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49" name="Text Placeholder 8"/>
          <p:cNvSpPr>
            <a:spLocks noGrp="1"/>
          </p:cNvSpPr>
          <p:nvPr>
            <p:ph type="body" sz="half" idx="16"/>
          </p:nvPr>
        </p:nvSpPr>
        <p:spPr>
          <a:xfrm>
            <a:off x="10287000" y="5513488"/>
            <a:ext cx="1766899" cy="1287181"/>
          </a:xfrm>
          <a:solidFill>
            <a:schemeClr val="tx1"/>
          </a:solidFill>
        </p:spPr>
        <p:txBody>
          <a:bodyPr>
            <a:normAutofit fontScale="92500"/>
          </a:bodyPr>
          <a:lstStyle/>
          <a:p>
            <a:r>
              <a:rPr lang="en-GB" sz="1700" b="1" dirty="0" err="1" smtClean="0">
                <a:solidFill>
                  <a:srgbClr val="588824"/>
                </a:solidFill>
              </a:rPr>
              <a:t>SoW</a:t>
            </a:r>
            <a:r>
              <a:rPr lang="en-GB" sz="1700" b="1" dirty="0" smtClean="0">
                <a:solidFill>
                  <a:srgbClr val="588824"/>
                </a:solidFill>
              </a:rPr>
              <a:t> demonstrates progression, variety, focus on skills identified                 </a:t>
            </a:r>
          </a:p>
          <a:p>
            <a:endParaRPr lang="en-GB" sz="7200" dirty="0" smtClean="0">
              <a:solidFill>
                <a:srgbClr val="92D050"/>
              </a:solidFill>
            </a:endParaRPr>
          </a:p>
        </p:txBody>
      </p:sp>
      <p:sp>
        <p:nvSpPr>
          <p:cNvPr id="30" name="Text Placeholder 4"/>
          <p:cNvSpPr>
            <a:spLocks noGrp="1"/>
          </p:cNvSpPr>
          <p:nvPr>
            <p:ph type="body" idx="1"/>
          </p:nvPr>
        </p:nvSpPr>
        <p:spPr>
          <a:xfrm>
            <a:off x="6442455" y="1715974"/>
            <a:ext cx="3326269" cy="576262"/>
          </a:xfrm>
        </p:spPr>
        <p:txBody>
          <a:bodyPr vert="horz"/>
          <a:lstStyle/>
          <a:p>
            <a:r>
              <a:rPr lang="en-GB" dirty="0" smtClean="0"/>
              <a:t>         Possible sources 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half" idx="16"/>
          </p:nvPr>
        </p:nvSpPr>
        <p:spPr>
          <a:xfrm>
            <a:off x="10287000" y="2592439"/>
            <a:ext cx="1803175" cy="2825090"/>
          </a:xfrm>
          <a:solidFill>
            <a:schemeClr val="tx1"/>
          </a:solidFill>
        </p:spPr>
        <p:txBody>
          <a:bodyPr>
            <a:normAutofit fontScale="92500" lnSpcReduction="20000"/>
          </a:bodyPr>
          <a:lstStyle/>
          <a:p>
            <a:r>
              <a:rPr lang="en-GB" sz="1700" b="1" dirty="0" smtClean="0">
                <a:solidFill>
                  <a:srgbClr val="588824"/>
                </a:solidFill>
              </a:rPr>
              <a:t>Overview grid shows key-skills resources, objectives and assessment-opportunities </a:t>
            </a:r>
          </a:p>
          <a:p>
            <a:r>
              <a:rPr lang="en-GB" sz="1700" b="1" dirty="0" smtClean="0">
                <a:solidFill>
                  <a:srgbClr val="588824"/>
                </a:solidFill>
              </a:rPr>
              <a:t>Detailed planning grid outlines sequence of tasks in each module to support non-specialist, less confident staff         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0559" y="2822254"/>
            <a:ext cx="2830733" cy="5632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588824"/>
                </a:solidFill>
              </a:rPr>
              <a:t>How do we resource the courses?                 </a:t>
            </a:r>
            <a:endParaRPr lang="en-GB" sz="1700" b="1" dirty="0">
              <a:solidFill>
                <a:srgbClr val="588824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1862" y="3518345"/>
            <a:ext cx="2853585" cy="5632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588824"/>
                </a:solidFill>
              </a:rPr>
              <a:t>How can we make best use of an existing Sow?</a:t>
            </a:r>
            <a:endParaRPr lang="en-GB" sz="1700" b="1" dirty="0">
              <a:solidFill>
                <a:srgbClr val="588824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7957" y="5842492"/>
            <a:ext cx="2941393" cy="5632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588824"/>
                </a:solidFill>
              </a:rPr>
              <a:t>What are the essential elements of the course ?                 </a:t>
            </a:r>
            <a:endParaRPr lang="en-GB" sz="1700" b="1" dirty="0">
              <a:solidFill>
                <a:srgbClr val="588824"/>
              </a:solidFill>
            </a:endParaRPr>
          </a:p>
        </p:txBody>
      </p:sp>
      <p:sp>
        <p:nvSpPr>
          <p:cNvPr id="25" name="Right Arrow 24"/>
          <p:cNvSpPr/>
          <p:nvPr/>
        </p:nvSpPr>
        <p:spPr>
          <a:xfrm>
            <a:off x="6754867" y="3385485"/>
            <a:ext cx="595477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41" name="Right Arrow 40"/>
          <p:cNvSpPr/>
          <p:nvPr/>
        </p:nvSpPr>
        <p:spPr>
          <a:xfrm>
            <a:off x="9498568" y="6165090"/>
            <a:ext cx="829429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2694" y="4447008"/>
            <a:ext cx="2823553" cy="5632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588824"/>
                </a:solidFill>
              </a:rPr>
              <a:t>How can we devise own </a:t>
            </a:r>
            <a:r>
              <a:rPr lang="en-GB" sz="1700" b="1" dirty="0" err="1" smtClean="0">
                <a:solidFill>
                  <a:srgbClr val="588824"/>
                </a:solidFill>
              </a:rPr>
              <a:t>SoW</a:t>
            </a:r>
            <a:r>
              <a:rPr lang="en-GB" sz="1700" b="1" dirty="0" smtClean="0">
                <a:solidFill>
                  <a:srgbClr val="588824"/>
                </a:solidFill>
              </a:rPr>
              <a:t>?</a:t>
            </a:r>
            <a:endParaRPr lang="en-GB" sz="1700" b="1" dirty="0">
              <a:solidFill>
                <a:srgbClr val="588824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20699" y="6041077"/>
            <a:ext cx="2934168" cy="5632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002060"/>
                </a:solidFill>
              </a:rPr>
              <a:t>Check </a:t>
            </a:r>
            <a:r>
              <a:rPr lang="en-GB" sz="1700" b="1" dirty="0">
                <a:solidFill>
                  <a:srgbClr val="002060"/>
                </a:solidFill>
              </a:rPr>
              <a:t>priorities </a:t>
            </a:r>
            <a:r>
              <a:rPr lang="en-GB" sz="1700" b="1" dirty="0" smtClean="0">
                <a:solidFill>
                  <a:srgbClr val="002060"/>
                </a:solidFill>
              </a:rPr>
              <a:t>listed earlier</a:t>
            </a:r>
            <a:endParaRPr lang="en-GB" sz="1700" b="1" dirty="0">
              <a:solidFill>
                <a:srgbClr val="002060"/>
              </a:solidFill>
            </a:endParaRPr>
          </a:p>
        </p:txBody>
      </p:sp>
      <p:sp>
        <p:nvSpPr>
          <p:cNvPr id="28" name="Text Placeholder 4"/>
          <p:cNvSpPr>
            <a:spLocks noGrp="1"/>
          </p:cNvSpPr>
          <p:nvPr>
            <p:ph type="body" idx="1"/>
          </p:nvPr>
        </p:nvSpPr>
        <p:spPr>
          <a:xfrm>
            <a:off x="9473441" y="1712023"/>
            <a:ext cx="2718559" cy="576262"/>
          </a:xfrm>
        </p:spPr>
        <p:txBody>
          <a:bodyPr vert="horz"/>
          <a:lstStyle/>
          <a:p>
            <a:r>
              <a:rPr lang="en-GB" dirty="0" smtClean="0"/>
              <a:t>         Outcomes </a:t>
            </a:r>
            <a:endParaRPr lang="en-GB" dirty="0"/>
          </a:p>
        </p:txBody>
      </p:sp>
      <p:sp>
        <p:nvSpPr>
          <p:cNvPr id="31" name="Right Arrow 30"/>
          <p:cNvSpPr/>
          <p:nvPr/>
        </p:nvSpPr>
        <p:spPr>
          <a:xfrm>
            <a:off x="3129756" y="3604260"/>
            <a:ext cx="737010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33" name="Right Arrow 32"/>
          <p:cNvSpPr/>
          <p:nvPr/>
        </p:nvSpPr>
        <p:spPr>
          <a:xfrm>
            <a:off x="3018553" y="4599454"/>
            <a:ext cx="737010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36" name="Right Arrow 35"/>
          <p:cNvSpPr/>
          <p:nvPr/>
        </p:nvSpPr>
        <p:spPr>
          <a:xfrm>
            <a:off x="6716921" y="6017637"/>
            <a:ext cx="595477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74587" y="194528"/>
            <a:ext cx="112566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prstClr val="white"/>
                </a:solidFill>
                <a:ea typeface="+mj-ea"/>
                <a:cs typeface="+mj-cs"/>
              </a:rPr>
              <a:t>The KS2 Modern Foreign Languages </a:t>
            </a:r>
            <a:r>
              <a:rPr lang="en-GB" sz="2400" dirty="0" smtClean="0">
                <a:solidFill>
                  <a:prstClr val="white"/>
                </a:solidFill>
                <a:ea typeface="+mj-ea"/>
                <a:cs typeface="+mj-cs"/>
              </a:rPr>
              <a:t>Co-ordinator’s </a:t>
            </a:r>
            <a:r>
              <a:rPr lang="en-GB" sz="2400" dirty="0">
                <a:solidFill>
                  <a:prstClr val="white"/>
                </a:solidFill>
                <a:ea typeface="+mj-ea"/>
                <a:cs typeface="+mj-cs"/>
              </a:rPr>
              <a:t>Tool-Kit</a:t>
            </a:r>
            <a:endParaRPr lang="en-GB" sz="2400" dirty="0"/>
          </a:p>
        </p:txBody>
      </p:sp>
      <p:pic>
        <p:nvPicPr>
          <p:cNvPr id="38" name="Picture 3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69534" y="-1"/>
            <a:ext cx="895350" cy="610981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xmlns="" val="198450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4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4" grpId="0" build="p" animBg="1"/>
      <p:bldP spid="45" grpId="0" build="p" animBg="1"/>
      <p:bldP spid="46" grpId="0" animBg="1"/>
      <p:bldP spid="47" grpId="0" uiExpand="1" build="p" animBg="1"/>
      <p:bldP spid="32" grpId="0" animBg="1"/>
      <p:bldP spid="49" grpId="0" build="p" animBg="1"/>
      <p:bldP spid="35" grpId="0" build="p" animBg="1"/>
      <p:bldP spid="2" grpId="0" animBg="1"/>
      <p:bldP spid="26" grpId="0" animBg="1"/>
      <p:bldP spid="27" grpId="0" animBg="1"/>
      <p:bldP spid="25" grpId="0" animBg="1"/>
      <p:bldP spid="41" grpId="0" animBg="1"/>
      <p:bldP spid="23" grpId="0" animBg="1"/>
      <p:bldP spid="24" grpId="1" animBg="1"/>
      <p:bldP spid="31" grpId="0" animBg="1"/>
      <p:bldP spid="33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7007" y="610980"/>
            <a:ext cx="10304701" cy="1080938"/>
          </a:xfrm>
        </p:spPr>
        <p:txBody>
          <a:bodyPr/>
          <a:lstStyle/>
          <a:p>
            <a:r>
              <a:rPr lang="en-GB" dirty="0" smtClean="0"/>
              <a:t> Producing a Scheme of Work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57645" y="1859619"/>
            <a:ext cx="2004439" cy="576262"/>
          </a:xfrm>
        </p:spPr>
        <p:txBody>
          <a:bodyPr/>
          <a:lstStyle/>
          <a:p>
            <a:pPr algn="ctr"/>
            <a:r>
              <a:rPr lang="en-GB" dirty="0" smtClean="0"/>
              <a:t>Questions 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8349" y="2173779"/>
            <a:ext cx="2539994" cy="579170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idx="1"/>
          </p:nvPr>
        </p:nvSpPr>
        <p:spPr>
          <a:xfrm>
            <a:off x="2751119" y="1833194"/>
            <a:ext cx="5016115" cy="576262"/>
          </a:xfrm>
        </p:spPr>
        <p:txBody>
          <a:bodyPr vert="horz"/>
          <a:lstStyle/>
          <a:p>
            <a:r>
              <a:rPr lang="en-GB" dirty="0" smtClean="0"/>
              <a:t>        Considerations &amp; Actions </a:t>
            </a:r>
            <a:endParaRPr lang="en-GB" dirty="0"/>
          </a:p>
        </p:txBody>
      </p:sp>
      <p:sp>
        <p:nvSpPr>
          <p:cNvPr id="34" name="Text Placeholder 9"/>
          <p:cNvSpPr>
            <a:spLocks noGrp="1"/>
          </p:cNvSpPr>
          <p:nvPr>
            <p:ph type="body" sz="half" idx="17"/>
          </p:nvPr>
        </p:nvSpPr>
        <p:spPr>
          <a:xfrm>
            <a:off x="8441404" y="2462446"/>
            <a:ext cx="2569496" cy="1849419"/>
          </a:xfrm>
          <a:solidFill>
            <a:schemeClr val="tx1"/>
          </a:solidFill>
        </p:spPr>
        <p:txBody>
          <a:bodyPr>
            <a:normAutofit fontScale="25000" lnSpcReduction="20000"/>
          </a:bodyPr>
          <a:lstStyle/>
          <a:p>
            <a:endParaRPr lang="en-GB" sz="17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2060"/>
              </a:solidFill>
            </a:endParaRPr>
          </a:p>
          <a:p>
            <a:r>
              <a:rPr lang="en-GB" sz="6400" dirty="0" smtClean="0">
                <a:solidFill>
                  <a:srgbClr val="002060"/>
                </a:solidFill>
              </a:rPr>
              <a:t>Existing </a:t>
            </a:r>
            <a:r>
              <a:rPr lang="en-GB" sz="6400" dirty="0" err="1" smtClean="0">
                <a:solidFill>
                  <a:srgbClr val="002060"/>
                </a:solidFill>
              </a:rPr>
              <a:t>SoW</a:t>
            </a:r>
            <a:r>
              <a:rPr lang="en-GB" sz="6400" dirty="0" smtClean="0">
                <a:solidFill>
                  <a:srgbClr val="002060"/>
                </a:solidFill>
              </a:rPr>
              <a:t>/ purchased </a:t>
            </a:r>
            <a:r>
              <a:rPr lang="en-GB" sz="6400" dirty="0" err="1" smtClean="0">
                <a:solidFill>
                  <a:srgbClr val="002060"/>
                </a:solidFill>
              </a:rPr>
              <a:t>SoW</a:t>
            </a:r>
            <a:endParaRPr lang="en-GB" sz="6400" dirty="0" smtClean="0">
              <a:solidFill>
                <a:srgbClr val="002060"/>
              </a:solidFill>
            </a:endParaRPr>
          </a:p>
          <a:p>
            <a:r>
              <a:rPr lang="en-GB" sz="6400" dirty="0" smtClean="0">
                <a:solidFill>
                  <a:srgbClr val="002060"/>
                </a:solidFill>
              </a:rPr>
              <a:t>Refer to Y3 Ensemble </a:t>
            </a:r>
            <a:r>
              <a:rPr lang="en-GB" sz="6400" dirty="0" err="1" smtClean="0">
                <a:solidFill>
                  <a:srgbClr val="002060"/>
                </a:solidFill>
              </a:rPr>
              <a:t>SoW</a:t>
            </a:r>
            <a:r>
              <a:rPr lang="en-GB" sz="6400" dirty="0" smtClean="0">
                <a:solidFill>
                  <a:srgbClr val="002060"/>
                </a:solidFill>
              </a:rPr>
              <a:t> in French</a:t>
            </a:r>
          </a:p>
          <a:p>
            <a:r>
              <a:rPr lang="en-GB" sz="6400" dirty="0" smtClean="0">
                <a:solidFill>
                  <a:srgbClr val="002060"/>
                </a:solidFill>
              </a:rPr>
              <a:t>Use/adapt layout of the above</a:t>
            </a:r>
          </a:p>
          <a:p>
            <a:endParaRPr lang="en-GB" sz="7200" b="1" dirty="0">
              <a:solidFill>
                <a:srgbClr val="002060"/>
              </a:solidFill>
            </a:endParaRPr>
          </a:p>
          <a:p>
            <a:endParaRPr lang="en-GB" sz="7200" dirty="0" smtClean="0">
              <a:solidFill>
                <a:srgbClr val="002060"/>
              </a:solidFill>
            </a:endParaRPr>
          </a:p>
          <a:p>
            <a:endParaRPr lang="en-GB" sz="7200" dirty="0" smtClean="0">
              <a:solidFill>
                <a:srgbClr val="002060"/>
              </a:solidFill>
            </a:endParaRPr>
          </a:p>
          <a:p>
            <a:r>
              <a:rPr lang="en-GB" sz="7200" dirty="0" smtClean="0">
                <a:solidFill>
                  <a:srgbClr val="00206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endParaRPr lang="en-GB" dirty="0"/>
          </a:p>
        </p:txBody>
      </p:sp>
      <p:sp>
        <p:nvSpPr>
          <p:cNvPr id="45" name="Text Placeholder 8"/>
          <p:cNvSpPr>
            <a:spLocks noGrp="1"/>
          </p:cNvSpPr>
          <p:nvPr>
            <p:ph type="body" sz="half" idx="16"/>
          </p:nvPr>
        </p:nvSpPr>
        <p:spPr>
          <a:xfrm>
            <a:off x="3818126" y="2438166"/>
            <a:ext cx="2938478" cy="3686756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en-GB" sz="1700" b="1" dirty="0" smtClean="0">
                <a:solidFill>
                  <a:srgbClr val="002060"/>
                </a:solidFill>
              </a:rPr>
              <a:t>How confident are the staff delivering the course?</a:t>
            </a:r>
          </a:p>
          <a:p>
            <a:r>
              <a:rPr lang="en-GB" sz="1700" b="1" dirty="0" smtClean="0">
                <a:solidFill>
                  <a:srgbClr val="002060"/>
                </a:solidFill>
              </a:rPr>
              <a:t>Are they specialists? In which case objectives, a list of resources and assessment opportunities may be sufficient.</a:t>
            </a:r>
          </a:p>
          <a:p>
            <a:r>
              <a:rPr lang="en-GB" sz="1700" b="1" dirty="0" smtClean="0">
                <a:solidFill>
                  <a:srgbClr val="002060"/>
                </a:solidFill>
              </a:rPr>
              <a:t>In the case of non-specialists, lesson-plans, detailed references to the TL to be used and a sequence of tasks and activities may be required.   </a:t>
            </a:r>
          </a:p>
          <a:p>
            <a:endParaRPr lang="en-GB" sz="1700" b="1" dirty="0" smtClean="0">
              <a:solidFill>
                <a:srgbClr val="002060"/>
              </a:solidFill>
            </a:endParaRPr>
          </a:p>
        </p:txBody>
      </p:sp>
      <p:sp>
        <p:nvSpPr>
          <p:cNvPr id="32" name="Right Arrow 31"/>
          <p:cNvSpPr/>
          <p:nvPr/>
        </p:nvSpPr>
        <p:spPr>
          <a:xfrm>
            <a:off x="7245330" y="2530586"/>
            <a:ext cx="788243" cy="444726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30" name="Text Placeholder 4"/>
          <p:cNvSpPr>
            <a:spLocks noGrp="1"/>
          </p:cNvSpPr>
          <p:nvPr>
            <p:ph type="body" idx="1"/>
          </p:nvPr>
        </p:nvSpPr>
        <p:spPr>
          <a:xfrm>
            <a:off x="7510644" y="1823121"/>
            <a:ext cx="3326269" cy="576262"/>
          </a:xfrm>
        </p:spPr>
        <p:txBody>
          <a:bodyPr vert="horz"/>
          <a:lstStyle/>
          <a:p>
            <a:r>
              <a:rPr lang="en-GB" dirty="0" smtClean="0"/>
              <a:t>         Possible sources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290559" y="2822254"/>
            <a:ext cx="2830733" cy="5632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588824"/>
                </a:solidFill>
              </a:rPr>
              <a:t>How much detail do we need to provide                </a:t>
            </a:r>
            <a:endParaRPr lang="en-GB" sz="1700" b="1" dirty="0">
              <a:solidFill>
                <a:srgbClr val="588824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7075" y="3748634"/>
            <a:ext cx="2853585" cy="5632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588824"/>
                </a:solidFill>
              </a:rPr>
              <a:t>What are the essential elements of a </a:t>
            </a:r>
            <a:r>
              <a:rPr lang="en-GB" sz="1700" b="1" dirty="0" err="1" smtClean="0">
                <a:solidFill>
                  <a:srgbClr val="588824"/>
                </a:solidFill>
              </a:rPr>
              <a:t>SoW</a:t>
            </a:r>
            <a:r>
              <a:rPr lang="en-GB" sz="1700" b="1" dirty="0" smtClean="0">
                <a:solidFill>
                  <a:srgbClr val="588824"/>
                </a:solidFill>
              </a:rPr>
              <a:t>?</a:t>
            </a:r>
            <a:endParaRPr lang="en-GB" sz="1700" b="1" dirty="0">
              <a:solidFill>
                <a:srgbClr val="588824"/>
              </a:solidFill>
            </a:endParaRPr>
          </a:p>
        </p:txBody>
      </p:sp>
      <p:sp>
        <p:nvSpPr>
          <p:cNvPr id="31" name="Right Arrow 30"/>
          <p:cNvSpPr/>
          <p:nvPr/>
        </p:nvSpPr>
        <p:spPr>
          <a:xfrm>
            <a:off x="3121292" y="3343775"/>
            <a:ext cx="737010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74587" y="194528"/>
            <a:ext cx="112566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prstClr val="white"/>
                </a:solidFill>
                <a:ea typeface="+mj-ea"/>
                <a:cs typeface="+mj-cs"/>
              </a:rPr>
              <a:t>The KS2 Modern Foreign Languages </a:t>
            </a:r>
            <a:r>
              <a:rPr lang="en-GB" sz="2400" dirty="0" smtClean="0">
                <a:solidFill>
                  <a:prstClr val="white"/>
                </a:solidFill>
                <a:ea typeface="+mj-ea"/>
                <a:cs typeface="+mj-cs"/>
              </a:rPr>
              <a:t>Co-ordinator’s </a:t>
            </a:r>
            <a:r>
              <a:rPr lang="en-GB" sz="2400" dirty="0">
                <a:solidFill>
                  <a:prstClr val="white"/>
                </a:solidFill>
                <a:ea typeface="+mj-ea"/>
                <a:cs typeface="+mj-cs"/>
              </a:rPr>
              <a:t>Tool-Kit</a:t>
            </a:r>
            <a:endParaRPr lang="en-GB" sz="2400" dirty="0"/>
          </a:p>
        </p:txBody>
      </p:sp>
      <p:pic>
        <p:nvPicPr>
          <p:cNvPr id="38" name="Picture 3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69534" y="-1"/>
            <a:ext cx="895350" cy="610981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9" name="Text Placeholder 8"/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690089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uiExpand="1" build="p" animBg="1"/>
      <p:bldP spid="45" grpId="0" build="p" animBg="1"/>
      <p:bldP spid="32" grpId="0" animBg="1"/>
      <p:bldP spid="2" grpId="0" animBg="1"/>
      <p:bldP spid="26" grpId="0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5880" y="764759"/>
            <a:ext cx="10304701" cy="1080938"/>
          </a:xfrm>
        </p:spPr>
        <p:txBody>
          <a:bodyPr/>
          <a:lstStyle/>
          <a:p>
            <a:r>
              <a:rPr lang="en-GB" dirty="0" smtClean="0"/>
              <a:t> Formative and summative assessment (1)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83359" y="1846684"/>
            <a:ext cx="2004439" cy="576262"/>
          </a:xfrm>
        </p:spPr>
        <p:txBody>
          <a:bodyPr/>
          <a:lstStyle/>
          <a:p>
            <a:pPr algn="ctr"/>
            <a:r>
              <a:rPr lang="en-GB" dirty="0" smtClean="0"/>
              <a:t>Questions 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8349" y="2173779"/>
            <a:ext cx="2539994" cy="579170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idx="1"/>
          </p:nvPr>
        </p:nvSpPr>
        <p:spPr>
          <a:xfrm>
            <a:off x="3256164" y="1780835"/>
            <a:ext cx="3364626" cy="576262"/>
          </a:xfrm>
        </p:spPr>
        <p:txBody>
          <a:bodyPr vert="horz"/>
          <a:lstStyle/>
          <a:p>
            <a:r>
              <a:rPr lang="en-GB" dirty="0" smtClean="0"/>
              <a:t>        Possible sources</a:t>
            </a:r>
            <a:endParaRPr lang="en-GB" dirty="0"/>
          </a:p>
        </p:txBody>
      </p:sp>
      <p:sp>
        <p:nvSpPr>
          <p:cNvPr id="14" name="Right Arrow 13"/>
          <p:cNvSpPr/>
          <p:nvPr/>
        </p:nvSpPr>
        <p:spPr>
          <a:xfrm>
            <a:off x="3055082" y="3172025"/>
            <a:ext cx="737010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half" idx="17"/>
          </p:nvPr>
        </p:nvSpPr>
        <p:spPr>
          <a:xfrm>
            <a:off x="7404075" y="2472428"/>
            <a:ext cx="4250952" cy="3727565"/>
          </a:xfrm>
          <a:solidFill>
            <a:schemeClr val="tx1"/>
          </a:solidFill>
        </p:spPr>
        <p:txBody>
          <a:bodyPr>
            <a:normAutofit fontScale="62500" lnSpcReduction="20000"/>
          </a:bodyPr>
          <a:lstStyle/>
          <a:p>
            <a:r>
              <a:rPr lang="en-GB" sz="2700" b="1" dirty="0" smtClean="0">
                <a:solidFill>
                  <a:srgbClr val="002060"/>
                </a:solidFill>
              </a:rPr>
              <a:t>Identify which skills to assess</a:t>
            </a:r>
          </a:p>
          <a:p>
            <a:r>
              <a:rPr lang="en-GB" sz="2700" b="1" dirty="0" smtClean="0">
                <a:solidFill>
                  <a:srgbClr val="002060"/>
                </a:solidFill>
              </a:rPr>
              <a:t>Complete grid with overview of progression- adapt grid provided </a:t>
            </a:r>
          </a:p>
          <a:p>
            <a:r>
              <a:rPr lang="en-GB" sz="2700" b="1" dirty="0" smtClean="0">
                <a:solidFill>
                  <a:srgbClr val="002060"/>
                </a:solidFill>
              </a:rPr>
              <a:t>Identify three ‘bands’ for each strand of progression (</a:t>
            </a:r>
            <a:r>
              <a:rPr lang="en-GB" sz="2700" b="1" i="1" dirty="0" smtClean="0">
                <a:solidFill>
                  <a:srgbClr val="002060"/>
                </a:solidFill>
              </a:rPr>
              <a:t>working toward expected standard</a:t>
            </a:r>
            <a:r>
              <a:rPr lang="en-GB" sz="2700" b="1" i="1" dirty="0">
                <a:solidFill>
                  <a:srgbClr val="002060"/>
                </a:solidFill>
              </a:rPr>
              <a:t>,</a:t>
            </a:r>
            <a:r>
              <a:rPr lang="en-GB" sz="2700" b="1" i="1" dirty="0" smtClean="0">
                <a:solidFill>
                  <a:srgbClr val="002060"/>
                </a:solidFill>
              </a:rPr>
              <a:t> working at the expected standard, working at greater depth within the expected standard)</a:t>
            </a:r>
          </a:p>
          <a:p>
            <a:r>
              <a:rPr lang="en-GB" sz="2700" b="1" dirty="0" smtClean="0">
                <a:solidFill>
                  <a:srgbClr val="002060"/>
                </a:solidFill>
              </a:rPr>
              <a:t>Adapt skills progression-grid to reflect the above.</a:t>
            </a:r>
          </a:p>
          <a:p>
            <a:r>
              <a:rPr lang="en-GB" sz="2700" b="1" dirty="0" smtClean="0">
                <a:solidFill>
                  <a:srgbClr val="002060"/>
                </a:solidFill>
              </a:rPr>
              <a:t>Identify any overlap in skills with regard to assessment</a:t>
            </a:r>
          </a:p>
          <a:p>
            <a:r>
              <a:rPr lang="en-GB" sz="2700" b="1" dirty="0" smtClean="0">
                <a:solidFill>
                  <a:srgbClr val="002060"/>
                </a:solidFill>
              </a:rPr>
              <a:t>Identify tasks which could be used for the purposes of assessment – particularly tasks which assess several skills – </a:t>
            </a:r>
            <a:r>
              <a:rPr lang="en-GB" sz="2700" b="1" dirty="0" err="1" smtClean="0">
                <a:solidFill>
                  <a:srgbClr val="002060"/>
                </a:solidFill>
              </a:rPr>
              <a:t>eg</a:t>
            </a:r>
            <a:r>
              <a:rPr lang="en-GB" sz="2700" b="1" dirty="0" smtClean="0">
                <a:solidFill>
                  <a:srgbClr val="002060"/>
                </a:solidFill>
              </a:rPr>
              <a:t>. sound-spelling link</a:t>
            </a:r>
            <a:endParaRPr lang="en-GB" sz="27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endParaRPr lang="en-GB" dirty="0"/>
          </a:p>
        </p:txBody>
      </p:sp>
      <p:sp>
        <p:nvSpPr>
          <p:cNvPr id="45" name="Text Placeholder 8"/>
          <p:cNvSpPr>
            <a:spLocks noGrp="1"/>
          </p:cNvSpPr>
          <p:nvPr>
            <p:ph type="body" sz="half" idx="16"/>
          </p:nvPr>
        </p:nvSpPr>
        <p:spPr>
          <a:xfrm>
            <a:off x="3839312" y="2463364"/>
            <a:ext cx="3048632" cy="4126877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en-GB" sz="1700" b="1" dirty="0" smtClean="0">
                <a:solidFill>
                  <a:srgbClr val="002060"/>
                </a:solidFill>
              </a:rPr>
              <a:t>Ensemble </a:t>
            </a:r>
            <a:r>
              <a:rPr lang="en-GB" sz="1700" b="1" dirty="0">
                <a:solidFill>
                  <a:srgbClr val="002060"/>
                </a:solidFill>
              </a:rPr>
              <a:t>KS2 Languages Progression Overview and Assessment </a:t>
            </a:r>
            <a:r>
              <a:rPr lang="en-GB" sz="1700" b="1" dirty="0" smtClean="0">
                <a:solidFill>
                  <a:srgbClr val="002060"/>
                </a:solidFill>
              </a:rPr>
              <a:t>Guidance including KS3 </a:t>
            </a:r>
          </a:p>
          <a:p>
            <a:r>
              <a:rPr lang="en-GB" sz="1700" b="1" dirty="0" smtClean="0">
                <a:solidFill>
                  <a:srgbClr val="002060"/>
                </a:solidFill>
              </a:rPr>
              <a:t>Research expected standards ( </a:t>
            </a:r>
            <a:r>
              <a:rPr lang="en-GB" sz="1700" b="1" i="1" dirty="0" smtClean="0">
                <a:solidFill>
                  <a:srgbClr val="002060"/>
                </a:solidFill>
              </a:rPr>
              <a:t>see above document – By the end of the year pupils should be able to ….)</a:t>
            </a:r>
            <a:endParaRPr lang="en-GB" sz="1700" b="1" dirty="0">
              <a:solidFill>
                <a:srgbClr val="002060"/>
              </a:solidFill>
            </a:endParaRPr>
          </a:p>
          <a:p>
            <a:r>
              <a:rPr lang="en-GB" sz="1700" b="1" dirty="0" smtClean="0">
                <a:solidFill>
                  <a:srgbClr val="002060"/>
                </a:solidFill>
              </a:rPr>
              <a:t>Ensemble </a:t>
            </a:r>
            <a:r>
              <a:rPr lang="en-GB" sz="1700" b="1" dirty="0">
                <a:solidFill>
                  <a:srgbClr val="002060"/>
                </a:solidFill>
              </a:rPr>
              <a:t>KS2 </a:t>
            </a:r>
            <a:r>
              <a:rPr lang="en-GB" sz="1700" b="1" dirty="0" smtClean="0">
                <a:solidFill>
                  <a:srgbClr val="002060"/>
                </a:solidFill>
              </a:rPr>
              <a:t>Overview</a:t>
            </a:r>
            <a:endParaRPr lang="en-GB" sz="1700" b="1" dirty="0">
              <a:solidFill>
                <a:srgbClr val="002060"/>
              </a:solidFill>
            </a:endParaRPr>
          </a:p>
          <a:p>
            <a:r>
              <a:rPr lang="en-GB" sz="1700" b="1" dirty="0" smtClean="0">
                <a:solidFill>
                  <a:srgbClr val="002060"/>
                </a:solidFill>
              </a:rPr>
              <a:t>Ensemble KS2 Skills     Progression – Listening, Speaking, Reading, Writing </a:t>
            </a:r>
            <a:endParaRPr lang="en-GB" sz="1700" b="1" dirty="0">
              <a:solidFill>
                <a:srgbClr val="002060"/>
              </a:solidFill>
            </a:endParaRPr>
          </a:p>
          <a:p>
            <a:endParaRPr lang="en-GB" sz="1700" b="1" dirty="0">
              <a:solidFill>
                <a:srgbClr val="002060"/>
              </a:solidFill>
            </a:endParaRPr>
          </a:p>
          <a:p>
            <a:endParaRPr lang="en-GB" sz="1700" b="1" dirty="0" smtClean="0">
              <a:solidFill>
                <a:srgbClr val="002060"/>
              </a:solidFill>
            </a:endParaRPr>
          </a:p>
        </p:txBody>
      </p:sp>
      <p:sp>
        <p:nvSpPr>
          <p:cNvPr id="30" name="Text Placeholder 4"/>
          <p:cNvSpPr>
            <a:spLocks noGrp="1"/>
          </p:cNvSpPr>
          <p:nvPr>
            <p:ph type="body" idx="1"/>
          </p:nvPr>
        </p:nvSpPr>
        <p:spPr>
          <a:xfrm>
            <a:off x="7488495" y="1846684"/>
            <a:ext cx="3326269" cy="576262"/>
          </a:xfrm>
        </p:spPr>
        <p:txBody>
          <a:bodyPr vert="horz"/>
          <a:lstStyle/>
          <a:p>
            <a:r>
              <a:rPr lang="en-GB" dirty="0" smtClean="0"/>
              <a:t>         Possible actions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70780" y="2614530"/>
            <a:ext cx="3071339" cy="5632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588824"/>
                </a:solidFill>
              </a:rPr>
              <a:t>How do I assess</a:t>
            </a:r>
            <a:r>
              <a:rPr lang="en-GB" sz="1700" b="1" dirty="0">
                <a:solidFill>
                  <a:srgbClr val="588824"/>
                </a:solidFill>
              </a:rPr>
              <a:t> </a:t>
            </a:r>
            <a:r>
              <a:rPr lang="en-GB" sz="1700" b="1" dirty="0" smtClean="0">
                <a:solidFill>
                  <a:srgbClr val="588824"/>
                </a:solidFill>
              </a:rPr>
              <a:t>pupils’ progress?              </a:t>
            </a:r>
            <a:endParaRPr lang="en-GB" sz="1700" b="1" dirty="0">
              <a:solidFill>
                <a:srgbClr val="588824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8731" y="3653292"/>
            <a:ext cx="3071339" cy="5632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588824"/>
                </a:solidFill>
              </a:rPr>
              <a:t> How do I know what the expected standards are?</a:t>
            </a:r>
            <a:endParaRPr lang="en-GB" sz="1700" b="1" dirty="0">
              <a:solidFill>
                <a:srgbClr val="588824"/>
              </a:solidFill>
            </a:endParaRPr>
          </a:p>
        </p:txBody>
      </p:sp>
      <p:sp>
        <p:nvSpPr>
          <p:cNvPr id="25" name="Right Arrow 24"/>
          <p:cNvSpPr/>
          <p:nvPr/>
        </p:nvSpPr>
        <p:spPr>
          <a:xfrm>
            <a:off x="6808598" y="2622603"/>
            <a:ext cx="595477" cy="481267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74587" y="194528"/>
            <a:ext cx="112566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prstClr val="white"/>
                </a:solidFill>
                <a:ea typeface="+mj-ea"/>
                <a:cs typeface="+mj-cs"/>
              </a:rPr>
              <a:t>The KS2 Modern Foreign Languages </a:t>
            </a:r>
            <a:r>
              <a:rPr lang="en-GB" sz="2400" dirty="0" smtClean="0">
                <a:solidFill>
                  <a:prstClr val="white"/>
                </a:solidFill>
                <a:ea typeface="+mj-ea"/>
                <a:cs typeface="+mj-cs"/>
              </a:rPr>
              <a:t>Co-ordinator’s </a:t>
            </a:r>
            <a:r>
              <a:rPr lang="en-GB" sz="2400" dirty="0">
                <a:solidFill>
                  <a:prstClr val="white"/>
                </a:solidFill>
                <a:ea typeface="+mj-ea"/>
                <a:cs typeface="+mj-cs"/>
              </a:rPr>
              <a:t>Tool-Kit</a:t>
            </a:r>
            <a:endParaRPr lang="en-GB" sz="2400" dirty="0"/>
          </a:p>
        </p:txBody>
      </p:sp>
      <p:pic>
        <p:nvPicPr>
          <p:cNvPr id="28" name="Picture 2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69534" y="-1"/>
            <a:ext cx="895350" cy="610981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xmlns="" val="1389676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4" grpId="0" uiExpand="1" build="p" animBg="1"/>
      <p:bldP spid="45" grpId="0" build="p" animBg="1"/>
      <p:bldP spid="2" grpId="0" animBg="1"/>
      <p:bldP spid="26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Formative and summative assessment (2)</a:t>
            </a:r>
            <a:endParaRPr lang="en-GB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83179" y="2093972"/>
            <a:ext cx="2004439" cy="576262"/>
          </a:xfrm>
        </p:spPr>
        <p:txBody>
          <a:bodyPr/>
          <a:lstStyle/>
          <a:p>
            <a:pPr algn="ctr"/>
            <a:r>
              <a:rPr lang="en-GB" dirty="0" smtClean="0"/>
              <a:t>Questions </a:t>
            </a:r>
            <a:endParaRPr lang="en-GB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idx="1"/>
          </p:nvPr>
        </p:nvSpPr>
        <p:spPr>
          <a:xfrm>
            <a:off x="5738948" y="2093972"/>
            <a:ext cx="3326269" cy="576262"/>
          </a:xfrm>
        </p:spPr>
        <p:txBody>
          <a:bodyPr vert="horz"/>
          <a:lstStyle/>
          <a:p>
            <a:r>
              <a:rPr lang="en-GB" dirty="0" smtClean="0"/>
              <a:t>         Possible actions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69222" y="2670234"/>
            <a:ext cx="3071339" cy="5632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588824"/>
                </a:solidFill>
              </a:rPr>
              <a:t>How do we report back to pupils?          </a:t>
            </a:r>
            <a:endParaRPr lang="en-GB" sz="1700" b="1" dirty="0">
              <a:solidFill>
                <a:srgbClr val="588824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4002744" y="2752198"/>
            <a:ext cx="737010" cy="481267"/>
          </a:xfrm>
          <a:prstGeom prst="rightArrow">
            <a:avLst/>
          </a:prstGeom>
          <a:blipFill>
            <a:blip r:embed="rId2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16" name="Text Placeholder 9"/>
          <p:cNvSpPr>
            <a:spLocks noGrp="1"/>
          </p:cNvSpPr>
          <p:nvPr>
            <p:ph type="body" sz="half" idx="17"/>
          </p:nvPr>
        </p:nvSpPr>
        <p:spPr>
          <a:xfrm>
            <a:off x="5001937" y="2752197"/>
            <a:ext cx="6947237" cy="1317335"/>
          </a:xfrm>
          <a:solidFill>
            <a:schemeClr val="tx1"/>
          </a:solidFill>
        </p:spPr>
        <p:txBody>
          <a:bodyPr>
            <a:normAutofit fontScale="47500" lnSpcReduction="20000"/>
          </a:bodyPr>
          <a:lstStyle/>
          <a:p>
            <a:r>
              <a:rPr lang="en-GB" sz="3800" b="1" dirty="0" smtClean="0">
                <a:solidFill>
                  <a:srgbClr val="002060"/>
                </a:solidFill>
              </a:rPr>
              <a:t>Develop a series of can-do statements </a:t>
            </a:r>
            <a:r>
              <a:rPr lang="en-GB" sz="3800" b="1" dirty="0" err="1" smtClean="0">
                <a:solidFill>
                  <a:srgbClr val="002060"/>
                </a:solidFill>
              </a:rPr>
              <a:t>eg</a:t>
            </a:r>
            <a:endParaRPr lang="en-GB" sz="3800" b="1" dirty="0" smtClean="0">
              <a:solidFill>
                <a:srgbClr val="002060"/>
              </a:solidFill>
            </a:endParaRPr>
          </a:p>
          <a:p>
            <a:r>
              <a:rPr lang="en-GB" sz="3800" b="1" dirty="0" smtClean="0">
                <a:solidFill>
                  <a:srgbClr val="002060"/>
                </a:solidFill>
              </a:rPr>
              <a:t>‘</a:t>
            </a:r>
            <a:r>
              <a:rPr lang="en-GB" sz="3800" b="1" i="1" dirty="0" smtClean="0">
                <a:solidFill>
                  <a:srgbClr val="002060"/>
                </a:solidFill>
              </a:rPr>
              <a:t>I </a:t>
            </a:r>
            <a:r>
              <a:rPr lang="en-GB" sz="3800" b="1" i="1" dirty="0">
                <a:solidFill>
                  <a:srgbClr val="002060"/>
                </a:solidFill>
              </a:rPr>
              <a:t>can read aloud words that I </a:t>
            </a:r>
            <a:r>
              <a:rPr lang="en-GB" sz="3800" b="1" i="1" dirty="0" smtClean="0">
                <a:solidFill>
                  <a:srgbClr val="002060"/>
                </a:solidFill>
              </a:rPr>
              <a:t>know’</a:t>
            </a:r>
          </a:p>
          <a:p>
            <a:r>
              <a:rPr lang="en-GB" sz="3800" b="1" dirty="0" smtClean="0">
                <a:solidFill>
                  <a:srgbClr val="002060"/>
                </a:solidFill>
              </a:rPr>
              <a:t>Devise a tick-list/booklet with ‘ I can statements’ for each skill area or create stickers/’speech-bubbles’ containing these statements</a:t>
            </a:r>
            <a:endParaRPr lang="en-GB" sz="3800" b="1" i="1" dirty="0" smtClean="0">
              <a:solidFill>
                <a:srgbClr val="002060"/>
              </a:solidFill>
            </a:endParaRPr>
          </a:p>
          <a:p>
            <a:endParaRPr lang="en-GB" sz="26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69221" y="4069533"/>
            <a:ext cx="3071339" cy="79868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588824"/>
                </a:solidFill>
              </a:rPr>
              <a:t>How can we set targets in   pupil-friendly language to ensure progression?</a:t>
            </a:r>
          </a:p>
        </p:txBody>
      </p:sp>
      <p:sp>
        <p:nvSpPr>
          <p:cNvPr id="18" name="Right Arrow 17"/>
          <p:cNvSpPr/>
          <p:nvPr/>
        </p:nvSpPr>
        <p:spPr>
          <a:xfrm>
            <a:off x="4002744" y="4228239"/>
            <a:ext cx="737010" cy="481267"/>
          </a:xfrm>
          <a:prstGeom prst="rightArrow">
            <a:avLst>
              <a:gd name="adj1" fmla="val 50000"/>
              <a:gd name="adj2" fmla="val 73750"/>
            </a:avLst>
          </a:prstGeom>
          <a:blipFill>
            <a:blip r:embed="rId2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19" name="Text Placeholder 9"/>
          <p:cNvSpPr>
            <a:spLocks noGrp="1"/>
          </p:cNvSpPr>
          <p:nvPr>
            <p:ph type="body" sz="half" idx="17"/>
          </p:nvPr>
        </p:nvSpPr>
        <p:spPr>
          <a:xfrm>
            <a:off x="5001936" y="4228239"/>
            <a:ext cx="6947237" cy="839914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GB" sz="1800" b="1" dirty="0" smtClean="0">
                <a:solidFill>
                  <a:srgbClr val="002060"/>
                </a:solidFill>
              </a:rPr>
              <a:t>Develop a series of ‘ What do I do next’ statements’ </a:t>
            </a:r>
            <a:r>
              <a:rPr lang="en-GB" sz="1800" b="1" dirty="0" err="1" smtClean="0">
                <a:solidFill>
                  <a:srgbClr val="002060"/>
                </a:solidFill>
              </a:rPr>
              <a:t>eg</a:t>
            </a:r>
            <a:r>
              <a:rPr lang="en-GB" sz="1800" b="1" dirty="0" smtClean="0">
                <a:solidFill>
                  <a:srgbClr val="002060"/>
                </a:solidFill>
              </a:rPr>
              <a:t>          </a:t>
            </a:r>
            <a:r>
              <a:rPr lang="en-GB" sz="1800" b="1" i="1" dirty="0" smtClean="0">
                <a:solidFill>
                  <a:srgbClr val="002060"/>
                </a:solidFill>
              </a:rPr>
              <a:t>‘Practise key sound-spelling links so that I can say new words correctly’</a:t>
            </a:r>
          </a:p>
          <a:p>
            <a:endParaRPr lang="en-GB" sz="1900" b="1" dirty="0" smtClean="0">
              <a:solidFill>
                <a:srgbClr val="002060"/>
              </a:solidFill>
            </a:endParaRPr>
          </a:p>
          <a:p>
            <a:endParaRPr lang="en-GB" sz="2900" b="1" i="1" dirty="0" smtClean="0">
              <a:solidFill>
                <a:srgbClr val="002060"/>
              </a:solidFill>
            </a:endParaRPr>
          </a:p>
          <a:p>
            <a:endParaRPr lang="en-GB" sz="26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669221" y="5422665"/>
            <a:ext cx="3071339" cy="5632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GB" sz="1700" b="1" dirty="0" smtClean="0">
                <a:solidFill>
                  <a:srgbClr val="588824"/>
                </a:solidFill>
              </a:rPr>
              <a:t>What are the criteria for measuring progress?                 </a:t>
            </a:r>
            <a:endParaRPr lang="en-GB" sz="1700" b="1" dirty="0">
              <a:solidFill>
                <a:srgbClr val="588824"/>
              </a:solidFill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4002744" y="5504629"/>
            <a:ext cx="737010" cy="481267"/>
          </a:xfrm>
          <a:prstGeom prst="rightArrow">
            <a:avLst/>
          </a:prstGeom>
          <a:blipFill>
            <a:blip r:embed="rId2"/>
            <a:tile tx="0" ty="0" sx="100000" sy="100000" flip="none" algn="tl"/>
          </a:blip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2" name="Text Placeholder 9"/>
          <p:cNvSpPr>
            <a:spLocks noGrp="1"/>
          </p:cNvSpPr>
          <p:nvPr>
            <p:ph type="body" sz="half" idx="17"/>
          </p:nvPr>
        </p:nvSpPr>
        <p:spPr>
          <a:xfrm>
            <a:off x="5001935" y="5365366"/>
            <a:ext cx="6947237" cy="677828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GB" sz="1800" b="1" dirty="0" smtClean="0">
                <a:solidFill>
                  <a:srgbClr val="002060"/>
                </a:solidFill>
              </a:rPr>
              <a:t>Range of expression, fluency, accuracy, complexity, moving from the familiar to the less familiar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174587" y="194528"/>
            <a:ext cx="112566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prstClr val="white"/>
                </a:solidFill>
                <a:ea typeface="+mj-ea"/>
                <a:cs typeface="+mj-cs"/>
              </a:rPr>
              <a:t>The KS2 Modern Foreign Languages </a:t>
            </a:r>
            <a:r>
              <a:rPr lang="en-GB" sz="2400" dirty="0" smtClean="0">
                <a:solidFill>
                  <a:prstClr val="white"/>
                </a:solidFill>
                <a:ea typeface="+mj-ea"/>
                <a:cs typeface="+mj-cs"/>
              </a:rPr>
              <a:t>Co-ordinator’s </a:t>
            </a:r>
            <a:r>
              <a:rPr lang="en-GB" sz="2400" dirty="0">
                <a:solidFill>
                  <a:prstClr val="white"/>
                </a:solidFill>
                <a:ea typeface="+mj-ea"/>
                <a:cs typeface="+mj-cs"/>
              </a:rPr>
              <a:t>Tool-Kit</a:t>
            </a:r>
            <a:endParaRPr lang="en-GB" sz="2400" dirty="0"/>
          </a:p>
        </p:txBody>
      </p:sp>
      <p:pic>
        <p:nvPicPr>
          <p:cNvPr id="24" name="Picture 2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69534" y="-1"/>
            <a:ext cx="895350" cy="610981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xmlns="" val="3143528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uiExpand="1" build="p" animBg="1"/>
      <p:bldP spid="17" grpId="0" animBg="1"/>
      <p:bldP spid="18" grpId="0" animBg="1"/>
      <p:bldP spid="19" grpId="0" build="p" animBg="1"/>
      <p:bldP spid="20" grpId="0" animBg="1"/>
      <p:bldP spid="21" grpId="0" animBg="1"/>
      <p:bldP spid="22" grpId="0" build="p" animBg="1"/>
    </p:bldLst>
  </p:timing>
</p:sld>
</file>

<file path=ppt/theme/theme1.xml><?xml version="1.0" encoding="utf-8"?>
<a:theme xmlns:a="http://schemas.openxmlformats.org/drawingml/2006/main" name="Berlin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16978</TotalTime>
  <Words>1467</Words>
  <Application>Microsoft Office PowerPoint</Application>
  <PresentationFormat>Custom</PresentationFormat>
  <Paragraphs>272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Berlin</vt:lpstr>
      <vt:lpstr>The KS2 Modern Foreign Languages                 Co-ordinator’s Tool-Kit</vt:lpstr>
      <vt:lpstr>Making a start : What do I need to consider?</vt:lpstr>
      <vt:lpstr>Planning the provision</vt:lpstr>
      <vt:lpstr>Planning the course and ensuring progression (1) </vt:lpstr>
      <vt:lpstr>Planning the course and ensuring progression (2) </vt:lpstr>
      <vt:lpstr> Resourcing the courses </vt:lpstr>
      <vt:lpstr> Producing a Scheme of Work</vt:lpstr>
      <vt:lpstr> Formative and summative assessment (1)</vt:lpstr>
      <vt:lpstr> Formative and summative assessment (2)</vt:lpstr>
      <vt:lpstr> Evaluating and improving the provision (1)</vt:lpstr>
      <vt:lpstr> Evaluating and improving the provision (2)</vt:lpstr>
    </vt:vector>
  </TitlesOfParts>
  <Company>The White Hills Park Federation Trust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KS2 Modern Foreign Languages                 Co-ordinator’s Tool-Kit</dc:title>
  <dc:creator>Karsten Stephan</dc:creator>
  <cp:lastModifiedBy>Bridget</cp:lastModifiedBy>
  <cp:revision>81</cp:revision>
  <dcterms:created xsi:type="dcterms:W3CDTF">2015-11-15T09:32:30Z</dcterms:created>
  <dcterms:modified xsi:type="dcterms:W3CDTF">2016-04-20T08:27:25Z</dcterms:modified>
</cp:coreProperties>
</file>